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81" r:id="rId8"/>
    <p:sldId id="282" r:id="rId9"/>
    <p:sldId id="283" r:id="rId10"/>
    <p:sldId id="284" r:id="rId11"/>
    <p:sldId id="285" r:id="rId12"/>
    <p:sldId id="287" r:id="rId13"/>
    <p:sldId id="288" r:id="rId14"/>
    <p:sldId id="292" r:id="rId15"/>
    <p:sldId id="289" r:id="rId16"/>
    <p:sldId id="286" r:id="rId17"/>
    <p:sldId id="290" r:id="rId18"/>
    <p:sldId id="291" r:id="rId19"/>
    <p:sldId id="293" r:id="rId20"/>
    <p:sldId id="294" r:id="rId21"/>
    <p:sldId id="295" r:id="rId22"/>
    <p:sldId id="296" r:id="rId23"/>
    <p:sldId id="29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496B7-8868-466A-BC28-B639E6C6604F}" type="datetimeFigureOut">
              <a:rPr lang="en-US" smtClean="0"/>
              <a:pPr/>
              <a:t>2/28/2013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447E7-C9D1-468D-B777-CED1B455C0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47E7-C9D1-468D-B777-CED1B455C0A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47E7-C9D1-468D-B777-CED1B455C0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3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447E7-C9D1-468D-B777-CED1B455C0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23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89D36-2257-42EB-8093-7ED5D715C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3A912B-B7C8-4A9C-AF89-22EF1A0AC247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343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343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9D40F-F3E5-4990-9451-1449CD96AB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E53BD-19AD-4EDB-A3A0-A0A5B73B23EC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6" descr="blue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25" y="1125538"/>
            <a:ext cx="3571875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blue tit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0825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D32F571-EC28-4B36-A946-51E0F34449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0A2B365-8657-4F49-B06D-38A66C712E0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D297B00-BAE7-422E-8214-87302147527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0170311B-F7F9-4664-8D05-D35B76D26BD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CC64A61-2D58-47C9-8EEE-BE834386BDC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A5C5DFC-AF3A-435D-9835-A3D5DBCABF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1590A7E4-617D-4476-B11F-6F885FC90D2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59BE3-C218-42F0-AE16-49A222737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F9547-109D-4833-820C-28F08BD9D08B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D8556E5B-A30D-4AA1-BE10-82D19793002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D0ACF9C-D398-46C7-B9A7-116896CB67B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C62A7AF6-5F6D-41A5-9817-C71A0C74872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1619250"/>
            <a:ext cx="5616575" cy="1470025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22016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238500"/>
            <a:ext cx="5113337" cy="550863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AAF1D41-5EC2-4F76-9D0B-E683597ADF8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3F0A218-CDE3-4954-B73C-B61555ECF0D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19537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25" y="1600200"/>
            <a:ext cx="3921125" cy="4138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BC7A219D-813D-450C-A2E6-E2DB52C66DE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F1E704F0-5A2A-4644-A845-953DE4A6CE1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83215BA5-1D8F-4BA5-ACC1-58364CFDE48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6932594D-5183-452B-ABEC-4C5DC7A0F49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B58EE-19B8-4691-A24D-8B7C26E3D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DF85E-A9CE-40FF-87D2-B84956596485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55E903C-9A3D-48C1-BDEE-C10C9A34326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4A4EF671-972D-4D9E-9BEE-698B57BAF83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992DFB34-0B34-4248-97C6-FFA2CA6055A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0988" y="215900"/>
            <a:ext cx="2005012" cy="55229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215900"/>
            <a:ext cx="5867400" cy="55229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PAGE </a:t>
            </a:r>
            <a:fld id="{2718A925-3464-473E-B76E-BA8D5597B01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600200"/>
            <a:ext cx="3921125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C6F52-8BB5-404E-8973-FF9954FE8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F03C3-2457-4649-8C50-2458A4A1271D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E41D34-2553-4782-8F5C-353DFF1B5B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97ED1-945A-432D-9454-2745B17B7C95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5BE1FF-913D-415C-843F-020113509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AE6D54-83B8-4F1E-8421-191F23925A41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02A0C-598E-41F7-87F9-34034E6C8C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54065-5D01-4BEF-AC32-42FD9ECCD555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6A42C-11C5-44F8-AEA3-5F281A0292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CABD1-7B8D-455E-B2FD-521CE19535E8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BC2370-ED08-4A55-952B-C7B0006B6B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D4BDB-4EF1-400A-A2C8-2AF754B5A592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29" name="Picture 10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4C90DB39-AA45-45E2-ACAA-70A8B3C23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12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A4A4B94-2897-41BB-BC85-8DD714B1A0E1}" type="datetimeFigureOut">
              <a:rPr lang="en-US"/>
              <a:pPr>
                <a:defRPr/>
              </a:pPr>
              <a:t>2/28/2013</a:t>
            </a:fld>
            <a:endParaRPr lang="en-US"/>
          </a:p>
        </p:txBody>
      </p:sp>
      <p:sp>
        <p:nvSpPr>
          <p:cNvPr id="1033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4650" cy="395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6575" indent="-2667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09625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90613" indent="-2794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57175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57175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9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9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0E97A445-81DB-4C7A-AD6C-731CDF0B9ED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2055" name="Picture 11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5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966CA822-B831-4DF4-B293-DAF57B8C8204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  <p:sp>
        <p:nvSpPr>
          <p:cNvPr id="205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3" descr="blue bar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89820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2" descr="date bar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019925" y="6408738"/>
            <a:ext cx="212407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215900"/>
            <a:ext cx="8024812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NL" smtClean="0"/>
          </a:p>
        </p:txBody>
      </p:sp>
      <p:sp>
        <p:nvSpPr>
          <p:cNvPr id="2191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548438"/>
            <a:ext cx="3598862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>
                <a:latin typeface="+mn-lt"/>
              </a:defRPr>
            </a:lvl1pPr>
          </a:lstStyle>
          <a:p>
            <a:pPr>
              <a:defRPr/>
            </a:pPr>
            <a:r>
              <a:rPr lang="nl-NL"/>
              <a:t>/ name of department</a:t>
            </a:r>
          </a:p>
        </p:txBody>
      </p:sp>
      <p:sp>
        <p:nvSpPr>
          <p:cNvPr id="2191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43888" y="6548438"/>
            <a:ext cx="6096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/>
              <a:t>PAGE </a:t>
            </a:r>
            <a:fld id="{95235000-ABAC-4435-B0C4-BE0A5244D8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  <p:pic>
        <p:nvPicPr>
          <p:cNvPr id="3079" name="Picture 7" descr="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602413" y="5978525"/>
            <a:ext cx="20304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914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27925" y="6548438"/>
            <a:ext cx="647700" cy="18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8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6CE338E7-CE37-4B2A-BFCD-85CAEC9B0931}" type="datetime1">
              <a:rPr lang="nl-NL"/>
              <a:pPr>
                <a:defRPr/>
              </a:pPr>
              <a:t>28-2-2013</a:t>
            </a:fld>
            <a:endParaRPr lang="nl-NL"/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88" y="1600200"/>
            <a:ext cx="7993062" cy="413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hf hdr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268288" indent="-268288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534988" indent="-265113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200" b="1">
          <a:solidFill>
            <a:schemeClr val="tx1"/>
          </a:solidFill>
          <a:latin typeface="+mn-lt"/>
        </a:defRPr>
      </a:lvl2pPr>
      <a:lvl3pPr marL="814388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3pPr>
      <a:lvl4pPr marL="1069975" indent="-254000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4pPr>
      <a:lvl5pPr marL="1349375" indent="-277813" algn="l" rtl="0" fontAlgn="base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5pPr>
      <a:lvl6pPr marL="18065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6pPr>
      <a:lvl7pPr marL="22637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7pPr>
      <a:lvl8pPr marL="27209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8pPr>
      <a:lvl9pPr marL="3178175" indent="-277813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−"/>
        <a:defRPr sz="22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611188" y="2132856"/>
            <a:ext cx="6409084" cy="956419"/>
          </a:xfrm>
        </p:spPr>
        <p:txBody>
          <a:bodyPr/>
          <a:lstStyle/>
          <a:p>
            <a:r>
              <a:rPr lang="en-US" dirty="0" smtClean="0"/>
              <a:t>Soundness problem for </a:t>
            </a:r>
            <a:br>
              <a:rPr lang="en-US" dirty="0" smtClean="0"/>
            </a:br>
            <a:r>
              <a:rPr lang="en-US" dirty="0" smtClean="0"/>
              <a:t>Resource-Constrained </a:t>
            </a:r>
            <a:br>
              <a:rPr lang="en-US" dirty="0" smtClean="0"/>
            </a:br>
            <a:r>
              <a:rPr lang="en-US" dirty="0" smtClean="0"/>
              <a:t>Workflow nets</a:t>
            </a:r>
            <a:br>
              <a:rPr lang="en-US" dirty="0" smtClean="0"/>
            </a:br>
            <a:r>
              <a:rPr lang="en-US" dirty="0" smtClean="0"/>
              <a:t>revisited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>
          <a:xfrm>
            <a:off x="539552" y="4653136"/>
            <a:ext cx="5113337" cy="550863"/>
          </a:xfrm>
        </p:spPr>
        <p:txBody>
          <a:bodyPr/>
          <a:lstStyle/>
          <a:p>
            <a:r>
              <a:rPr lang="en-US" dirty="0" smtClean="0"/>
              <a:t>Natalia Sidorova and Christian Stahl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Environment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79866" cy="35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276081"/>
            <a:ext cx="65527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Possibly extendable to model dependencies between the bounds, e.g. the total </a:t>
            </a:r>
            <a:r>
              <a:rPr lang="en-US" sz="2000" dirty="0"/>
              <a:t>number of resources that can be removed permanently or </a:t>
            </a:r>
            <a:r>
              <a:rPr lang="en-US" sz="2000" dirty="0" smtClean="0"/>
              <a:t>temporarily</a:t>
            </a:r>
            <a:endParaRPr lang="nl-NL" sz="2000" dirty="0"/>
          </a:p>
        </p:txBody>
      </p:sp>
      <p:sp>
        <p:nvSpPr>
          <p:cNvPr id="7" name="Rectangle 6"/>
          <p:cNvSpPr/>
          <p:nvPr/>
        </p:nvSpPr>
        <p:spPr>
          <a:xfrm>
            <a:off x="3059832" y="1916832"/>
            <a:ext cx="1080120" cy="792088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431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Environment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79866" cy="35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3568" y="5333146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Configuration of the environment:  the initial marking</a:t>
            </a:r>
            <a:endParaRPr lang="nl-NL" sz="2000" dirty="0"/>
          </a:p>
        </p:txBody>
      </p:sp>
      <p:sp>
        <p:nvSpPr>
          <p:cNvPr id="6" name="Oval 5"/>
          <p:cNvSpPr/>
          <p:nvPr/>
        </p:nvSpPr>
        <p:spPr>
          <a:xfrm flipV="1">
            <a:off x="3131840" y="2996952"/>
            <a:ext cx="45720" cy="457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l 8"/>
          <p:cNvSpPr/>
          <p:nvPr/>
        </p:nvSpPr>
        <p:spPr>
          <a:xfrm>
            <a:off x="5102345" y="2951233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Oval 9"/>
          <p:cNvSpPr/>
          <p:nvPr/>
        </p:nvSpPr>
        <p:spPr>
          <a:xfrm>
            <a:off x="4022225" y="28792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l 10"/>
          <p:cNvSpPr/>
          <p:nvPr/>
        </p:nvSpPr>
        <p:spPr>
          <a:xfrm>
            <a:off x="3158129" y="28792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l 11"/>
          <p:cNvSpPr/>
          <p:nvPr/>
        </p:nvSpPr>
        <p:spPr>
          <a:xfrm>
            <a:off x="5966441" y="2879225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Oval 12"/>
          <p:cNvSpPr/>
          <p:nvPr/>
        </p:nvSpPr>
        <p:spPr>
          <a:xfrm>
            <a:off x="5966441" y="3023241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Oval 13"/>
          <p:cNvSpPr/>
          <p:nvPr/>
        </p:nvSpPr>
        <p:spPr>
          <a:xfrm>
            <a:off x="6110457" y="2924944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65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observation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Since borrowing is temporary—that is, under the fairness assumption, the </a:t>
            </a:r>
            <a:r>
              <a:rPr lang="en-US" b="0" dirty="0" smtClean="0"/>
              <a:t>environment will </a:t>
            </a:r>
            <a:r>
              <a:rPr lang="en-US" b="0" dirty="0"/>
              <a:t>eventually return the borrowed resources—the choice of the initial </a:t>
            </a:r>
            <a:r>
              <a:rPr lang="en-US" b="0" dirty="0" smtClean="0"/>
              <a:t>marking for r</a:t>
            </a:r>
            <a:r>
              <a:rPr lang="en-US" b="0" baseline="30000" dirty="0" smtClean="0"/>
              <a:t>-</a:t>
            </a:r>
            <a:r>
              <a:rPr lang="en-US" b="0" dirty="0" smtClean="0"/>
              <a:t> </a:t>
            </a:r>
            <a:r>
              <a:rPr lang="en-US" b="0" dirty="0"/>
              <a:t>does not change the set of markings reachable in the composition of the </a:t>
            </a:r>
            <a:r>
              <a:rPr lang="en-US" b="0" dirty="0" smtClean="0"/>
              <a:t>workflow and </a:t>
            </a:r>
            <a:r>
              <a:rPr lang="en-US" b="0" dirty="0"/>
              <a:t>the environment projected on the workflow places: The workflow can </a:t>
            </a:r>
            <a:r>
              <a:rPr lang="en-US" b="0" dirty="0" smtClean="0"/>
              <a:t>always wait </a:t>
            </a:r>
            <a:r>
              <a:rPr lang="en-US" b="0" dirty="0"/>
              <a:t>until the environment returns the resources borrowed and then proceed. </a:t>
            </a:r>
            <a:endParaRPr lang="en-US" b="0" dirty="0" smtClean="0"/>
          </a:p>
          <a:p>
            <a:r>
              <a:rPr lang="en-US" b="0" dirty="0" smtClean="0"/>
              <a:t>The same </a:t>
            </a:r>
            <a:r>
              <a:rPr lang="nl-NL" b="0" dirty="0" err="1" smtClean="0"/>
              <a:t>applies</a:t>
            </a:r>
            <a:r>
              <a:rPr lang="nl-NL" b="0" dirty="0" smtClean="0"/>
              <a:t> </a:t>
            </a:r>
            <a:r>
              <a:rPr lang="nl-NL" b="0" dirty="0" err="1"/>
              <a:t>to</a:t>
            </a:r>
            <a:r>
              <a:rPr lang="nl-NL" b="0" dirty="0"/>
              <a:t> </a:t>
            </a:r>
            <a:r>
              <a:rPr lang="nl-NL" b="0" dirty="0" err="1"/>
              <a:t>lending</a:t>
            </a:r>
            <a:r>
              <a:rPr lang="nl-NL" b="0" dirty="0"/>
              <a:t> </a:t>
            </a:r>
            <a:r>
              <a:rPr lang="nl-NL" b="0" dirty="0" smtClean="0"/>
              <a:t>resources.</a:t>
            </a:r>
          </a:p>
          <a:p>
            <a:endParaRPr lang="en-US" b="0" dirty="0"/>
          </a:p>
          <a:p>
            <a:r>
              <a:rPr lang="en-US" b="0" dirty="0" smtClean="0"/>
              <a:t>Borrowing/lending can play a role if the process is timed.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001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Generic case environment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Goal: create an arbitrary number of cases from the interval [k1, k2]</a:t>
            </a:r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7" y="2414400"/>
            <a:ext cx="4169817" cy="2382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71800" y="436510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k1</a:t>
            </a:r>
            <a:endParaRPr lang="nl-NL" dirty="0"/>
          </a:p>
        </p:txBody>
      </p:sp>
      <p:sp>
        <p:nvSpPr>
          <p:cNvPr id="6" name="TextBox 5"/>
          <p:cNvSpPr txBox="1"/>
          <p:nvPr/>
        </p:nvSpPr>
        <p:spPr>
          <a:xfrm>
            <a:off x="4355977" y="4365104"/>
            <a:ext cx="8640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k2</a:t>
            </a:r>
            <a:endParaRPr 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5085184"/>
            <a:ext cx="7416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 – cases to </a:t>
            </a:r>
            <a:r>
              <a:rPr lang="en-US" sz="2000" b="1" dirty="0" smtClean="0"/>
              <a:t>c</a:t>
            </a:r>
            <a:r>
              <a:rPr lang="en-US" sz="2000" dirty="0" smtClean="0"/>
              <a:t>reate</a:t>
            </a:r>
          </a:p>
          <a:p>
            <a:r>
              <a:rPr lang="en-US" sz="2000" dirty="0"/>
              <a:t>d</a:t>
            </a:r>
            <a:r>
              <a:rPr lang="en-US" sz="2000" dirty="0" smtClean="0"/>
              <a:t> – cases possible to </a:t>
            </a:r>
            <a:r>
              <a:rPr lang="en-US" sz="2000" b="1" dirty="0" smtClean="0"/>
              <a:t>d</a:t>
            </a:r>
            <a:r>
              <a:rPr lang="en-US" sz="2000" dirty="0" smtClean="0"/>
              <a:t>ismiss without creating</a:t>
            </a:r>
          </a:p>
          <a:p>
            <a:r>
              <a:rPr lang="en-US" sz="2000" dirty="0" smtClean="0"/>
              <a:t>e – cases </a:t>
            </a:r>
            <a:r>
              <a:rPr lang="en-US" sz="2000" b="1" dirty="0" smtClean="0"/>
              <a:t>e</a:t>
            </a:r>
            <a:r>
              <a:rPr lang="en-US" sz="2000" dirty="0" smtClean="0"/>
              <a:t>nded 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99296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Well-defined RCWF-net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production net have no redundant places (i.e. P\{</a:t>
            </a:r>
            <a:r>
              <a:rPr lang="en-US" dirty="0" err="1" smtClean="0"/>
              <a:t>i</a:t>
            </a:r>
            <a:r>
              <a:rPr lang="en-US" dirty="0" smtClean="0"/>
              <a:t>} contains no proper siphons),</a:t>
            </a:r>
          </a:p>
          <a:p>
            <a:r>
              <a:rPr lang="en-US" dirty="0"/>
              <a:t>The production </a:t>
            </a:r>
            <a:r>
              <a:rPr lang="en-US" dirty="0" smtClean="0"/>
              <a:t>net is </a:t>
            </a:r>
            <a:r>
              <a:rPr lang="en-US" dirty="0"/>
              <a:t>k-sound, for all  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</a:t>
            </a:r>
            <a:r>
              <a:rPr lang="en-US" dirty="0" smtClean="0"/>
              <a:t>(c</a:t>
            </a:r>
            <a:r>
              <a:rPr lang="en-US" dirty="0"/>
              <a:t>) ≤ k ≤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</a:t>
            </a:r>
            <a:r>
              <a:rPr lang="en-US" dirty="0" smtClean="0"/>
              <a:t>(c</a:t>
            </a:r>
            <a:r>
              <a:rPr lang="en-US" dirty="0"/>
              <a:t>) +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</a:t>
            </a:r>
            <a:r>
              <a:rPr lang="en-US" dirty="0" smtClean="0"/>
              <a:t>(d),</a:t>
            </a:r>
          </a:p>
          <a:p>
            <a:r>
              <a:rPr lang="en-US" dirty="0" smtClean="0"/>
              <a:t>no </a:t>
            </a:r>
            <a:r>
              <a:rPr lang="en-US" dirty="0"/>
              <a:t>resource tokens can be </a:t>
            </a:r>
            <a:r>
              <a:rPr lang="en-US" dirty="0" smtClean="0"/>
              <a:t>created </a:t>
            </a:r>
            <a:r>
              <a:rPr lang="nl-NL" dirty="0" err="1" smtClean="0"/>
              <a:t>by</a:t>
            </a:r>
            <a:r>
              <a:rPr lang="nl-NL" dirty="0" smtClean="0"/>
              <a:t> </a:t>
            </a:r>
            <a:r>
              <a:rPr lang="nl-NL" dirty="0"/>
              <a:t>the WF-net</a:t>
            </a:r>
            <a:r>
              <a:rPr lang="en-US" dirty="0"/>
              <a:t> </a:t>
            </a:r>
            <a:r>
              <a:rPr lang="en-US" dirty="0" smtClean="0"/>
              <a:t>(checked using the incidence matrix),</a:t>
            </a:r>
          </a:p>
          <a:p>
            <a:r>
              <a:rPr lang="en-US" dirty="0"/>
              <a:t>there exists a place invariant for the places c, d and e, guaranteeing that </a:t>
            </a:r>
            <a:r>
              <a:rPr lang="en-US" dirty="0" smtClean="0"/>
              <a:t>the number </a:t>
            </a:r>
            <a:r>
              <a:rPr lang="en-US" dirty="0"/>
              <a:t>of instances remains </a:t>
            </a:r>
            <a:r>
              <a:rPr lang="en-US" dirty="0" smtClean="0"/>
              <a:t>constant</a:t>
            </a:r>
          </a:p>
          <a:p>
            <a:r>
              <a:rPr lang="en-US" dirty="0" smtClean="0"/>
              <a:t>for every </a:t>
            </a:r>
            <a:r>
              <a:rPr lang="en-US" dirty="0"/>
              <a:t>resource place, there exists a place invariant, guaranteeing that the number </a:t>
            </a:r>
            <a:r>
              <a:rPr lang="en-US" dirty="0" smtClean="0"/>
              <a:t>of resources </a:t>
            </a:r>
            <a:r>
              <a:rPr lang="en-US" dirty="0"/>
              <a:t>remains constant</a:t>
            </a:r>
          </a:p>
          <a:p>
            <a:endParaRPr lang="en-US" dirty="0"/>
          </a:p>
          <a:p>
            <a:endParaRPr lang="en-US" b="0" dirty="0" smtClean="0"/>
          </a:p>
          <a:p>
            <a:endParaRPr lang="en-US" b="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756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Formally…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9253229" cy="2960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316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Interval soundness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Let N be an RCWF-net and &lt;</a:t>
            </a:r>
            <a:r>
              <a:rPr lang="en-US" b="0" dirty="0" err="1" smtClean="0"/>
              <a:t>E;m</a:t>
            </a:r>
            <a:r>
              <a:rPr lang="en-US" b="0" baseline="-25000" dirty="0" err="1" smtClean="0"/>
              <a:t>E</a:t>
            </a:r>
            <a:r>
              <a:rPr lang="en-US" b="0" dirty="0" smtClean="0"/>
              <a:t>&gt; </a:t>
            </a:r>
            <a:r>
              <a:rPr lang="en-US" b="0" dirty="0"/>
              <a:t>be an </a:t>
            </a:r>
            <a:r>
              <a:rPr lang="en-US" b="0" dirty="0" smtClean="0"/>
              <a:t>environment of </a:t>
            </a:r>
            <a:r>
              <a:rPr lang="en-US" b="0" dirty="0"/>
              <a:t>N such that </a:t>
            </a:r>
            <a:r>
              <a:rPr lang="en-US" b="0" dirty="0" smtClean="0"/>
              <a:t>N</a:t>
            </a:r>
            <a:r>
              <a:rPr lang="en-US" b="0" dirty="0" smtClean="0">
                <a:sym typeface="Symbol"/>
              </a:rPr>
              <a:t></a:t>
            </a:r>
            <a:r>
              <a:rPr lang="en-US" b="0" dirty="0" smtClean="0"/>
              <a:t>E </a:t>
            </a:r>
            <a:r>
              <a:rPr lang="en-US" b="0" dirty="0"/>
              <a:t>is well-defined. Then, N is sound with &lt;</a:t>
            </a:r>
            <a:r>
              <a:rPr lang="en-US" b="0" dirty="0" err="1"/>
              <a:t>E;m</a:t>
            </a:r>
            <a:r>
              <a:rPr lang="en-US" b="0" baseline="-25000" dirty="0" err="1"/>
              <a:t>E</a:t>
            </a:r>
            <a:r>
              <a:rPr lang="en-US" b="0" dirty="0"/>
              <a:t>&gt;</a:t>
            </a:r>
            <a:r>
              <a:rPr lang="en-US" b="0" dirty="0" smtClean="0"/>
              <a:t> if </a:t>
            </a:r>
            <a:r>
              <a:rPr lang="nl-NL" b="0" dirty="0" err="1" smtClean="0"/>
              <a:t>for</a:t>
            </a:r>
            <a:r>
              <a:rPr lang="nl-NL" b="0" dirty="0" smtClean="0"/>
              <a:t> </a:t>
            </a:r>
            <a:r>
              <a:rPr lang="nl-NL" b="0" dirty="0" err="1" smtClean="0"/>
              <a:t>all</a:t>
            </a:r>
            <a:r>
              <a:rPr lang="nl-NL" b="0" dirty="0" smtClean="0"/>
              <a:t>                               </a:t>
            </a:r>
            <a:r>
              <a:rPr lang="nl-NL" b="0" dirty="0" err="1" smtClean="0"/>
              <a:t>there</a:t>
            </a:r>
            <a:r>
              <a:rPr lang="nl-NL" b="0" dirty="0" smtClean="0"/>
              <a:t> is </a:t>
            </a:r>
            <a:r>
              <a:rPr lang="nl-NL" b="0" dirty="0" err="1" smtClean="0"/>
              <a:t>some</a:t>
            </a:r>
            <a:endParaRPr lang="nl-NL" b="0" dirty="0" smtClean="0"/>
          </a:p>
          <a:p>
            <a:pPr marL="0" indent="0">
              <a:buNone/>
            </a:pPr>
            <a:r>
              <a:rPr lang="en-US" b="0" dirty="0"/>
              <a:t> </a:t>
            </a:r>
            <a:r>
              <a:rPr lang="en-US" b="0" dirty="0" smtClean="0"/>
              <a:t>                                                                      and</a:t>
            </a:r>
          </a:p>
          <a:p>
            <a:endParaRPr lang="en-US" b="0" dirty="0" smtClean="0"/>
          </a:p>
          <a:p>
            <a:r>
              <a:rPr lang="en-US" b="0" dirty="0" smtClean="0"/>
              <a:t>This definition captures many variants of interval soundness, under condition that the number of cases and the number of resources are bounded</a:t>
            </a:r>
          </a:p>
          <a:p>
            <a:pPr lvl="1"/>
            <a:endParaRPr lang="en-US" b="0" dirty="0" smtClean="0"/>
          </a:p>
          <a:p>
            <a:pPr marL="0" indent="0">
              <a:buNone/>
            </a:pPr>
            <a:endParaRPr lang="nl-NL" b="0" dirty="0" smtClean="0"/>
          </a:p>
          <a:p>
            <a:endParaRPr lang="nl-NL" b="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76872"/>
            <a:ext cx="2448272" cy="500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47" y="2708920"/>
            <a:ext cx="16478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08920"/>
            <a:ext cx="5688632" cy="510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588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soundness (1)</a:t>
            </a:r>
            <a:endParaRPr lang="nl-N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3"/>
            <a:ext cx="8064896" cy="451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4970115" cy="446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5308"/>
            <a:ext cx="66389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31" y="2911558"/>
            <a:ext cx="923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278" y="2924944"/>
            <a:ext cx="61150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6992"/>
            <a:ext cx="41814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6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Deciding soundness (2)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short-circuited net is live and bounded.</a:t>
            </a:r>
            <a:endParaRPr lang="nl-NL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33613"/>
            <a:ext cx="4766945" cy="3571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766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side note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does not hold for the “standard closure”:</a:t>
            </a:r>
          </a:p>
          <a:p>
            <a:r>
              <a:rPr lang="en-US" b="0" dirty="0"/>
              <a:t>The </a:t>
            </a:r>
            <a:r>
              <a:rPr lang="en-US" b="0" dirty="0" smtClean="0"/>
              <a:t>RCWF-net is </a:t>
            </a:r>
            <a:r>
              <a:rPr lang="en-US" b="0" dirty="0"/>
              <a:t>not (3; 1)-sound: </a:t>
            </a:r>
            <a:r>
              <a:rPr lang="en-US" b="0" dirty="0" smtClean="0"/>
              <a:t>t1 t2 t4 t1 leads to deadlock [2f</a:t>
            </a:r>
            <a:r>
              <a:rPr lang="en-US" b="0" dirty="0"/>
              <a:t>; p1</a:t>
            </a:r>
            <a:r>
              <a:rPr lang="en-US" b="0" dirty="0" smtClean="0"/>
              <a:t>], while </a:t>
            </a:r>
            <a:r>
              <a:rPr lang="en-US" b="0" dirty="0"/>
              <a:t>the short-circuited net </a:t>
            </a:r>
            <a:r>
              <a:rPr lang="en-US" b="0" dirty="0" smtClean="0"/>
              <a:t>is </a:t>
            </a:r>
            <a:r>
              <a:rPr lang="en-US" b="0" dirty="0"/>
              <a:t>bounded and live.</a:t>
            </a:r>
            <a:endParaRPr lang="en-US" dirty="0" smtClean="0"/>
          </a:p>
          <a:p>
            <a:endParaRPr lang="nl-NL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852936"/>
            <a:ext cx="4953000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0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Resource-Constrained WF-nets             (RCWF-nets)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8024" y="1628800"/>
            <a:ext cx="3817814" cy="3959225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Resource places P</a:t>
            </a:r>
            <a:r>
              <a:rPr lang="en-US" baseline="-25000" dirty="0" smtClean="0"/>
              <a:t>r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Production net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</a:t>
            </a:r>
            <a:endParaRPr lang="en-US" baseline="-25000" dirty="0" smtClean="0"/>
          </a:p>
          <a:p>
            <a:pPr>
              <a:buNone/>
            </a:pPr>
            <a:r>
              <a:rPr lang="en-US" dirty="0" smtClean="0"/>
              <a:t>with production places P</a:t>
            </a:r>
            <a:r>
              <a:rPr lang="en-US" baseline="-25000" dirty="0" smtClean="0"/>
              <a:t>p</a:t>
            </a:r>
          </a:p>
          <a:p>
            <a:pPr>
              <a:buNone/>
            </a:pPr>
            <a:endParaRPr lang="en-US" baseline="-25000" dirty="0" smtClean="0"/>
          </a:p>
          <a:p>
            <a:pPr>
              <a:buNone/>
            </a:pPr>
            <a:r>
              <a:rPr lang="en-US" dirty="0" err="1" smtClean="0"/>
              <a:t>P</a:t>
            </a:r>
            <a:r>
              <a:rPr lang="en-US" baseline="-25000" dirty="0" err="1" smtClean="0"/>
              <a:t>r</a:t>
            </a:r>
            <a:r>
              <a:rPr lang="en-US" dirty="0" err="1" smtClean="0">
                <a:sym typeface="Symbol"/>
              </a:rPr>
              <a:t></a:t>
            </a:r>
            <a:r>
              <a:rPr lang="en-US" dirty="0" err="1" smtClean="0"/>
              <a:t>P</a:t>
            </a:r>
            <a:r>
              <a:rPr lang="en-US" baseline="-25000" dirty="0" err="1" smtClean="0"/>
              <a:t>p</a:t>
            </a:r>
            <a:r>
              <a:rPr lang="en-US" baseline="-25000" dirty="0" smtClean="0"/>
              <a:t> </a:t>
            </a:r>
            <a:r>
              <a:rPr lang="en-US" dirty="0" smtClean="0"/>
              <a:t>=</a:t>
            </a:r>
            <a:r>
              <a:rPr lang="en-US" dirty="0" smtClean="0">
                <a:sym typeface="Symbol"/>
              </a:rPr>
              <a:t></a:t>
            </a:r>
            <a:r>
              <a:rPr lang="en-US" dirty="0" smtClean="0"/>
              <a:t> </a:t>
            </a:r>
            <a:endParaRPr lang="en-US" baseline="30000" dirty="0" smtClean="0"/>
          </a:p>
          <a:p>
            <a:pPr>
              <a:buNone/>
            </a:pPr>
            <a:endParaRPr lang="en-US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67544" y="4509120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Petri net N with a set of places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p</a:t>
            </a:r>
            <a:r>
              <a:rPr lang="en-US" sz="2400" dirty="0" err="1" smtClean="0">
                <a:sym typeface="Symbol"/>
              </a:rPr>
              <a:t>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r</a:t>
            </a:r>
            <a:r>
              <a:rPr lang="en-US" sz="2400" baseline="-25000" dirty="0" smtClean="0"/>
              <a:t>  </a:t>
            </a:r>
            <a:r>
              <a:rPr lang="en-US" sz="2400" dirty="0" smtClean="0"/>
              <a:t>is an RCWF-net if its projection on P</a:t>
            </a:r>
            <a:r>
              <a:rPr lang="en-US" sz="2400" baseline="-25000" dirty="0" smtClean="0"/>
              <a:t>p </a:t>
            </a:r>
            <a:r>
              <a:rPr lang="en-US" sz="2400" dirty="0" smtClean="0"/>
              <a:t>is a workflow net.</a:t>
            </a:r>
            <a:endParaRPr lang="en-US" sz="2400" dirty="0"/>
          </a:p>
        </p:txBody>
      </p:sp>
      <p:grpSp>
        <p:nvGrpSpPr>
          <p:cNvPr id="4" name="Group 3"/>
          <p:cNvGrpSpPr/>
          <p:nvPr/>
        </p:nvGrpSpPr>
        <p:grpSpPr>
          <a:xfrm>
            <a:off x="467544" y="1556792"/>
            <a:ext cx="4104456" cy="2592288"/>
            <a:chOff x="467544" y="1556792"/>
            <a:chExt cx="4104456" cy="2592288"/>
          </a:xfrm>
        </p:grpSpPr>
        <p:pic>
          <p:nvPicPr>
            <p:cNvPr id="13517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1654470"/>
              <a:ext cx="3779118" cy="22785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/>
            <p:cNvSpPr/>
            <p:nvPr/>
          </p:nvSpPr>
          <p:spPr>
            <a:xfrm>
              <a:off x="467544" y="2420888"/>
              <a:ext cx="4104456" cy="1728192"/>
            </a:xfrm>
            <a:prstGeom prst="rect">
              <a:avLst/>
            </a:prstGeom>
            <a:solidFill>
              <a:schemeClr val="accent1">
                <a:alpha val="17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67544" y="1556792"/>
              <a:ext cx="4104456" cy="72008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17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544" y="2852936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/>
                <a:t>i</a:t>
              </a:r>
              <a:endParaRPr lang="en-US" b="1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211960" y="2771636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f</a:t>
              </a:r>
              <a:endParaRPr lang="en-US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Repairing</a:t>
            </a:r>
            <a:r>
              <a:rPr lang="nl-NL" dirty="0"/>
              <a:t> Interval </a:t>
            </a:r>
            <a:r>
              <a:rPr lang="nl-NL" dirty="0" err="1"/>
              <a:t>Unsound</a:t>
            </a:r>
            <a:r>
              <a:rPr lang="nl-NL" dirty="0"/>
              <a:t> RCWF-Nets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0" dirty="0"/>
              <a:t>C</a:t>
            </a:r>
            <a:r>
              <a:rPr lang="nl-NL" b="0" dirty="0" smtClean="0"/>
              <a:t>onstruct </a:t>
            </a:r>
            <a:r>
              <a:rPr lang="en-US" b="0" dirty="0" smtClean="0"/>
              <a:t>a </a:t>
            </a:r>
            <a:r>
              <a:rPr lang="en-US" b="0" dirty="0"/>
              <a:t>controller C that controls those transitions of N that produce tokens on or </a:t>
            </a:r>
            <a:r>
              <a:rPr lang="en-US" b="0" dirty="0" smtClean="0"/>
              <a:t>consume tokens </a:t>
            </a:r>
            <a:r>
              <a:rPr lang="en-US" b="0" dirty="0"/>
              <a:t>from a resource place</a:t>
            </a:r>
            <a:r>
              <a:rPr lang="en-US" b="0" dirty="0" smtClean="0"/>
              <a:t>.</a:t>
            </a:r>
          </a:p>
          <a:p>
            <a:r>
              <a:rPr lang="en-US" b="0" dirty="0" smtClean="0"/>
              <a:t>We assume the </a:t>
            </a:r>
            <a:r>
              <a:rPr lang="en-US" b="0" dirty="0"/>
              <a:t>controller cannot control actions of the environment. (In case one would </a:t>
            </a:r>
            <a:r>
              <a:rPr lang="en-US" b="0" dirty="0" smtClean="0"/>
              <a:t>find it </a:t>
            </a:r>
            <a:r>
              <a:rPr lang="en-US" b="0" dirty="0"/>
              <a:t>possible to control actions of the environment, </a:t>
            </a:r>
            <a:r>
              <a:rPr lang="en-US" b="0" dirty="0" smtClean="0"/>
              <a:t>our construction can be adapted by labeling </a:t>
            </a:r>
            <a:r>
              <a:rPr lang="en-US" b="0" dirty="0"/>
              <a:t>certain transitions of E and adding those actions to the alphabet of C.)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212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Still to be investigated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Combining data and resources</a:t>
            </a:r>
          </a:p>
          <a:p>
            <a:r>
              <a:rPr lang="en-US" dirty="0" smtClean="0"/>
              <a:t>Resources and configurability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453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Mixable instances vs. independent instances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Instances in the production net can be independent, e.g. as in handling insurance claims</a:t>
            </a:r>
          </a:p>
          <a:p>
            <a:r>
              <a:rPr lang="en-US" b="0" dirty="0" smtClean="0"/>
              <a:t>Or they can interfere with each other: produce a number of bicycles, all exactly the same, no matter which wheels go to which one…</a:t>
            </a:r>
          </a:p>
          <a:p>
            <a:r>
              <a:rPr lang="en-US" b="0" dirty="0" smtClean="0"/>
              <a:t>For independent instances, we can introduce token id’s, and further reduce the model to classical Petri nets by substituting the production net by a state machine obtained from the </a:t>
            </a:r>
            <a:r>
              <a:rPr lang="en-US" b="0" dirty="0" err="1" smtClean="0"/>
              <a:t>reachability</a:t>
            </a:r>
            <a:r>
              <a:rPr lang="en-US" b="0" dirty="0" smtClean="0"/>
              <a:t> graph of the production net. </a:t>
            </a:r>
          </a:p>
          <a:p>
            <a:r>
              <a:rPr lang="en-US" b="0" dirty="0" smtClean="0"/>
              <a:t>So in both cases we can just deal with classical Petri nets.</a:t>
            </a:r>
            <a:endParaRPr lang="en-US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593403"/>
            <a:ext cx="7994650" cy="3959225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Durable: </a:t>
            </a:r>
            <a:r>
              <a:rPr lang="en-US" dirty="0" smtClean="0"/>
              <a:t>machines, people</a:t>
            </a:r>
          </a:p>
          <a:p>
            <a:r>
              <a:rPr lang="en-US" dirty="0">
                <a:solidFill>
                  <a:schemeClr val="accent1"/>
                </a:solidFill>
              </a:rPr>
              <a:t>Consumable: </a:t>
            </a:r>
            <a:r>
              <a:rPr lang="en-US" dirty="0" smtClean="0"/>
              <a:t>paper, building materials, etc.</a:t>
            </a:r>
          </a:p>
          <a:p>
            <a:r>
              <a:rPr lang="en-US" dirty="0">
                <a:solidFill>
                  <a:schemeClr val="accent1"/>
                </a:solidFill>
              </a:rPr>
              <a:t>Producible: </a:t>
            </a:r>
            <a:r>
              <a:rPr lang="en-US" dirty="0" smtClean="0"/>
              <a:t>whatever you produce in your process</a:t>
            </a:r>
          </a:p>
          <a:p>
            <a:endParaRPr lang="en-US" sz="12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Shared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/>
              <a:t>among different workflows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808" y="4801116"/>
            <a:ext cx="2939314" cy="17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7796" y="5397219"/>
            <a:ext cx="3192355" cy="1344149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7796" y="4725144"/>
            <a:ext cx="3192355" cy="560062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7796" y="5733256"/>
            <a:ext cx="168019" cy="28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60120" y="5670023"/>
            <a:ext cx="168019" cy="28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283968" y="3573016"/>
            <a:ext cx="2760307" cy="1080120"/>
          </a:xfrm>
          <a:prstGeom prst="rect">
            <a:avLst/>
          </a:prstGeom>
          <a:solidFill>
            <a:schemeClr val="tx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4835" y="3573016"/>
            <a:ext cx="2760307" cy="1080120"/>
          </a:xfrm>
          <a:prstGeom prst="rect">
            <a:avLst/>
          </a:prstGeom>
          <a:solidFill>
            <a:schemeClr val="tx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059832" y="4653136"/>
            <a:ext cx="648072" cy="2199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23928" y="4649172"/>
            <a:ext cx="576064" cy="2239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37896" y="4653136"/>
            <a:ext cx="338160" cy="1524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07904" y="4649172"/>
            <a:ext cx="72008" cy="2239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79912" y="4653880"/>
            <a:ext cx="720080" cy="35129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788024" y="4653880"/>
            <a:ext cx="428047" cy="21924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types of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Durable: </a:t>
            </a:r>
            <a:r>
              <a:rPr lang="en-US" dirty="0" smtClean="0"/>
              <a:t>machines, people</a:t>
            </a:r>
          </a:p>
          <a:p>
            <a:r>
              <a:rPr lang="en-US" dirty="0">
                <a:solidFill>
                  <a:schemeClr val="accent1"/>
                </a:solidFill>
              </a:rPr>
              <a:t>Consumable: </a:t>
            </a:r>
            <a:r>
              <a:rPr lang="en-US" dirty="0" smtClean="0"/>
              <a:t>paper, building materials, etc.</a:t>
            </a:r>
          </a:p>
          <a:p>
            <a:r>
              <a:rPr lang="en-US" dirty="0">
                <a:solidFill>
                  <a:schemeClr val="accent1"/>
                </a:solidFill>
              </a:rPr>
              <a:t>Producible: </a:t>
            </a:r>
            <a:r>
              <a:rPr lang="en-US" dirty="0" smtClean="0"/>
              <a:t>whatever you produce in your process</a:t>
            </a:r>
          </a:p>
          <a:p>
            <a:endParaRPr lang="en-US" sz="1200" dirty="0" smtClean="0"/>
          </a:p>
          <a:p>
            <a:r>
              <a:rPr lang="en-US" dirty="0" smtClean="0">
                <a:solidFill>
                  <a:schemeClr val="accent6"/>
                </a:solidFill>
              </a:rPr>
              <a:t>Shared</a:t>
            </a:r>
            <a:r>
              <a:rPr lang="en-US" dirty="0">
                <a:solidFill>
                  <a:schemeClr val="accent6"/>
                </a:solidFill>
              </a:rPr>
              <a:t>: </a:t>
            </a:r>
            <a:r>
              <a:rPr lang="en-US" dirty="0"/>
              <a:t>among different workflows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9808" y="4801116"/>
            <a:ext cx="2939314" cy="177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747796" y="5397219"/>
            <a:ext cx="3192355" cy="1344149"/>
          </a:xfrm>
          <a:prstGeom prst="rect">
            <a:avLst/>
          </a:prstGeom>
          <a:solidFill>
            <a:schemeClr val="accent1"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747796" y="4725144"/>
            <a:ext cx="3192355" cy="560062"/>
          </a:xfrm>
          <a:prstGeom prst="rect">
            <a:avLst/>
          </a:prstGeom>
          <a:solidFill>
            <a:schemeClr val="accent2">
              <a:lumMod val="40000"/>
              <a:lumOff val="60000"/>
              <a:alpha val="17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747796" y="5733256"/>
            <a:ext cx="168019" cy="28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i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660120" y="5670023"/>
            <a:ext cx="168019" cy="2872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1" name="Rectangle 10"/>
          <p:cNvSpPr/>
          <p:nvPr/>
        </p:nvSpPr>
        <p:spPr>
          <a:xfrm>
            <a:off x="4283968" y="3573016"/>
            <a:ext cx="2760307" cy="1080120"/>
          </a:xfrm>
          <a:prstGeom prst="rect">
            <a:avLst/>
          </a:prstGeom>
          <a:solidFill>
            <a:schemeClr val="tx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74835" y="3573016"/>
            <a:ext cx="2760307" cy="1080120"/>
          </a:xfrm>
          <a:prstGeom prst="rect">
            <a:avLst/>
          </a:prstGeom>
          <a:solidFill>
            <a:schemeClr val="tx2">
              <a:lumMod val="50000"/>
              <a:alpha val="1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 flipH="1" flipV="1">
            <a:off x="3059832" y="4653136"/>
            <a:ext cx="648072" cy="219988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3923928" y="4649172"/>
            <a:ext cx="576064" cy="2239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4737896" y="4653136"/>
            <a:ext cx="338160" cy="152400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707904" y="4649172"/>
            <a:ext cx="72008" cy="223952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779912" y="4653880"/>
            <a:ext cx="720080" cy="351295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4788024" y="4653880"/>
            <a:ext cx="428047" cy="219244"/>
          </a:xfrm>
          <a:prstGeom prst="straightConnector1">
            <a:avLst/>
          </a:prstGeom>
          <a:ln w="19050">
            <a:solidFill>
              <a:schemeClr val="accent2">
                <a:lumMod val="75000"/>
              </a:schemeClr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259632" y="3568308"/>
            <a:ext cx="5904656" cy="1085572"/>
          </a:xfrm>
          <a:prstGeom prst="rect">
            <a:avLst/>
          </a:prstGeom>
          <a:solidFill>
            <a:srgbClr val="000000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6789" y="3651411"/>
            <a:ext cx="4070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Environment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854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Environment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79866" cy="35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4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Environment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79866" cy="35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79912" y="2708920"/>
            <a:ext cx="1800200" cy="1584176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2987824" y="5276081"/>
            <a:ext cx="43204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Lending/borrowing</a:t>
            </a:r>
            <a:r>
              <a:rPr lang="en-US" dirty="0" smtClean="0"/>
              <a:t> </a:t>
            </a:r>
            <a:r>
              <a:rPr lang="en-US" sz="2000" dirty="0" smtClean="0"/>
              <a:t>resources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37683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Environment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79866" cy="35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5724128" y="1556792"/>
            <a:ext cx="1800200" cy="28083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xtBox 4"/>
          <p:cNvSpPr txBox="1"/>
          <p:nvPr/>
        </p:nvSpPr>
        <p:spPr>
          <a:xfrm>
            <a:off x="4932040" y="5276081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Permanently adding resources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01084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Modelling</a:t>
            </a:r>
            <a:r>
              <a:rPr lang="en-US" dirty="0" smtClean="0"/>
              <a:t> Environment</a:t>
            </a:r>
            <a:endParaRPr lang="nl-N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679866" cy="3575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9552" y="5276081"/>
            <a:ext cx="41448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Permanently removing resources</a:t>
            </a:r>
            <a:endParaRPr lang="nl-NL" sz="2000" dirty="0"/>
          </a:p>
        </p:txBody>
      </p:sp>
      <p:sp>
        <p:nvSpPr>
          <p:cNvPr id="7" name="Rectangle 6"/>
          <p:cNvSpPr/>
          <p:nvPr/>
        </p:nvSpPr>
        <p:spPr>
          <a:xfrm>
            <a:off x="1691680" y="1556792"/>
            <a:ext cx="1800200" cy="2808312"/>
          </a:xfrm>
          <a:prstGeom prst="rect">
            <a:avLst/>
          </a:pr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748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ue transparant">
  <a:themeElements>
    <a:clrScheme name="Blue transparant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transpar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transparant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hoto">
  <a:themeElements>
    <a:clrScheme name="Blue photo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pho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photo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ue bullets">
  <a:themeElements>
    <a:clrScheme name="Blue bullets 1">
      <a:dk1>
        <a:srgbClr val="101073"/>
      </a:dk1>
      <a:lt1>
        <a:srgbClr val="0066CC"/>
      </a:lt1>
      <a:dk2>
        <a:srgbClr val="FFFFFF"/>
      </a:dk2>
      <a:lt2>
        <a:srgbClr val="FF9A00"/>
      </a:lt2>
      <a:accent1>
        <a:srgbClr val="00AEEF"/>
      </a:accent1>
      <a:accent2>
        <a:srgbClr val="D6004A"/>
      </a:accent2>
      <a:accent3>
        <a:srgbClr val="AAB8E2"/>
      </a:accent3>
      <a:accent4>
        <a:srgbClr val="0C0C61"/>
      </a:accent4>
      <a:accent5>
        <a:srgbClr val="AAD3F6"/>
      </a:accent5>
      <a:accent6>
        <a:srgbClr val="C20042"/>
      </a:accent6>
      <a:hlink>
        <a:srgbClr val="AD20AD"/>
      </a:hlink>
      <a:folHlink>
        <a:srgbClr val="7FC241"/>
      </a:folHlink>
    </a:clrScheme>
    <a:fontScheme name="Blue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ue bullets 1">
        <a:dk1>
          <a:srgbClr val="101073"/>
        </a:dk1>
        <a:lt1>
          <a:srgbClr val="0066CC"/>
        </a:lt1>
        <a:dk2>
          <a:srgbClr val="FFFFFF"/>
        </a:dk2>
        <a:lt2>
          <a:srgbClr val="FF9A00"/>
        </a:lt2>
        <a:accent1>
          <a:srgbClr val="00AEEF"/>
        </a:accent1>
        <a:accent2>
          <a:srgbClr val="D6004A"/>
        </a:accent2>
        <a:accent3>
          <a:srgbClr val="AAB8E2"/>
        </a:accent3>
        <a:accent4>
          <a:srgbClr val="0C0C61"/>
        </a:accent4>
        <a:accent5>
          <a:srgbClr val="AAD3F6"/>
        </a:accent5>
        <a:accent6>
          <a:srgbClr val="C20042"/>
        </a:accent6>
        <a:hlink>
          <a:srgbClr val="AD20AD"/>
        </a:hlink>
        <a:folHlink>
          <a:srgbClr val="7FC24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TUe clouds</Template>
  <TotalTime>15597</TotalTime>
  <Words>710</Words>
  <Application>Microsoft Office PowerPoint</Application>
  <PresentationFormat>On-screen Show (4:3)</PresentationFormat>
  <Paragraphs>88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Blue transparant</vt:lpstr>
      <vt:lpstr>Blue photo</vt:lpstr>
      <vt:lpstr>Blue bullets</vt:lpstr>
      <vt:lpstr>Soundness problem for  Resource-Constrained  Workflow nets revisited</vt:lpstr>
      <vt:lpstr>Resource-Constrained WF-nets             (RCWF-nets)</vt:lpstr>
      <vt:lpstr>Mixable instances vs. independent instances</vt:lpstr>
      <vt:lpstr>Different types of resources</vt:lpstr>
      <vt:lpstr>Different types of resources</vt:lpstr>
      <vt:lpstr>Modelling Environment</vt:lpstr>
      <vt:lpstr>Modelling Environment</vt:lpstr>
      <vt:lpstr>Modelling Environment</vt:lpstr>
      <vt:lpstr>Modelling Environment</vt:lpstr>
      <vt:lpstr>Modelling Environment</vt:lpstr>
      <vt:lpstr>Modelling Environment</vt:lpstr>
      <vt:lpstr>A simple observation</vt:lpstr>
      <vt:lpstr>Generic case environment</vt:lpstr>
      <vt:lpstr>Well-defined RCWF-net</vt:lpstr>
      <vt:lpstr>Formally…</vt:lpstr>
      <vt:lpstr>Interval soundness</vt:lpstr>
      <vt:lpstr>Deciding soundness (1)</vt:lpstr>
      <vt:lpstr>Deciding soundness (2)</vt:lpstr>
      <vt:lpstr>A side note</vt:lpstr>
      <vt:lpstr>Repairing Interval Unsound RCWF-Nets</vt:lpstr>
      <vt:lpstr>Still to be investigated</vt:lpstr>
    </vt:vector>
  </TitlesOfParts>
  <Company>TUE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Stress@work: Prediction and coaching</dc:title>
  <dc:creator>Natalia Sidorova</dc:creator>
  <cp:lastModifiedBy>bcf</cp:lastModifiedBy>
  <cp:revision>137</cp:revision>
  <dcterms:created xsi:type="dcterms:W3CDTF">2011-04-21T08:30:15Z</dcterms:created>
  <dcterms:modified xsi:type="dcterms:W3CDTF">2013-02-28T10:37:19Z</dcterms:modified>
</cp:coreProperties>
</file>