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7"/>
  </p:notesMasterIdLst>
  <p:handoutMasterIdLst>
    <p:handoutMasterId r:id="rId38"/>
  </p:handoutMasterIdLst>
  <p:sldIdLst>
    <p:sldId id="256" r:id="rId2"/>
    <p:sldId id="493" r:id="rId3"/>
    <p:sldId id="495" r:id="rId4"/>
    <p:sldId id="529" r:id="rId5"/>
    <p:sldId id="535" r:id="rId6"/>
    <p:sldId id="466" r:id="rId7"/>
    <p:sldId id="518" r:id="rId8"/>
    <p:sldId id="549" r:id="rId9"/>
    <p:sldId id="487" r:id="rId10"/>
    <p:sldId id="543" r:id="rId11"/>
    <p:sldId id="544" r:id="rId12"/>
    <p:sldId id="545" r:id="rId13"/>
    <p:sldId id="546" r:id="rId14"/>
    <p:sldId id="547" r:id="rId15"/>
    <p:sldId id="532" r:id="rId16"/>
    <p:sldId id="525" r:id="rId17"/>
    <p:sldId id="559" r:id="rId18"/>
    <p:sldId id="483" r:id="rId19"/>
    <p:sldId id="506" r:id="rId20"/>
    <p:sldId id="560" r:id="rId21"/>
    <p:sldId id="558" r:id="rId22"/>
    <p:sldId id="561" r:id="rId23"/>
    <p:sldId id="562" r:id="rId24"/>
    <p:sldId id="533" r:id="rId25"/>
    <p:sldId id="439" r:id="rId26"/>
    <p:sldId id="551" r:id="rId27"/>
    <p:sldId id="523" r:id="rId28"/>
    <p:sldId id="520" r:id="rId29"/>
    <p:sldId id="552" r:id="rId30"/>
    <p:sldId id="553" r:id="rId31"/>
    <p:sldId id="548" r:id="rId32"/>
    <p:sldId id="554" r:id="rId33"/>
    <p:sldId id="536" r:id="rId34"/>
    <p:sldId id="510" r:id="rId35"/>
    <p:sldId id="434" r:id="rId36"/>
  </p:sldIdLst>
  <p:sldSz cx="9906000" cy="6858000" type="A4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4179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984">
          <p15:clr>
            <a:srgbClr val="A4A3A4"/>
          </p15:clr>
        </p15:guide>
        <p15:guide id="6" orient="horz" pos="1104">
          <p15:clr>
            <a:srgbClr val="A4A3A4"/>
          </p15:clr>
        </p15:guide>
        <p15:guide id="7" orient="horz" pos="1008">
          <p15:clr>
            <a:srgbClr val="A4A3A4"/>
          </p15:clr>
        </p15:guide>
        <p15:guide id="8" orient="horz" pos="2448">
          <p15:clr>
            <a:srgbClr val="A4A3A4"/>
          </p15:clr>
        </p15:guide>
        <p15:guide id="9" orient="horz" pos="2544">
          <p15:clr>
            <a:srgbClr val="A4A3A4"/>
          </p15:clr>
        </p15:guide>
        <p15:guide id="10" orient="horz" pos="336">
          <p15:clr>
            <a:srgbClr val="A4A3A4"/>
          </p15:clr>
        </p15:guide>
        <p15:guide id="11" pos="3068">
          <p15:clr>
            <a:srgbClr val="A4A3A4"/>
          </p15:clr>
        </p15:guide>
        <p15:guide id="12" pos="364">
          <p15:clr>
            <a:srgbClr val="A4A3A4"/>
          </p15:clr>
        </p15:guide>
        <p15:guide id="13" pos="5876">
          <p15:clr>
            <a:srgbClr val="A4A3A4"/>
          </p15:clr>
        </p15:guide>
        <p15:guide id="14" pos="3172">
          <p15:clr>
            <a:srgbClr val="A4A3A4"/>
          </p15:clr>
        </p15:guide>
        <p15:guide id="15" pos="2132">
          <p15:clr>
            <a:srgbClr val="A4A3A4"/>
          </p15:clr>
        </p15:guide>
        <p15:guide id="16" pos="2243">
          <p15:clr>
            <a:srgbClr val="A4A3A4"/>
          </p15:clr>
        </p15:guide>
        <p15:guide id="17" pos="4108">
          <p15:clr>
            <a:srgbClr val="A4A3A4"/>
          </p15:clr>
        </p15:guide>
        <p15:guide id="18" pos="1196">
          <p15:clr>
            <a:srgbClr val="A4A3A4"/>
          </p15:clr>
        </p15:guide>
        <p15:guide id="19" pos="5044">
          <p15:clr>
            <a:srgbClr val="A4A3A4"/>
          </p15:clr>
        </p15:guide>
        <p15:guide id="20" pos="4940">
          <p15:clr>
            <a:srgbClr val="A4A3A4"/>
          </p15:clr>
        </p15:guide>
        <p15:guide id="21" pos="4004">
          <p15:clr>
            <a:srgbClr val="A4A3A4"/>
          </p15:clr>
        </p15:guide>
        <p15:guide id="22" pos="13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a Vida Villanueva" initials="MV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D073F8-1565-44D7-B386-08B59EADF2EE}">
  <a:tblStyle styleId="{69D073F8-1565-44D7-B386-08B59EADF2EE}" styleName="PwC Table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i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90012" autoAdjust="0"/>
  </p:normalViewPr>
  <p:slideViewPr>
    <p:cSldViewPr>
      <p:cViewPr varScale="1">
        <p:scale>
          <a:sx n="81" d="100"/>
          <a:sy n="81" d="100"/>
        </p:scale>
        <p:origin x="1090" y="72"/>
      </p:cViewPr>
      <p:guideLst>
        <p:guide orient="horz" pos="144"/>
        <p:guide orient="horz" pos="436"/>
        <p:guide orient="horz" pos="4179"/>
        <p:guide orient="horz" pos="3888"/>
        <p:guide orient="horz" pos="3984"/>
        <p:guide orient="horz" pos="1104"/>
        <p:guide orient="horz" pos="1008"/>
        <p:guide orient="horz" pos="2448"/>
        <p:guide orient="horz" pos="2544"/>
        <p:guide orient="horz" pos="336"/>
        <p:guide pos="3068"/>
        <p:guide pos="364"/>
        <p:guide pos="5876"/>
        <p:guide pos="3172"/>
        <p:guide pos="2132"/>
        <p:guide pos="2243"/>
        <p:guide pos="4108"/>
        <p:guide pos="1196"/>
        <p:guide pos="5044"/>
        <p:guide pos="4940"/>
        <p:guide pos="4004"/>
        <p:guide pos="1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036680600110171E-2"/>
          <c:y val="0.19818731432130923"/>
          <c:w val="0.86889747577849064"/>
          <c:h val="0.698376853698358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'IR Clearing LT'!$B$2</c:f>
              <c:strCache>
                <c:ptCount val="1"/>
                <c:pt idx="0">
                  <c:v>Lead Time Invoice - Clearing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'IR Clearing LT'!$C$1:$N$1</c:f>
              <c:strCache>
                <c:ptCount val="2"/>
                <c:pt idx="0">
                  <c:v>Gamma</c:v>
                </c:pt>
                <c:pt idx="1">
                  <c:v>Epsilon</c:v>
                </c:pt>
              </c:strCache>
              <c:extLst/>
            </c:strRef>
          </c:cat>
          <c:val>
            <c:numRef>
              <c:f>'IR Clearing LT'!$C$2:$N$2</c:f>
              <c:numCache>
                <c:formatCode>General</c:formatCode>
                <c:ptCount val="2"/>
                <c:pt idx="0">
                  <c:v>31</c:v>
                </c:pt>
                <c:pt idx="1">
                  <c:v>40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432632"/>
        <c:axId val="433433416"/>
      </c:barChart>
      <c:catAx>
        <c:axId val="4334326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33433416"/>
        <c:crosses val="autoZero"/>
        <c:auto val="1"/>
        <c:lblAlgn val="ctr"/>
        <c:lblOffset val="100"/>
        <c:noMultiLvlLbl val="0"/>
      </c:catAx>
      <c:valAx>
        <c:axId val="433433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3432632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  <a:ln w="19050">
      <a:solidFill>
        <a:srgbClr val="E27588">
          <a:lumMod val="75000"/>
        </a:srgbClr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5CFF-548C-4E04-B325-CF1209D66BDC}" type="datetimeFigureOut">
              <a:rPr lang="en-GB" smtClean="0">
                <a:latin typeface="Arial" pitchFamily="34" charset="0"/>
                <a:cs typeface="Arial" pitchFamily="34" charset="0"/>
              </a:rPr>
              <a:pPr/>
              <a:t>21/09/2015</a:t>
            </a:fld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90EF7-3E10-491C-87C2-59674BB3AAF6}" type="slidenum">
              <a:rPr lang="en-GB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989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5EFB8DA3-BCA9-4B7D-B50D-14F47506B614}" type="datetimeFigureOut">
              <a:rPr lang="en-GB" smtClean="0"/>
              <a:pPr/>
              <a:t>21/09/2015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F07B8F03-BC93-4120-96CA-A36DF640BE2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67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5488" y="741363"/>
            <a:ext cx="5346700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51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09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8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PwC approach we distinguish two phases</a:t>
            </a:r>
            <a:r>
              <a:rPr lang="en-GB" baseline="0" dirty="0" smtClean="0"/>
              <a:t> of process analysis:</a:t>
            </a:r>
          </a:p>
          <a:p>
            <a:r>
              <a:rPr lang="en-GB" baseline="0" dirty="0" smtClean="0"/>
              <a:t> 1. Process health Checks</a:t>
            </a:r>
          </a:p>
          <a:p>
            <a:r>
              <a:rPr lang="en-GB" baseline="0" dirty="0" smtClean="0"/>
              <a:t> 2. Deep process insight</a:t>
            </a:r>
          </a:p>
          <a:p>
            <a:r>
              <a:rPr lang="en-GB" baseline="0" dirty="0" smtClean="0"/>
              <a:t> 3. Process monitoring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808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103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266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599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233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PwC approach we distinguish two phases</a:t>
            </a:r>
            <a:r>
              <a:rPr lang="en-GB" baseline="0" dirty="0" smtClean="0"/>
              <a:t> of process analysis:</a:t>
            </a:r>
          </a:p>
          <a:p>
            <a:r>
              <a:rPr lang="en-GB" baseline="0" dirty="0" smtClean="0"/>
              <a:t> 1. Process health Checks</a:t>
            </a:r>
          </a:p>
          <a:p>
            <a:r>
              <a:rPr lang="en-GB" baseline="0" dirty="0" smtClean="0"/>
              <a:t> 2. Deep process insight</a:t>
            </a:r>
          </a:p>
          <a:p>
            <a:r>
              <a:rPr lang="en-GB" baseline="0" dirty="0" smtClean="0"/>
              <a:t> 3. Process monitoring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44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33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 bwMode="gray">
          <a:xfrm>
            <a:off x="1898651" y="1"/>
            <a:ext cx="8007348" cy="6176009"/>
            <a:chOff x="19140487" y="13674"/>
            <a:chExt cx="7443796" cy="6145825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7" y="4188798"/>
              <a:ext cx="2302206" cy="1970701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0" y="4032249"/>
              <a:ext cx="920883" cy="2127249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0" y="2899476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0" y="4032249"/>
              <a:ext cx="734693" cy="2127249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78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78" y="2899477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79" y="4032249"/>
              <a:ext cx="477045" cy="2127249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7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7" y="2899477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7" y="4032249"/>
              <a:ext cx="5662612" cy="21272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53432" y="838200"/>
            <a:ext cx="5788819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053432" y="1828799"/>
            <a:ext cx="5788819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53431" y="374904"/>
            <a:ext cx="444779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 userDrawn="1"/>
        </p:nvGrpSpPr>
        <p:grpSpPr>
          <a:xfrm>
            <a:off x="1049308" y="6170992"/>
            <a:ext cx="9906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49" y="978681"/>
              <a:ext cx="1143000" cy="263230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5"/>
              <a:ext cx="4572000" cy="1723279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81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Only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0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77850" y="1752600"/>
            <a:ext cx="87503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9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1752600"/>
            <a:ext cx="87503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77850" y="685802"/>
            <a:ext cx="87503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77850" y="1905001"/>
            <a:ext cx="87503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smtClean="0"/>
              <a:t>Click to edit Master subtitle style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1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77850" y="685800"/>
            <a:ext cx="87503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77850" y="1905000"/>
            <a:ext cx="87503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smtClean="0"/>
              <a:t>Click to edit Master subtitle style</a:t>
            </a:r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77850" y="685800"/>
            <a:ext cx="87503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77852" y="2819400"/>
            <a:ext cx="42925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77850" y="1905001"/>
            <a:ext cx="87503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smtClean="0"/>
              <a:t>Click to edit Master subtitle style</a:t>
            </a: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77850" y="1752600"/>
            <a:ext cx="87503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32" name="PwCFirm"/>
          <p:cNvSpPr txBox="1"/>
          <p:nvPr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527296" y="-3019044"/>
            <a:ext cx="152399" cy="7409688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053432" y="838200"/>
            <a:ext cx="5788819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053432" y="1828799"/>
            <a:ext cx="5788819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2053431" y="374904"/>
            <a:ext cx="4447794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02" name="Group 101"/>
          <p:cNvGrpSpPr>
            <a:grpSpLocks noChangeAspect="1"/>
          </p:cNvGrpSpPr>
          <p:nvPr userDrawn="1"/>
        </p:nvGrpSpPr>
        <p:grpSpPr>
          <a:xfrm>
            <a:off x="1049309" y="5768683"/>
            <a:ext cx="1334970" cy="935788"/>
            <a:chOff x="518032" y="-1032864"/>
            <a:chExt cx="6161399" cy="4678938"/>
          </a:xfrm>
        </p:grpSpPr>
        <p:grpSp>
          <p:nvGrpSpPr>
            <p:cNvPr id="103" name="Group 73"/>
            <p:cNvGrpSpPr>
              <a:grpSpLocks noChangeAspect="1"/>
            </p:cNvGrpSpPr>
            <p:nvPr userDrawn="1"/>
          </p:nvGrpSpPr>
          <p:grpSpPr>
            <a:xfrm>
              <a:off x="4438639" y="-1032864"/>
              <a:ext cx="2240792" cy="2011549"/>
              <a:chOff x="1905000" y="5715011"/>
              <a:chExt cx="445789" cy="381005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38" y="5988134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88" y="5757348"/>
                <a:ext cx="44291" cy="66915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15" y="5715011"/>
                <a:ext cx="227173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15" y="5757345"/>
                <a:ext cx="227173" cy="66915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79" y="5824258"/>
                <a:ext cx="117159" cy="163872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79" y="5988130"/>
                <a:ext cx="117159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88" y="5824258"/>
                <a:ext cx="44291" cy="163872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88" y="5988130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15" y="5824258"/>
                <a:ext cx="227173" cy="1638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62" y="5988130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15" y="5933507"/>
                <a:ext cx="141447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15" y="5988130"/>
                <a:ext cx="141447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39" y="5988130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89" y="5757345"/>
                <a:ext cx="44291" cy="66915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16" y="5715015"/>
                <a:ext cx="227173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16" y="5757350"/>
                <a:ext cx="227173" cy="66915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79" y="5824264"/>
                <a:ext cx="117159" cy="163872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77" y="5988130"/>
                <a:ext cx="117159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86" y="5824258"/>
                <a:ext cx="44291" cy="163872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86" y="5988125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10" y="5824255"/>
                <a:ext cx="227172" cy="1638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53" y="5988121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3" y="5933497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  <p:grpSp>
          <p:nvGrpSpPr>
            <p:cNvPr id="104" name="Group 32"/>
            <p:cNvGrpSpPr/>
            <p:nvPr userDrawn="1"/>
          </p:nvGrpSpPr>
          <p:grpSpPr>
            <a:xfrm>
              <a:off x="518032" y="978680"/>
              <a:ext cx="4571999" cy="2667394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49" y="978681"/>
                <a:ext cx="1143000" cy="26323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5"/>
                <a:ext cx="4572000" cy="1723279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noProof="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 bwMode="gray">
          <a:xfrm>
            <a:off x="1898651" y="1"/>
            <a:ext cx="8007348" cy="6176009"/>
            <a:chOff x="19140487" y="13674"/>
            <a:chExt cx="7443796" cy="6145825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7" y="4188798"/>
              <a:ext cx="2302206" cy="1970701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0" y="4032249"/>
              <a:ext cx="920883" cy="2127249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0" y="2899476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0" y="4032249"/>
              <a:ext cx="734693" cy="2127249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78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78" y="2899477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79" y="4032249"/>
              <a:ext cx="477045" cy="2127249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7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7" y="2899477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7" y="4032249"/>
              <a:ext cx="5662612" cy="21272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60401" y="3048000"/>
            <a:ext cx="9906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7" y="2901698"/>
            <a:ext cx="1351321" cy="151219"/>
            <a:chOff x="489088" y="2521685"/>
            <a:chExt cx="1351321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529844" y="2521686"/>
              <a:ext cx="131056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53432" y="838200"/>
            <a:ext cx="5788819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053432" y="1828799"/>
            <a:ext cx="5788819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53431" y="374904"/>
            <a:ext cx="444779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1049308" y="6170992"/>
            <a:ext cx="9906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49" y="978681"/>
              <a:ext cx="1143000" cy="263230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5"/>
              <a:ext cx="4572000" cy="1723279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 bwMode="gray">
          <a:xfrm>
            <a:off x="1898651" y="1"/>
            <a:ext cx="8007348" cy="6176009"/>
            <a:chOff x="19140487" y="13674"/>
            <a:chExt cx="7443796" cy="6145825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7" y="4188798"/>
              <a:ext cx="2302206" cy="1970701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0" y="4032249"/>
              <a:ext cx="920883" cy="2127249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0" y="2899476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0" y="4032249"/>
              <a:ext cx="734693" cy="2127249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78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78" y="2899477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79" y="4032249"/>
              <a:ext cx="477045" cy="2127249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7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7" y="2899477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7" y="4032249"/>
              <a:ext cx="5662612" cy="21272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53432" y="838200"/>
            <a:ext cx="5788819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053432" y="1828799"/>
            <a:ext cx="5788819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53431" y="374904"/>
            <a:ext cx="444779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898650" y="2899978"/>
            <a:ext cx="685165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 userDrawn="1"/>
        </p:nvGrpSpPr>
        <p:grpSpPr>
          <a:xfrm>
            <a:off x="1049308" y="6170992"/>
            <a:ext cx="9906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49" y="978681"/>
              <a:ext cx="1143000" cy="263230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5"/>
              <a:ext cx="4572000" cy="1723279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8007350" y="685801"/>
            <a:ext cx="189865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898650" y="0"/>
            <a:ext cx="61087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898650" y="685800"/>
            <a:ext cx="61087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053432" y="838200"/>
            <a:ext cx="5788819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053432" y="1828799"/>
            <a:ext cx="5788819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53431" y="374904"/>
            <a:ext cx="4447794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1" name="Group 32"/>
          <p:cNvGrpSpPr/>
          <p:nvPr userDrawn="1"/>
        </p:nvGrpSpPr>
        <p:grpSpPr>
          <a:xfrm>
            <a:off x="1049308" y="6170992"/>
            <a:ext cx="9906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49" y="978681"/>
              <a:ext cx="1143000" cy="263230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5"/>
              <a:ext cx="4572000" cy="1723279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noProof="0" dirty="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7850" y="5867400"/>
            <a:ext cx="520065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October 2014</a:t>
            </a:r>
            <a:endParaRPr lang="en-GB" dirty="0"/>
          </a:p>
        </p:txBody>
      </p:sp>
      <p:sp>
        <p:nvSpPr>
          <p:cNvPr id="14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26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: O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77850" y="1752600"/>
            <a:ext cx="8750300" cy="4419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32" name="PwCFirm"/>
          <p:cNvSpPr txBox="1"/>
          <p:nvPr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315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77850" y="1752602"/>
            <a:ext cx="42926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035552" y="1752600"/>
            <a:ext cx="4292599" cy="4419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2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1"/>
            <a:ext cx="87503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77850" y="1752602"/>
            <a:ext cx="28067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549652" y="1752602"/>
            <a:ext cx="2806699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521450" y="1752602"/>
            <a:ext cx="2806700" cy="4419599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77850" y="3352800"/>
            <a:ext cx="4292600" cy="28194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035550" y="3352800"/>
            <a:ext cx="4292601" cy="28194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8750300" cy="14478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521450" y="1752600"/>
            <a:ext cx="2806700" cy="2133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521450" y="4038600"/>
            <a:ext cx="2806700" cy="2133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5778500" cy="4419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77850" y="1752600"/>
            <a:ext cx="2806700" cy="2133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85800"/>
            <a:ext cx="8750300" cy="914400"/>
          </a:xfrm>
        </p:spPr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77850" y="4038600"/>
            <a:ext cx="2806700" cy="2133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549650" y="1752600"/>
            <a:ext cx="5778500" cy="4419600"/>
          </a:xfrm>
        </p:spPr>
        <p:txBody>
          <a:bodyPr/>
          <a:lstStyle/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794252" y="-3771900"/>
            <a:ext cx="152399" cy="8915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5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50" y="685800"/>
            <a:ext cx="57785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549650" y="1752600"/>
            <a:ext cx="57785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1" smtClean="0"/>
              <a:t>Click to edit Master text styles</a:t>
            </a:r>
          </a:p>
          <a:p>
            <a:pPr lvl="1"/>
            <a:r>
              <a:rPr lang="en-GB" noProof="1" smtClean="0"/>
              <a:t>Second level</a:t>
            </a:r>
          </a:p>
          <a:p>
            <a:pPr lvl="2"/>
            <a:r>
              <a:rPr lang="en-GB" noProof="1" smtClean="0"/>
              <a:t>Third level</a:t>
            </a:r>
          </a:p>
          <a:p>
            <a:pPr lvl="3"/>
            <a:r>
              <a:rPr lang="en-GB" noProof="1" smtClean="0"/>
              <a:t>Fourth level</a:t>
            </a:r>
          </a:p>
          <a:p>
            <a:pPr lvl="4"/>
            <a:r>
              <a:rPr lang="en-GB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77850" y="1752600"/>
            <a:ext cx="28067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6280152" y="-2286000"/>
            <a:ext cx="152399" cy="5943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13" name="PwCFirm"/>
          <p:cNvSpPr txBox="1"/>
          <p:nvPr userDrawn="1"/>
        </p:nvSpPr>
        <p:spPr>
          <a:xfrm>
            <a:off x="577850" y="6477001"/>
            <a:ext cx="28067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00" noProof="0" dirty="0" smtClean="0">
                <a:latin typeface="Arial" pitchFamily="34" charset="0"/>
                <a:cs typeface="Arial" pitchFamily="34" charset="0"/>
              </a:rPr>
              <a:t>PwC</a:t>
            </a:r>
            <a:endParaRPr lang="en-GB" sz="1000" noProof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685800"/>
            <a:ext cx="87503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2" y="1752600"/>
            <a:ext cx="87502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D5762-3BDC-484D-9503-7EA6D5A9A8C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October 2014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548" y="6324600"/>
            <a:ext cx="5699252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Process mining @ PwC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7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5" r:id="rId11"/>
    <p:sldLayoutId id="2147483673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4" r:id="rId2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053432" y="838200"/>
            <a:ext cx="5788819" cy="1447800"/>
          </a:xfrm>
        </p:spPr>
        <p:txBody>
          <a:bodyPr/>
          <a:lstStyle/>
          <a:p>
            <a:r>
              <a:rPr lang="en-GB" dirty="0" smtClean="0"/>
              <a:t>Process mining @ PwC</a:t>
            </a:r>
            <a:br>
              <a:rPr lang="en-GB" dirty="0" smtClean="0"/>
            </a:br>
            <a:r>
              <a:rPr lang="en-GB" sz="2000" dirty="0" smtClean="0"/>
              <a:t>PwC Belgium</a:t>
            </a:r>
            <a:endParaRPr lang="en-GB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www.pwc.com</a:t>
            </a:r>
            <a:endParaRPr lang="en-GB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2044004" y="1752600"/>
            <a:ext cx="5788819" cy="914401"/>
          </a:xfrm>
        </p:spPr>
        <p:txBody>
          <a:bodyPr/>
          <a:lstStyle/>
          <a:p>
            <a:r>
              <a:rPr lang="en-US" sz="2000" dirty="0" smtClean="0"/>
              <a:t>TU/e, </a:t>
            </a:r>
            <a:r>
              <a:rPr lang="en-US" sz="2000" dirty="0"/>
              <a:t> </a:t>
            </a:r>
            <a:r>
              <a:rPr lang="en-GB" sz="2000" dirty="0" smtClean="0"/>
              <a:t>September 17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, 2015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 bwMode="white">
          <a:xfrm>
            <a:off x="2053431" y="4279392"/>
            <a:ext cx="5788819" cy="16642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8288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None/>
              <a:tabLst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None/>
              <a:defRPr sz="18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1800" b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Zbigniew ‘Zibi’ Paszkiewicz, Ph.D.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Manager</a:t>
            </a:r>
          </a:p>
          <a:p>
            <a:r>
              <a:rPr lang="en-GB" sz="2000" dirty="0" smtClean="0"/>
              <a:t>System and Process Assurance</a:t>
            </a:r>
          </a:p>
          <a:p>
            <a:r>
              <a:rPr lang="en-GB" sz="2000" dirty="0" smtClean="0"/>
              <a:t>Data Assurance Group</a:t>
            </a:r>
          </a:p>
          <a:p>
            <a:r>
              <a:rPr lang="en-GB" sz="2000" dirty="0" smtClean="0"/>
              <a:t>zbigniew.paszkiewicz@be.pwc.com</a:t>
            </a:r>
          </a:p>
        </p:txBody>
      </p:sp>
      <p:pic>
        <p:nvPicPr>
          <p:cNvPr id="1026" name="Picture 2" descr="http://www.cryotem.com/images/logo/logodiapbl_0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64" r="55556" b="6164"/>
          <a:stretch/>
        </p:blipFill>
        <p:spPr bwMode="auto">
          <a:xfrm>
            <a:off x="381000" y="1526636"/>
            <a:ext cx="1143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application areas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1056184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Financial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3903576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Internal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6750968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Advisory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192028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4731668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ltGray">
          <a:xfrm>
            <a:off x="757906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3903576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Implementation projects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4767672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5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1056184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Tax and legal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1920280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6750968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Forensic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Oval 18"/>
          <p:cNvSpPr/>
          <p:nvPr/>
        </p:nvSpPr>
        <p:spPr bwMode="ltGray">
          <a:xfrm>
            <a:off x="7615064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6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Oval 2"/>
          <p:cNvSpPr/>
          <p:nvPr/>
        </p:nvSpPr>
        <p:spPr bwMode="ltGray">
          <a:xfrm>
            <a:off x="838200" y="1600200"/>
            <a:ext cx="5435600" cy="1828800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application areas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1056184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Financial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3903576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Internal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6750968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Advisory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192028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4731668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ltGray">
          <a:xfrm>
            <a:off x="757906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3903576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Implementation projects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4767672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5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1056184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Tax and legal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1920280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6750968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Forensic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Oval 18"/>
          <p:cNvSpPr/>
          <p:nvPr/>
        </p:nvSpPr>
        <p:spPr bwMode="ltGray">
          <a:xfrm>
            <a:off x="7615064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6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Oval 2"/>
          <p:cNvSpPr/>
          <p:nvPr/>
        </p:nvSpPr>
        <p:spPr bwMode="ltGray">
          <a:xfrm>
            <a:off x="6497222" y="1981200"/>
            <a:ext cx="2692400" cy="1272518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5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application areas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1056184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Financial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3903576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Internal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6750968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Advisory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192028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4731668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ltGray">
          <a:xfrm>
            <a:off x="757906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3903576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Implementation projects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4767672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5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1056184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Tax and legal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1920280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6750968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Forensic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Oval 18"/>
          <p:cNvSpPr/>
          <p:nvPr/>
        </p:nvSpPr>
        <p:spPr bwMode="ltGray">
          <a:xfrm>
            <a:off x="7615064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6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Oval 2"/>
          <p:cNvSpPr/>
          <p:nvPr/>
        </p:nvSpPr>
        <p:spPr bwMode="ltGray">
          <a:xfrm>
            <a:off x="733425" y="3898032"/>
            <a:ext cx="2692400" cy="1272518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application areas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1056184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Financial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3903576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Internal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6750968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Advisory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192028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4731668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ltGray">
          <a:xfrm>
            <a:off x="757906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3903576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Implementation projects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4767672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5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1056184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Tax and legal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1920280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6750968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Forensic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Oval 18"/>
          <p:cNvSpPr/>
          <p:nvPr/>
        </p:nvSpPr>
        <p:spPr bwMode="ltGray">
          <a:xfrm>
            <a:off x="7615064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6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Oval 2"/>
          <p:cNvSpPr/>
          <p:nvPr/>
        </p:nvSpPr>
        <p:spPr bwMode="ltGray">
          <a:xfrm>
            <a:off x="3601492" y="3939754"/>
            <a:ext cx="2692400" cy="1272518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application areas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1056184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Financial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3903576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Internal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6750968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Advisory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192028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4731668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ltGray">
          <a:xfrm>
            <a:off x="757906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3903576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Implementation projects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4767672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5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1056184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Tax and legal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1920280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6750968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Forensic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Oval 18"/>
          <p:cNvSpPr/>
          <p:nvPr/>
        </p:nvSpPr>
        <p:spPr bwMode="ltGray">
          <a:xfrm>
            <a:off x="7615064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6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Oval 2"/>
          <p:cNvSpPr/>
          <p:nvPr/>
        </p:nvSpPr>
        <p:spPr bwMode="ltGray">
          <a:xfrm>
            <a:off x="6484888" y="4062207"/>
            <a:ext cx="2692400" cy="966993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69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734833" y="2705367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Project </a:t>
            </a: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management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2911340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Analysis of ‘spaghetti’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processes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1562925" y="2489343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1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Oval 12"/>
          <p:cNvSpPr/>
          <p:nvPr/>
        </p:nvSpPr>
        <p:spPr bwMode="ltGray">
          <a:xfrm>
            <a:off x="3648237" y="2492969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5074749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Completeness of analysis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5824744" y="2483058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ltGray">
          <a:xfrm>
            <a:off x="7238158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Horizontal vs vertical development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Oval 22"/>
          <p:cNvSpPr/>
          <p:nvPr/>
        </p:nvSpPr>
        <p:spPr bwMode="ltGray">
          <a:xfrm>
            <a:off x="7910056" y="2492969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96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734833" y="2705367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Project </a:t>
            </a: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management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2911340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Analysis of ‘spaghetti’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processes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1562925" y="2489343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1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Oval 12"/>
          <p:cNvSpPr/>
          <p:nvPr/>
        </p:nvSpPr>
        <p:spPr bwMode="ltGray">
          <a:xfrm>
            <a:off x="3648237" y="2492969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5074749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Completeness of analysis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5824744" y="2483058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ltGray">
          <a:xfrm>
            <a:off x="7238158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Horizontal vs vertical development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Oval 22"/>
          <p:cNvSpPr/>
          <p:nvPr/>
        </p:nvSpPr>
        <p:spPr bwMode="ltGray">
          <a:xfrm>
            <a:off x="7910056" y="2492969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Oval 15"/>
          <p:cNvSpPr/>
          <p:nvPr/>
        </p:nvSpPr>
        <p:spPr bwMode="ltGray">
          <a:xfrm>
            <a:off x="368139" y="3048000"/>
            <a:ext cx="2543201" cy="975415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8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Cost of coming back</a:t>
            </a:r>
            <a:endParaRPr lang="en-GB" sz="2000" b="0" i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Process mining @ </a:t>
            </a:r>
            <a:r>
              <a:rPr lang="en-GB" dirty="0" smtClean="0"/>
              <a:t>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424608" y="5047376"/>
            <a:ext cx="1368152" cy="802459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Georgia" pitchFamily="18" charset="0"/>
              </a:rPr>
              <a:t>Business understanding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2792760" y="5047376"/>
            <a:ext cx="1368152" cy="802459"/>
          </a:xfrm>
          <a:prstGeom prst="rect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Georgia" pitchFamily="18" charset="0"/>
              </a:rPr>
              <a:t>Data understanding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4160912" y="5047376"/>
            <a:ext cx="1368152" cy="79691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Georgia" pitchFamily="18" charset="0"/>
              </a:rPr>
              <a:t>Process mining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5543496" y="5048775"/>
            <a:ext cx="1368152" cy="7969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Georgia" pitchFamily="18" charset="0"/>
              </a:rPr>
              <a:t>Evaluation</a:t>
            </a:r>
          </a:p>
        </p:txBody>
      </p:sp>
      <p:sp>
        <p:nvSpPr>
          <p:cNvPr id="11" name="Rectangle 10"/>
          <p:cNvSpPr/>
          <p:nvPr/>
        </p:nvSpPr>
        <p:spPr bwMode="ltGray">
          <a:xfrm>
            <a:off x="6910129" y="5044579"/>
            <a:ext cx="1368152" cy="796918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Georgia" pitchFamily="18" charset="0"/>
              </a:rPr>
              <a:t>Deployment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24608" y="5047375"/>
            <a:ext cx="7570040" cy="0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424608" y="1772817"/>
            <a:ext cx="0" cy="327455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4528" y="1765075"/>
            <a:ext cx="57606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Cost</a:t>
            </a:r>
          </a:p>
        </p:txBody>
      </p:sp>
      <p:sp>
        <p:nvSpPr>
          <p:cNvPr id="20" name="Freeform 19"/>
          <p:cNvSpPr/>
          <p:nvPr/>
        </p:nvSpPr>
        <p:spPr bwMode="ltGray">
          <a:xfrm>
            <a:off x="1421235" y="1929468"/>
            <a:ext cx="6878972" cy="3120704"/>
          </a:xfrm>
          <a:custGeom>
            <a:avLst/>
            <a:gdLst>
              <a:gd name="connsiteX0" fmla="*/ 0 w 6878972"/>
              <a:gd name="connsiteY0" fmla="*/ 3120704 h 3120704"/>
              <a:gd name="connsiteX1" fmla="*/ 4899171 w 6878972"/>
              <a:gd name="connsiteY1" fmla="*/ 2382473 h 3120704"/>
              <a:gd name="connsiteX2" fmla="*/ 6878972 w 6878972"/>
              <a:gd name="connsiteY2" fmla="*/ 0 h 3120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78972" h="3120704">
                <a:moveTo>
                  <a:pt x="0" y="3120704"/>
                </a:moveTo>
                <a:cubicBezTo>
                  <a:pt x="1876338" y="3011647"/>
                  <a:pt x="3752676" y="2902590"/>
                  <a:pt x="4899171" y="2382473"/>
                </a:cubicBezTo>
                <a:cubicBezTo>
                  <a:pt x="6045666" y="1862356"/>
                  <a:pt x="6519644" y="404070"/>
                  <a:pt x="6878972" y="0"/>
                </a:cubicBezTo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409384" y="5157802"/>
            <a:ext cx="576064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16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Phases</a:t>
            </a:r>
          </a:p>
        </p:txBody>
      </p:sp>
      <p:sp>
        <p:nvSpPr>
          <p:cNvPr id="23" name="Rounded Rectangle 22"/>
          <p:cNvSpPr/>
          <p:nvPr/>
        </p:nvSpPr>
        <p:spPr bwMode="ltGray">
          <a:xfrm>
            <a:off x="1856656" y="1772816"/>
            <a:ext cx="4315544" cy="237626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Georgia" pitchFamily="18" charset="0"/>
              </a:rPr>
              <a:t>Agile project management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2919" y="847718"/>
            <a:ext cx="3999471" cy="123558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r">
              <a:spcAft>
                <a:spcPts val="900"/>
              </a:spcAft>
            </a:pP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Team and needed competences</a:t>
            </a:r>
            <a:b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Time management</a:t>
            </a:r>
            <a:b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en-GB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Budget management</a:t>
            </a:r>
          </a:p>
        </p:txBody>
      </p:sp>
    </p:spTree>
    <p:extLst>
      <p:ext uri="{BB962C8B-B14F-4D97-AF65-F5344CB8AC3E}">
        <p14:creationId xmlns:p14="http://schemas.microsoft.com/office/powerpoint/2010/main" val="304943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scope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3061422" y="2682051"/>
            <a:ext cx="1593369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Question-based projects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5223549" y="2650460"/>
            <a:ext cx="1593369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Problem-based projects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7315200" y="2650460"/>
            <a:ext cx="1593369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Data-based projects</a:t>
            </a:r>
          </a:p>
        </p:txBody>
      </p:sp>
      <p:sp>
        <p:nvSpPr>
          <p:cNvPr id="12" name="Right Arrow 11"/>
          <p:cNvSpPr/>
          <p:nvPr/>
        </p:nvSpPr>
        <p:spPr bwMode="ltGray">
          <a:xfrm rot="10800000">
            <a:off x="4712422" y="2975892"/>
            <a:ext cx="383020" cy="64807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2908" y="1771419"/>
            <a:ext cx="4239280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Reduce the cost of coming back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948892" y="2682051"/>
            <a:ext cx="1593369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Hypothesis testing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Right Arrow 16"/>
          <p:cNvSpPr/>
          <p:nvPr/>
        </p:nvSpPr>
        <p:spPr bwMode="ltGray">
          <a:xfrm rot="10800000">
            <a:off x="6874549" y="2962900"/>
            <a:ext cx="383020" cy="64807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ight Arrow 17"/>
          <p:cNvSpPr/>
          <p:nvPr/>
        </p:nvSpPr>
        <p:spPr bwMode="ltGray">
          <a:xfrm rot="10800000">
            <a:off x="2610332" y="2962900"/>
            <a:ext cx="383020" cy="64807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Rectangle 2"/>
          <p:cNvSpPr/>
          <p:nvPr/>
        </p:nvSpPr>
        <p:spPr bwMode="ltGray">
          <a:xfrm>
            <a:off x="5223549" y="4474246"/>
            <a:ext cx="1593369" cy="8382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Solution</a:t>
            </a:r>
          </a:p>
        </p:txBody>
      </p:sp>
      <p:sp>
        <p:nvSpPr>
          <p:cNvPr id="7" name="Down Arrow 6"/>
          <p:cNvSpPr/>
          <p:nvPr/>
        </p:nvSpPr>
        <p:spPr bwMode="ltGray">
          <a:xfrm>
            <a:off x="5829733" y="4097391"/>
            <a:ext cx="381000" cy="304800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Bent Arrow 10"/>
          <p:cNvSpPr/>
          <p:nvPr/>
        </p:nvSpPr>
        <p:spPr bwMode="ltGray">
          <a:xfrm flipV="1">
            <a:off x="1600980" y="3999427"/>
            <a:ext cx="3494462" cy="1182172"/>
          </a:xfrm>
          <a:prstGeom prst="bentArrow">
            <a:avLst>
              <a:gd name="adj1" fmla="val 20216"/>
              <a:gd name="adj2" fmla="val 22209"/>
              <a:gd name="adj3" fmla="val 25797"/>
              <a:gd name="adj4" fmla="val 60496"/>
            </a:avLst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7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8" grpId="0" animBg="1"/>
      <p:bldP spid="3" grpId="0" animBg="1"/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Purpose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1524000" y="2624236"/>
            <a:ext cx="689154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Present different applications areas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1533646" y="3340598"/>
            <a:ext cx="689154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Discuss current PwC challenges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1524000" y="4056960"/>
            <a:ext cx="689154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Discuss a link to open research questions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1524000" y="1914033"/>
            <a:ext cx="689154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Explain evolution of process mining within PwC network</a:t>
            </a:r>
          </a:p>
        </p:txBody>
      </p:sp>
    </p:spTree>
    <p:extLst>
      <p:ext uri="{BB962C8B-B14F-4D97-AF65-F5344CB8AC3E}">
        <p14:creationId xmlns:p14="http://schemas.microsoft.com/office/powerpoint/2010/main" val="34508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734833" y="2705367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Project </a:t>
            </a: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management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2911340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Analysis of ‘spaghetti’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processes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1562925" y="2489343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1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Oval 12"/>
          <p:cNvSpPr/>
          <p:nvPr/>
        </p:nvSpPr>
        <p:spPr bwMode="ltGray">
          <a:xfrm>
            <a:off x="3648237" y="2492969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5074749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Completeness of analysis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5824744" y="2483058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ltGray">
          <a:xfrm>
            <a:off x="7238158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Horizontal vs vertical development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Oval 22"/>
          <p:cNvSpPr/>
          <p:nvPr/>
        </p:nvSpPr>
        <p:spPr bwMode="ltGray">
          <a:xfrm>
            <a:off x="7910056" y="2492969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2509068" y="2925970"/>
            <a:ext cx="2543201" cy="975415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0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3. Spaghetti </a:t>
            </a:r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8" name="Symbol zastępczy numeru slajdu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B1F4F6-5467-42DC-9D20-79413CBDB5A7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82" y="2357430"/>
            <a:ext cx="4795852" cy="217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2179"/>
          <a:stretch/>
        </p:blipFill>
        <p:spPr bwMode="auto">
          <a:xfrm>
            <a:off x="5381628" y="1499859"/>
            <a:ext cx="396805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jaśnienie prostokątne zaokrąglone 8"/>
          <p:cNvSpPr/>
          <p:nvPr/>
        </p:nvSpPr>
        <p:spPr>
          <a:xfrm>
            <a:off x="1352600" y="5733256"/>
            <a:ext cx="3683752" cy="317996"/>
          </a:xfrm>
          <a:prstGeom prst="wedgeRoundRectCallout">
            <a:avLst>
              <a:gd name="adj1" fmla="val 3041"/>
              <a:gd name="adj2" fmla="val -4094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Calibri" pitchFamily="34" charset="0"/>
              </a:rPr>
              <a:t>Structured (Lasagna)</a:t>
            </a:r>
          </a:p>
        </p:txBody>
      </p:sp>
      <p:sp>
        <p:nvSpPr>
          <p:cNvPr id="10" name="Objaśnienie prostokątne zaokrąglone 9"/>
          <p:cNvSpPr/>
          <p:nvPr/>
        </p:nvSpPr>
        <p:spPr>
          <a:xfrm>
            <a:off x="5523780" y="5733256"/>
            <a:ext cx="3683752" cy="317996"/>
          </a:xfrm>
          <a:prstGeom prst="wedgeRoundRectCallout">
            <a:avLst>
              <a:gd name="adj1" fmla="val 3041"/>
              <a:gd name="adj2" fmla="val -40947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Calibri" pitchFamily="34" charset="0"/>
              </a:rPr>
              <a:t>Unstructured (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+mj-lt"/>
                <a:cs typeface="Calibri" pitchFamily="34" charset="0"/>
              </a:rPr>
              <a:t>Spagetti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3223" y="2708920"/>
            <a:ext cx="281437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en-GB" sz="20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Limit process </a:t>
            </a:r>
            <a:br>
              <a:rPr lang="en-GB" sz="20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complexity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</p:spPr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98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734833" y="2705367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Project </a:t>
            </a: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management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2911340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Analysis of ‘spaghetti’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processes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1562925" y="2489343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1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Oval 12"/>
          <p:cNvSpPr/>
          <p:nvPr/>
        </p:nvSpPr>
        <p:spPr bwMode="ltGray">
          <a:xfrm>
            <a:off x="3648237" y="2492969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5074749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Completeness of analysis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5824744" y="2483058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ltGray">
          <a:xfrm>
            <a:off x="7238158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Horizontal vs vertical development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Oval 22"/>
          <p:cNvSpPr/>
          <p:nvPr/>
        </p:nvSpPr>
        <p:spPr bwMode="ltGray">
          <a:xfrm>
            <a:off x="7910056" y="2492969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4792044" y="2915106"/>
            <a:ext cx="2543201" cy="975415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challenges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ltGray">
          <a:xfrm>
            <a:off x="734833" y="2705367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Project </a:t>
            </a: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management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2911340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Analysis of ‘spaghetti’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processes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1562925" y="2489343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1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Oval 12"/>
          <p:cNvSpPr/>
          <p:nvPr/>
        </p:nvSpPr>
        <p:spPr bwMode="ltGray">
          <a:xfrm>
            <a:off x="3648237" y="2492969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ltGray">
          <a:xfrm>
            <a:off x="5074749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Completeness of analysis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5824744" y="2483058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ltGray">
          <a:xfrm>
            <a:off x="7238158" y="2699082"/>
            <a:ext cx="1905842" cy="12961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Horizontal vs vertical development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Oval 22"/>
          <p:cNvSpPr/>
          <p:nvPr/>
        </p:nvSpPr>
        <p:spPr bwMode="ltGray">
          <a:xfrm>
            <a:off x="7910056" y="2492969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6854479" y="2859446"/>
            <a:ext cx="2543201" cy="975415"/>
          </a:xfrm>
          <a:prstGeom prst="ellipse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8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Link to research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46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areas of scientific research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644650" y="3886200"/>
            <a:ext cx="277495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Online predictions </a:t>
            </a:r>
            <a:br>
              <a:rPr lang="en-GB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and recommendations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332665" y="1826051"/>
            <a:ext cx="2820735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Inter-organizational configurable processes</a:t>
            </a:r>
            <a:endParaRPr lang="en-GB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598865" y="1826051"/>
            <a:ext cx="282702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Multi-dimensional </a:t>
            </a:r>
            <a:r>
              <a:rPr lang="en-GB" dirty="0">
                <a:latin typeface="+mj-lt"/>
              </a:rPr>
              <a:t>process models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5326380" y="3886200"/>
            <a:ext cx="282702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Clustering methods</a:t>
            </a:r>
          </a:p>
          <a:p>
            <a:pPr algn="ctr"/>
            <a:r>
              <a:rPr lang="en-GB" dirty="0" smtClean="0">
                <a:latin typeface="+mj-lt"/>
              </a:rPr>
              <a:t>(</a:t>
            </a:r>
            <a:r>
              <a:rPr lang="en-GB" dirty="0">
                <a:latin typeface="+mj-lt"/>
              </a:rPr>
              <a:t>in audit context</a:t>
            </a:r>
            <a:r>
              <a:rPr lang="en-GB" dirty="0" smtClean="0">
                <a:latin typeface="+mj-lt"/>
              </a:rPr>
              <a:t>)</a:t>
            </a:r>
            <a:endParaRPr lang="en-GB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2816101" y="1600200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6523866" y="1594701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Oval 12"/>
          <p:cNvSpPr/>
          <p:nvPr/>
        </p:nvSpPr>
        <p:spPr bwMode="ltGray">
          <a:xfrm>
            <a:off x="2796351" y="3667427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Oval 13"/>
          <p:cNvSpPr/>
          <p:nvPr/>
        </p:nvSpPr>
        <p:spPr bwMode="ltGray">
          <a:xfrm>
            <a:off x="6524810" y="3667427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6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areas of scientific research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644650" y="3886200"/>
            <a:ext cx="277495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Online predictions </a:t>
            </a:r>
            <a:br>
              <a:rPr lang="en-GB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and recommendations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332665" y="1826051"/>
            <a:ext cx="2820735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Inter-organizational configurable processes</a:t>
            </a:r>
            <a:endParaRPr lang="en-GB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598865" y="1826051"/>
            <a:ext cx="282702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Multi-dimensional </a:t>
            </a:r>
            <a:r>
              <a:rPr lang="en-GB" dirty="0">
                <a:latin typeface="+mj-lt"/>
              </a:rPr>
              <a:t>process models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5326380" y="3886200"/>
            <a:ext cx="282702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Clustering methods</a:t>
            </a:r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(in audit context</a:t>
            </a:r>
            <a:r>
              <a:rPr lang="en-GB" dirty="0" smtClean="0">
                <a:latin typeface="+mj-lt"/>
              </a:rPr>
              <a:t>)</a:t>
            </a:r>
            <a:endParaRPr lang="en-GB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2816101" y="1600200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6523866" y="1594701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Oval 12"/>
          <p:cNvSpPr/>
          <p:nvPr/>
        </p:nvSpPr>
        <p:spPr bwMode="ltGray">
          <a:xfrm>
            <a:off x="2796351" y="3667427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Oval 13"/>
          <p:cNvSpPr/>
          <p:nvPr/>
        </p:nvSpPr>
        <p:spPr bwMode="ltGray">
          <a:xfrm>
            <a:off x="6524810" y="3667427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Oval 2"/>
          <p:cNvSpPr/>
          <p:nvPr/>
        </p:nvSpPr>
        <p:spPr bwMode="ltGray">
          <a:xfrm>
            <a:off x="1431925" y="1945948"/>
            <a:ext cx="3200400" cy="1575651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6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Organisations and processes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59" name="Oval 58"/>
          <p:cNvSpPr/>
          <p:nvPr/>
        </p:nvSpPr>
        <p:spPr bwMode="ltGray">
          <a:xfrm>
            <a:off x="1866485" y="4418406"/>
            <a:ext cx="381000" cy="133099"/>
          </a:xfrm>
          <a:prstGeom prst="ellipse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0" name="Oval 59"/>
          <p:cNvSpPr/>
          <p:nvPr/>
        </p:nvSpPr>
        <p:spPr bwMode="ltGray">
          <a:xfrm>
            <a:off x="1850006" y="4117703"/>
            <a:ext cx="381000" cy="133099"/>
          </a:xfrm>
          <a:prstGeom prst="ellipse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1" name="Oval 60"/>
          <p:cNvSpPr/>
          <p:nvPr/>
        </p:nvSpPr>
        <p:spPr bwMode="ltGray">
          <a:xfrm>
            <a:off x="2606713" y="4262658"/>
            <a:ext cx="381000" cy="133099"/>
          </a:xfrm>
          <a:prstGeom prst="ellipse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2" name="Oval 61"/>
          <p:cNvSpPr/>
          <p:nvPr/>
        </p:nvSpPr>
        <p:spPr bwMode="ltGray">
          <a:xfrm>
            <a:off x="957206" y="4560359"/>
            <a:ext cx="381000" cy="133099"/>
          </a:xfrm>
          <a:prstGeom prst="ellipse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3" name="Oval 62"/>
          <p:cNvSpPr/>
          <p:nvPr/>
        </p:nvSpPr>
        <p:spPr bwMode="ltGray">
          <a:xfrm>
            <a:off x="2814042" y="4819021"/>
            <a:ext cx="381000" cy="133099"/>
          </a:xfrm>
          <a:prstGeom prst="ellipse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4" name="Oval 63"/>
          <p:cNvSpPr/>
          <p:nvPr/>
        </p:nvSpPr>
        <p:spPr bwMode="ltGray">
          <a:xfrm>
            <a:off x="2398529" y="5066101"/>
            <a:ext cx="381000" cy="133099"/>
          </a:xfrm>
          <a:prstGeom prst="ellipse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5" name="Oval 64"/>
          <p:cNvSpPr/>
          <p:nvPr/>
        </p:nvSpPr>
        <p:spPr bwMode="ltGray">
          <a:xfrm>
            <a:off x="1200692" y="4885571"/>
            <a:ext cx="381000" cy="133099"/>
          </a:xfrm>
          <a:prstGeom prst="ellipse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6" name="Oval 65"/>
          <p:cNvSpPr/>
          <p:nvPr/>
        </p:nvSpPr>
        <p:spPr bwMode="ltGray">
          <a:xfrm>
            <a:off x="3825767" y="4456506"/>
            <a:ext cx="381000" cy="133099"/>
          </a:xfrm>
          <a:prstGeom prst="ellipse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7" name="Oval 66"/>
          <p:cNvSpPr/>
          <p:nvPr/>
        </p:nvSpPr>
        <p:spPr bwMode="ltGray">
          <a:xfrm>
            <a:off x="3090989" y="4097366"/>
            <a:ext cx="381000" cy="133099"/>
          </a:xfrm>
          <a:prstGeom prst="ellipse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8" name="Oval 67"/>
          <p:cNvSpPr/>
          <p:nvPr/>
        </p:nvSpPr>
        <p:spPr bwMode="ltGray">
          <a:xfrm>
            <a:off x="6427569" y="3941201"/>
            <a:ext cx="381000" cy="1330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9" name="Oval 68"/>
          <p:cNvSpPr/>
          <p:nvPr/>
        </p:nvSpPr>
        <p:spPr bwMode="ltGray">
          <a:xfrm>
            <a:off x="8026464" y="3913521"/>
            <a:ext cx="381000" cy="1330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0" name="Oval 69"/>
          <p:cNvSpPr/>
          <p:nvPr/>
        </p:nvSpPr>
        <p:spPr bwMode="ltGray">
          <a:xfrm>
            <a:off x="7319108" y="3866994"/>
            <a:ext cx="381000" cy="1330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1" name="Oval 70"/>
          <p:cNvSpPr/>
          <p:nvPr/>
        </p:nvSpPr>
        <p:spPr bwMode="ltGray">
          <a:xfrm>
            <a:off x="5591296" y="4492349"/>
            <a:ext cx="381000" cy="1330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2" name="Oval 71"/>
          <p:cNvSpPr/>
          <p:nvPr/>
        </p:nvSpPr>
        <p:spPr bwMode="ltGray">
          <a:xfrm>
            <a:off x="6347542" y="4683306"/>
            <a:ext cx="381000" cy="1330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3" name="Oval 72"/>
          <p:cNvSpPr/>
          <p:nvPr/>
        </p:nvSpPr>
        <p:spPr bwMode="ltGray">
          <a:xfrm>
            <a:off x="7747768" y="4117758"/>
            <a:ext cx="381000" cy="1330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4" name="Oval 73"/>
          <p:cNvSpPr/>
          <p:nvPr/>
        </p:nvSpPr>
        <p:spPr bwMode="ltGray">
          <a:xfrm>
            <a:off x="7031764" y="4299672"/>
            <a:ext cx="381000" cy="1330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5" name="Oval 74"/>
          <p:cNvSpPr/>
          <p:nvPr/>
        </p:nvSpPr>
        <p:spPr bwMode="ltGray">
          <a:xfrm>
            <a:off x="8453949" y="4404930"/>
            <a:ext cx="381000" cy="1330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6" name="Oval 75"/>
          <p:cNvSpPr/>
          <p:nvPr/>
        </p:nvSpPr>
        <p:spPr bwMode="ltGray">
          <a:xfrm>
            <a:off x="7747768" y="4708147"/>
            <a:ext cx="381000" cy="1330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7" name="Oval 76"/>
          <p:cNvSpPr/>
          <p:nvPr/>
        </p:nvSpPr>
        <p:spPr bwMode="ltGray">
          <a:xfrm>
            <a:off x="6995873" y="4796791"/>
            <a:ext cx="381000" cy="1330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8" name="Oval 77"/>
          <p:cNvSpPr/>
          <p:nvPr/>
        </p:nvSpPr>
        <p:spPr bwMode="ltGray">
          <a:xfrm>
            <a:off x="3471989" y="4697305"/>
            <a:ext cx="381000" cy="1330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9" name="Oval 78"/>
          <p:cNvSpPr/>
          <p:nvPr/>
        </p:nvSpPr>
        <p:spPr bwMode="ltGray">
          <a:xfrm>
            <a:off x="4725630" y="5426383"/>
            <a:ext cx="381000" cy="1330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0" name="Oval 79"/>
          <p:cNvSpPr/>
          <p:nvPr/>
        </p:nvSpPr>
        <p:spPr bwMode="ltGray">
          <a:xfrm>
            <a:off x="5426653" y="5781588"/>
            <a:ext cx="381000" cy="1330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1" name="Oval 80"/>
          <p:cNvSpPr/>
          <p:nvPr/>
        </p:nvSpPr>
        <p:spPr bwMode="ltGray">
          <a:xfrm>
            <a:off x="1798694" y="4873262"/>
            <a:ext cx="381000" cy="1330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2" name="Oval 81"/>
          <p:cNvSpPr/>
          <p:nvPr/>
        </p:nvSpPr>
        <p:spPr bwMode="ltGray">
          <a:xfrm>
            <a:off x="6069003" y="4207399"/>
            <a:ext cx="381000" cy="1330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3" name="Oval 82"/>
          <p:cNvSpPr/>
          <p:nvPr/>
        </p:nvSpPr>
        <p:spPr bwMode="ltGray">
          <a:xfrm>
            <a:off x="3804344" y="5600044"/>
            <a:ext cx="381000" cy="133099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84" name="Straight Connector 83"/>
          <p:cNvCxnSpPr>
            <a:stCxn id="60" idx="5"/>
            <a:endCxn id="61" idx="1"/>
          </p:cNvCxnSpPr>
          <p:nvPr/>
        </p:nvCxnSpPr>
        <p:spPr>
          <a:xfrm>
            <a:off x="2175210" y="4231310"/>
            <a:ext cx="487299" cy="5084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7" idx="4"/>
            <a:endCxn id="61" idx="7"/>
          </p:cNvCxnSpPr>
          <p:nvPr/>
        </p:nvCxnSpPr>
        <p:spPr>
          <a:xfrm flipH="1">
            <a:off x="2931917" y="4230465"/>
            <a:ext cx="349572" cy="5168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61" idx="5"/>
            <a:endCxn id="66" idx="1"/>
          </p:cNvCxnSpPr>
          <p:nvPr/>
        </p:nvCxnSpPr>
        <p:spPr>
          <a:xfrm>
            <a:off x="2931917" y="4376265"/>
            <a:ext cx="949646" cy="99733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3" idx="0"/>
            <a:endCxn id="61" idx="4"/>
          </p:cNvCxnSpPr>
          <p:nvPr/>
        </p:nvCxnSpPr>
        <p:spPr>
          <a:xfrm flipH="1" flipV="1">
            <a:off x="2797213" y="4395757"/>
            <a:ext cx="207329" cy="423264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64" idx="0"/>
            <a:endCxn id="61" idx="4"/>
          </p:cNvCxnSpPr>
          <p:nvPr/>
        </p:nvCxnSpPr>
        <p:spPr>
          <a:xfrm flipV="1">
            <a:off x="2589029" y="4395757"/>
            <a:ext cx="208184" cy="670344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2" idx="6"/>
            <a:endCxn id="59" idx="3"/>
          </p:cNvCxnSpPr>
          <p:nvPr/>
        </p:nvCxnSpPr>
        <p:spPr>
          <a:xfrm flipV="1">
            <a:off x="1338206" y="4532013"/>
            <a:ext cx="584075" cy="94896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65" idx="7"/>
            <a:endCxn id="59" idx="4"/>
          </p:cNvCxnSpPr>
          <p:nvPr/>
        </p:nvCxnSpPr>
        <p:spPr>
          <a:xfrm flipV="1">
            <a:off x="1525896" y="4551505"/>
            <a:ext cx="531089" cy="35355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63" idx="0"/>
            <a:endCxn id="59" idx="5"/>
          </p:cNvCxnSpPr>
          <p:nvPr/>
        </p:nvCxnSpPr>
        <p:spPr>
          <a:xfrm flipH="1" flipV="1">
            <a:off x="2191689" y="4532013"/>
            <a:ext cx="812853" cy="28700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6" idx="1"/>
            <a:endCxn id="59" idx="6"/>
          </p:cNvCxnSpPr>
          <p:nvPr/>
        </p:nvCxnSpPr>
        <p:spPr>
          <a:xfrm flipH="1">
            <a:off x="2247485" y="4475998"/>
            <a:ext cx="1634078" cy="895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0" idx="6"/>
            <a:endCxn id="73" idx="2"/>
          </p:cNvCxnSpPr>
          <p:nvPr/>
        </p:nvCxnSpPr>
        <p:spPr>
          <a:xfrm>
            <a:off x="7700108" y="3933544"/>
            <a:ext cx="47660" cy="250764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69" idx="4"/>
            <a:endCxn id="73" idx="0"/>
          </p:cNvCxnSpPr>
          <p:nvPr/>
        </p:nvCxnSpPr>
        <p:spPr>
          <a:xfrm flipH="1">
            <a:off x="7938268" y="4046620"/>
            <a:ext cx="278696" cy="7113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75" idx="2"/>
            <a:endCxn id="73" idx="5"/>
          </p:cNvCxnSpPr>
          <p:nvPr/>
        </p:nvCxnSpPr>
        <p:spPr>
          <a:xfrm flipH="1" flipV="1">
            <a:off x="8072972" y="4231365"/>
            <a:ext cx="380977" cy="240115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1" idx="6"/>
            <a:endCxn id="74" idx="2"/>
          </p:cNvCxnSpPr>
          <p:nvPr/>
        </p:nvCxnSpPr>
        <p:spPr>
          <a:xfrm flipV="1">
            <a:off x="5972296" y="4366222"/>
            <a:ext cx="1059468" cy="19267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68" idx="5"/>
            <a:endCxn id="74" idx="2"/>
          </p:cNvCxnSpPr>
          <p:nvPr/>
        </p:nvCxnSpPr>
        <p:spPr>
          <a:xfrm>
            <a:off x="6752773" y="4054808"/>
            <a:ext cx="278991" cy="311414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72" idx="7"/>
            <a:endCxn id="74" idx="4"/>
          </p:cNvCxnSpPr>
          <p:nvPr/>
        </p:nvCxnSpPr>
        <p:spPr>
          <a:xfrm flipV="1">
            <a:off x="6672746" y="4432771"/>
            <a:ext cx="549518" cy="27002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6" idx="0"/>
            <a:endCxn id="74" idx="4"/>
          </p:cNvCxnSpPr>
          <p:nvPr/>
        </p:nvCxnSpPr>
        <p:spPr>
          <a:xfrm flipH="1" flipV="1">
            <a:off x="7222264" y="4432771"/>
            <a:ext cx="716004" cy="275376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4" idx="6"/>
            <a:endCxn id="73" idx="3"/>
          </p:cNvCxnSpPr>
          <p:nvPr/>
        </p:nvCxnSpPr>
        <p:spPr>
          <a:xfrm flipV="1">
            <a:off x="7412764" y="4231365"/>
            <a:ext cx="390800" cy="134857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9" idx="2"/>
            <a:endCxn id="81" idx="6"/>
          </p:cNvCxnSpPr>
          <p:nvPr/>
        </p:nvCxnSpPr>
        <p:spPr>
          <a:xfrm flipH="1" flipV="1">
            <a:off x="2179694" y="4939812"/>
            <a:ext cx="2545936" cy="55312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78" idx="5"/>
            <a:endCxn id="79" idx="1"/>
          </p:cNvCxnSpPr>
          <p:nvPr/>
        </p:nvCxnSpPr>
        <p:spPr>
          <a:xfrm>
            <a:off x="3797193" y="4810912"/>
            <a:ext cx="984233" cy="634963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83" idx="7"/>
            <a:endCxn id="79" idx="3"/>
          </p:cNvCxnSpPr>
          <p:nvPr/>
        </p:nvCxnSpPr>
        <p:spPr>
          <a:xfrm flipV="1">
            <a:off x="4129548" y="5539990"/>
            <a:ext cx="651878" cy="79546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0" idx="0"/>
            <a:endCxn id="79" idx="5"/>
          </p:cNvCxnSpPr>
          <p:nvPr/>
        </p:nvCxnSpPr>
        <p:spPr>
          <a:xfrm flipH="1" flipV="1">
            <a:off x="5050834" y="5539990"/>
            <a:ext cx="566319" cy="24159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3" idx="6"/>
            <a:endCxn id="80" idx="2"/>
          </p:cNvCxnSpPr>
          <p:nvPr/>
        </p:nvCxnSpPr>
        <p:spPr>
          <a:xfrm>
            <a:off x="4185344" y="5666594"/>
            <a:ext cx="1241309" cy="181544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82" idx="4"/>
            <a:endCxn id="80" idx="0"/>
          </p:cNvCxnSpPr>
          <p:nvPr/>
        </p:nvCxnSpPr>
        <p:spPr>
          <a:xfrm flipH="1">
            <a:off x="5617153" y="4340498"/>
            <a:ext cx="642350" cy="144109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77" idx="3"/>
            <a:endCxn id="80" idx="0"/>
          </p:cNvCxnSpPr>
          <p:nvPr/>
        </p:nvCxnSpPr>
        <p:spPr>
          <a:xfrm flipH="1">
            <a:off x="5617153" y="4910398"/>
            <a:ext cx="1434516" cy="87119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/>
          <p:cNvSpPr/>
          <p:nvPr/>
        </p:nvSpPr>
        <p:spPr bwMode="ltGray">
          <a:xfrm>
            <a:off x="673002" y="3962400"/>
            <a:ext cx="3783220" cy="1325172"/>
          </a:xfrm>
          <a:prstGeom prst="ellipse">
            <a:avLst/>
          </a:pr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9" name="Oval 108"/>
          <p:cNvSpPr/>
          <p:nvPr/>
        </p:nvSpPr>
        <p:spPr bwMode="ltGray">
          <a:xfrm>
            <a:off x="5283941" y="3704028"/>
            <a:ext cx="3783220" cy="1325172"/>
          </a:xfrm>
          <a:prstGeom prst="ellipse">
            <a:avLst/>
          </a:pr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0" name="Oval 109"/>
          <p:cNvSpPr/>
          <p:nvPr/>
        </p:nvSpPr>
        <p:spPr bwMode="ltGray">
          <a:xfrm>
            <a:off x="3635872" y="5303112"/>
            <a:ext cx="2447894" cy="777412"/>
          </a:xfrm>
          <a:prstGeom prst="ellipse">
            <a:avLst/>
          </a:prstGeom>
          <a:noFill/>
          <a:ln w="31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0" name="Rectangle 159"/>
          <p:cNvSpPr/>
          <p:nvPr/>
        </p:nvSpPr>
        <p:spPr bwMode="ltGray">
          <a:xfrm>
            <a:off x="897644" y="2215624"/>
            <a:ext cx="1150994" cy="5334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Activity</a:t>
            </a:r>
          </a:p>
        </p:txBody>
      </p:sp>
      <p:sp>
        <p:nvSpPr>
          <p:cNvPr id="161" name="Rectangle 160"/>
          <p:cNvSpPr/>
          <p:nvPr/>
        </p:nvSpPr>
        <p:spPr bwMode="ltGray">
          <a:xfrm>
            <a:off x="2483837" y="1858839"/>
            <a:ext cx="1150994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Activity</a:t>
            </a:r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2" name="Rectangle 161"/>
          <p:cNvSpPr/>
          <p:nvPr/>
        </p:nvSpPr>
        <p:spPr bwMode="ltGray">
          <a:xfrm>
            <a:off x="2483837" y="2549689"/>
            <a:ext cx="1150994" cy="5334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Activity</a:t>
            </a:r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3" name="Rectangle 162"/>
          <p:cNvSpPr/>
          <p:nvPr/>
        </p:nvSpPr>
        <p:spPr bwMode="ltGray">
          <a:xfrm>
            <a:off x="4276845" y="1524000"/>
            <a:ext cx="1150994" cy="533400"/>
          </a:xfrm>
          <a:prstGeom prst="rect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Activity</a:t>
            </a:r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4" name="Rectangle 163"/>
          <p:cNvSpPr/>
          <p:nvPr/>
        </p:nvSpPr>
        <p:spPr bwMode="ltGray">
          <a:xfrm>
            <a:off x="4281201" y="2860066"/>
            <a:ext cx="1150994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Activity</a:t>
            </a:r>
          </a:p>
        </p:txBody>
      </p:sp>
      <p:sp>
        <p:nvSpPr>
          <p:cNvPr id="165" name="Rectangle 164"/>
          <p:cNvSpPr/>
          <p:nvPr/>
        </p:nvSpPr>
        <p:spPr bwMode="ltGray">
          <a:xfrm>
            <a:off x="4292159" y="2192096"/>
            <a:ext cx="1150994" cy="533400"/>
          </a:xfrm>
          <a:prstGeom prst="rect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Activity</a:t>
            </a:r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6" name="Rectangle 165"/>
          <p:cNvSpPr/>
          <p:nvPr/>
        </p:nvSpPr>
        <p:spPr bwMode="ltGray">
          <a:xfrm>
            <a:off x="6080436" y="1858839"/>
            <a:ext cx="1150994" cy="533400"/>
          </a:xfrm>
          <a:prstGeom prst="rect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Activity</a:t>
            </a:r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7" name="Rectangle 166"/>
          <p:cNvSpPr/>
          <p:nvPr/>
        </p:nvSpPr>
        <p:spPr bwMode="ltGray">
          <a:xfrm>
            <a:off x="7688206" y="2192096"/>
            <a:ext cx="1150994" cy="5334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Activity</a:t>
            </a:r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cxnSp>
        <p:nvCxnSpPr>
          <p:cNvPr id="171" name="Straight Arrow Connector 170"/>
          <p:cNvCxnSpPr>
            <a:stCxn id="160" idx="3"/>
            <a:endCxn id="161" idx="1"/>
          </p:cNvCxnSpPr>
          <p:nvPr/>
        </p:nvCxnSpPr>
        <p:spPr>
          <a:xfrm flipV="1">
            <a:off x="2048638" y="2125539"/>
            <a:ext cx="435199" cy="356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>
            <a:stCxn id="160" idx="3"/>
            <a:endCxn id="162" idx="1"/>
          </p:cNvCxnSpPr>
          <p:nvPr/>
        </p:nvCxnSpPr>
        <p:spPr>
          <a:xfrm>
            <a:off x="2048638" y="2482324"/>
            <a:ext cx="435199" cy="334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61" idx="3"/>
            <a:endCxn id="163" idx="1"/>
          </p:cNvCxnSpPr>
          <p:nvPr/>
        </p:nvCxnSpPr>
        <p:spPr>
          <a:xfrm flipV="1">
            <a:off x="3634831" y="1790700"/>
            <a:ext cx="642014" cy="33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61" idx="3"/>
            <a:endCxn id="165" idx="1"/>
          </p:cNvCxnSpPr>
          <p:nvPr/>
        </p:nvCxnSpPr>
        <p:spPr>
          <a:xfrm>
            <a:off x="3634831" y="2125539"/>
            <a:ext cx="657328" cy="333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>
            <a:stCxn id="162" idx="3"/>
            <a:endCxn id="164" idx="1"/>
          </p:cNvCxnSpPr>
          <p:nvPr/>
        </p:nvCxnSpPr>
        <p:spPr>
          <a:xfrm>
            <a:off x="3634831" y="2816389"/>
            <a:ext cx="646370" cy="310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>
            <a:stCxn id="163" idx="3"/>
            <a:endCxn id="166" idx="1"/>
          </p:cNvCxnSpPr>
          <p:nvPr/>
        </p:nvCxnSpPr>
        <p:spPr>
          <a:xfrm>
            <a:off x="5427839" y="1790700"/>
            <a:ext cx="652597" cy="334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/>
          <p:cNvCxnSpPr>
            <a:stCxn id="165" idx="3"/>
            <a:endCxn id="166" idx="1"/>
          </p:cNvCxnSpPr>
          <p:nvPr/>
        </p:nvCxnSpPr>
        <p:spPr>
          <a:xfrm flipV="1">
            <a:off x="5443153" y="2125539"/>
            <a:ext cx="637283" cy="333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>
            <a:stCxn id="164" idx="3"/>
            <a:endCxn id="167" idx="1"/>
          </p:cNvCxnSpPr>
          <p:nvPr/>
        </p:nvCxnSpPr>
        <p:spPr>
          <a:xfrm flipV="1">
            <a:off x="5432195" y="2458796"/>
            <a:ext cx="2256011" cy="66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166" idx="3"/>
            <a:endCxn id="167" idx="1"/>
          </p:cNvCxnSpPr>
          <p:nvPr/>
        </p:nvCxnSpPr>
        <p:spPr>
          <a:xfrm>
            <a:off x="7231430" y="2125539"/>
            <a:ext cx="456776" cy="333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/>
          <p:cNvCxnSpPr>
            <a:stCxn id="60" idx="0"/>
            <a:endCxn id="160" idx="2"/>
          </p:cNvCxnSpPr>
          <p:nvPr/>
        </p:nvCxnSpPr>
        <p:spPr>
          <a:xfrm flipH="1" flipV="1">
            <a:off x="1473141" y="2749024"/>
            <a:ext cx="567365" cy="136867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66" idx="0"/>
            <a:endCxn id="164" idx="2"/>
          </p:cNvCxnSpPr>
          <p:nvPr/>
        </p:nvCxnSpPr>
        <p:spPr>
          <a:xfrm flipV="1">
            <a:off x="4016267" y="3393466"/>
            <a:ext cx="840431" cy="106304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>
            <a:stCxn id="68" idx="0"/>
            <a:endCxn id="163" idx="2"/>
          </p:cNvCxnSpPr>
          <p:nvPr/>
        </p:nvCxnSpPr>
        <p:spPr>
          <a:xfrm flipH="1" flipV="1">
            <a:off x="4852342" y="2057400"/>
            <a:ext cx="1765727" cy="1883801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>
            <a:stCxn id="110" idx="0"/>
            <a:endCxn id="164" idx="2"/>
          </p:cNvCxnSpPr>
          <p:nvPr/>
        </p:nvCxnSpPr>
        <p:spPr>
          <a:xfrm flipH="1" flipV="1">
            <a:off x="4856698" y="3393466"/>
            <a:ext cx="3121" cy="190964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61" idx="0"/>
            <a:endCxn id="162" idx="2"/>
          </p:cNvCxnSpPr>
          <p:nvPr/>
        </p:nvCxnSpPr>
        <p:spPr>
          <a:xfrm flipV="1">
            <a:off x="2797213" y="3083089"/>
            <a:ext cx="262121" cy="1179569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78" idx="0"/>
            <a:endCxn id="161" idx="2"/>
          </p:cNvCxnSpPr>
          <p:nvPr/>
        </p:nvCxnSpPr>
        <p:spPr>
          <a:xfrm flipH="1" flipV="1">
            <a:off x="3059334" y="2392239"/>
            <a:ext cx="603155" cy="2305066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69" idx="0"/>
            <a:endCxn id="167" idx="2"/>
          </p:cNvCxnSpPr>
          <p:nvPr/>
        </p:nvCxnSpPr>
        <p:spPr>
          <a:xfrm flipV="1">
            <a:off x="8216964" y="2725496"/>
            <a:ext cx="46739" cy="1188025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74" idx="0"/>
            <a:endCxn id="166" idx="2"/>
          </p:cNvCxnSpPr>
          <p:nvPr/>
        </p:nvCxnSpPr>
        <p:spPr>
          <a:xfrm flipH="1" flipV="1">
            <a:off x="6655933" y="2392239"/>
            <a:ext cx="566331" cy="190743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82" idx="0"/>
            <a:endCxn id="165" idx="2"/>
          </p:cNvCxnSpPr>
          <p:nvPr/>
        </p:nvCxnSpPr>
        <p:spPr>
          <a:xfrm flipH="1" flipV="1">
            <a:off x="4867656" y="2725496"/>
            <a:ext cx="1391847" cy="1481903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69" idx="0"/>
            <a:endCxn id="166" idx="2"/>
          </p:cNvCxnSpPr>
          <p:nvPr/>
        </p:nvCxnSpPr>
        <p:spPr>
          <a:xfrm flipH="1" flipV="1">
            <a:off x="6655933" y="2392239"/>
            <a:ext cx="1561031" cy="1521282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8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08" grpId="0" animBg="1"/>
      <p:bldP spid="109" grpId="0" animBg="1"/>
      <p:bldP spid="110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3"/>
          <a:stretch/>
        </p:blipFill>
        <p:spPr bwMode="auto">
          <a:xfrm>
            <a:off x="1386502" y="260523"/>
            <a:ext cx="794164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aśnienie prostokątne zaokrąglone 10"/>
          <p:cNvSpPr/>
          <p:nvPr/>
        </p:nvSpPr>
        <p:spPr>
          <a:xfrm>
            <a:off x="1386502" y="5839126"/>
            <a:ext cx="7344816" cy="448345"/>
          </a:xfrm>
          <a:prstGeom prst="wedgeRoundRectCallout">
            <a:avLst>
              <a:gd name="adj1" fmla="val 3041"/>
              <a:gd name="adj2" fmla="val -40947"/>
              <a:gd name="adj3" fmla="val 16667"/>
            </a:avLst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j-lt"/>
                <a:cs typeface="Calibri" pitchFamily="34" charset="0"/>
              </a:rPr>
              <a:t>Picard, W., </a:t>
            </a:r>
            <a:r>
              <a:rPr lang="en-US" sz="11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Calibri" pitchFamily="34" charset="0"/>
              </a:rPr>
              <a:t>A Formalization of Social Requirements for Human Interactions with Service Protocols</a:t>
            </a:r>
            <a:r>
              <a:rPr lang="en-US" sz="1100" dirty="0">
                <a:solidFill>
                  <a:schemeClr val="accent4">
                    <a:lumMod val="75000"/>
                  </a:schemeClr>
                </a:solidFill>
                <a:latin typeface="+mj-lt"/>
                <a:cs typeface="Calibri" pitchFamily="34" charset="0"/>
              </a:rPr>
              <a:t>, in: Information Sciences, vol. 283 , Elsevier, 2013</a:t>
            </a:r>
          </a:p>
        </p:txBody>
      </p:sp>
      <p:sp>
        <p:nvSpPr>
          <p:cNvPr id="7" name="Prostokąt 6"/>
          <p:cNvSpPr/>
          <p:nvPr/>
        </p:nvSpPr>
        <p:spPr>
          <a:xfrm>
            <a:off x="1602526" y="260523"/>
            <a:ext cx="6692900" cy="1440159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602526" y="1700682"/>
            <a:ext cx="6692900" cy="100811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1602526" y="2708670"/>
            <a:ext cx="6692900" cy="158430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1602526" y="4302222"/>
            <a:ext cx="6692900" cy="1502916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77850" y="6324600"/>
            <a:ext cx="5695950" cy="152400"/>
          </a:xfrm>
        </p:spPr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677150" y="6477000"/>
            <a:ext cx="1654302" cy="152400"/>
          </a:xfrm>
        </p:spPr>
        <p:txBody>
          <a:bodyPr/>
          <a:lstStyle/>
          <a:p>
            <a:fld id="{9EBD5762-3BDC-484D-9503-7EA6D5A9A8CE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7" name="Date Placeholder 5"/>
          <p:cNvSpPr>
            <a:spLocks noGrp="1"/>
          </p:cNvSpPr>
          <p:nvPr>
            <p:ph type="dt" sz="half" idx="2"/>
          </p:nvPr>
        </p:nvSpPr>
        <p:spPr>
          <a:xfrm>
            <a:off x="7677150" y="6324600"/>
            <a:ext cx="1651000" cy="152400"/>
          </a:xfrm>
        </p:spPr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5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areas of scientific research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644650" y="3886200"/>
            <a:ext cx="277495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Online predictions </a:t>
            </a:r>
            <a:br>
              <a:rPr lang="en-GB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and recommendations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332665" y="1826051"/>
            <a:ext cx="2820735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Inter-organizational configurable processes</a:t>
            </a:r>
            <a:endParaRPr lang="en-GB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598865" y="1826051"/>
            <a:ext cx="282702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Multi-dimensional </a:t>
            </a:r>
            <a:r>
              <a:rPr lang="en-GB" dirty="0">
                <a:latin typeface="+mj-lt"/>
              </a:rPr>
              <a:t>process models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5326380" y="3886200"/>
            <a:ext cx="282702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Clustering methods</a:t>
            </a:r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(in audit context</a:t>
            </a:r>
            <a:r>
              <a:rPr lang="en-GB" dirty="0" smtClean="0">
                <a:latin typeface="+mj-lt"/>
              </a:rPr>
              <a:t>)</a:t>
            </a:r>
            <a:endParaRPr lang="en-GB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2816101" y="1600200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6523866" y="1594701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Oval 12"/>
          <p:cNvSpPr/>
          <p:nvPr/>
        </p:nvSpPr>
        <p:spPr bwMode="ltGray">
          <a:xfrm>
            <a:off x="2796351" y="3667427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Oval 13"/>
          <p:cNvSpPr/>
          <p:nvPr/>
        </p:nvSpPr>
        <p:spPr bwMode="ltGray">
          <a:xfrm>
            <a:off x="6524810" y="3667427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5139690" y="2026749"/>
            <a:ext cx="3200400" cy="134362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4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559380" y="2438926"/>
            <a:ext cx="7195458" cy="609600"/>
            <a:chOff x="1475342" y="1632334"/>
            <a:chExt cx="7195458" cy="609600"/>
          </a:xfrm>
        </p:grpSpPr>
        <p:sp>
          <p:nvSpPr>
            <p:cNvPr id="11" name="Rectangle 10"/>
            <p:cNvSpPr/>
            <p:nvPr/>
          </p:nvSpPr>
          <p:spPr bwMode="ltGray">
            <a:xfrm>
              <a:off x="1812800" y="1675876"/>
              <a:ext cx="6858000" cy="533400"/>
            </a:xfrm>
            <a:prstGeom prst="rect">
              <a:avLst/>
            </a:prstGeom>
            <a:solidFill>
              <a:schemeClr val="accent5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6000" rtlCol="0" anchor="ctr"/>
            <a:lstStyle/>
            <a:p>
              <a:r>
                <a:rPr lang="en-GB" sz="2400" dirty="0" smtClean="0">
                  <a:solidFill>
                    <a:schemeClr val="bg1"/>
                  </a:solidFill>
                  <a:latin typeface="Georgia" pitchFamily="18" charset="0"/>
                </a:rPr>
                <a:t>Key application areas</a:t>
              </a:r>
              <a:endParaRPr lang="en-GB" sz="24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ltGray">
            <a:xfrm>
              <a:off x="1475342" y="1632334"/>
              <a:ext cx="674914" cy="609600"/>
            </a:xfrm>
            <a:prstGeom prst="ellipse">
              <a:avLst/>
            </a:prstGeom>
            <a:solidFill>
              <a:schemeClr val="accent5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B" sz="3200" dirty="0" smtClean="0">
                  <a:solidFill>
                    <a:schemeClr val="bg1"/>
                  </a:solidFill>
                  <a:latin typeface="Georgia" pitchFamily="18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59380" y="3124724"/>
            <a:ext cx="7195458" cy="609600"/>
            <a:chOff x="1475342" y="2318132"/>
            <a:chExt cx="7195458" cy="609600"/>
          </a:xfrm>
        </p:grpSpPr>
        <p:sp>
          <p:nvSpPr>
            <p:cNvPr id="14" name="Rectangle 13"/>
            <p:cNvSpPr/>
            <p:nvPr/>
          </p:nvSpPr>
          <p:spPr bwMode="ltGray">
            <a:xfrm>
              <a:off x="1812800" y="2339904"/>
              <a:ext cx="6858000" cy="533400"/>
            </a:xfrm>
            <a:prstGeom prst="rect">
              <a:avLst/>
            </a:prstGeom>
            <a:solidFill>
              <a:schemeClr val="accent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6000" rtlCol="0" anchor="ctr"/>
            <a:lstStyle/>
            <a:p>
              <a:r>
                <a:rPr lang="en-GB" sz="2400" dirty="0" smtClean="0">
                  <a:solidFill>
                    <a:schemeClr val="bg1"/>
                  </a:solidFill>
                  <a:latin typeface="Georgia" pitchFamily="18" charset="0"/>
                </a:rPr>
                <a:t>Examples of projects and tools</a:t>
              </a:r>
              <a:endParaRPr lang="en-GB" sz="24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ltGray">
            <a:xfrm>
              <a:off x="1475342" y="2318132"/>
              <a:ext cx="674914" cy="609600"/>
            </a:xfrm>
            <a:prstGeom prst="ellipse">
              <a:avLst/>
            </a:prstGeom>
            <a:solidFill>
              <a:schemeClr val="accent3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B" sz="3200" dirty="0" smtClean="0">
                  <a:solidFill>
                    <a:schemeClr val="bg1"/>
                  </a:solidFill>
                  <a:latin typeface="Georgia" pitchFamily="18" charset="0"/>
                </a:rPr>
                <a:t>3</a:t>
              </a:r>
              <a:endParaRPr lang="en-GB" sz="32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67542" y="4543994"/>
            <a:ext cx="7195458" cy="587828"/>
            <a:chOff x="1461571" y="4016304"/>
            <a:chExt cx="7195458" cy="587828"/>
          </a:xfrm>
        </p:grpSpPr>
        <p:sp>
          <p:nvSpPr>
            <p:cNvPr id="17" name="Rectangle 16"/>
            <p:cNvSpPr/>
            <p:nvPr/>
          </p:nvSpPr>
          <p:spPr bwMode="ltGray">
            <a:xfrm>
              <a:off x="1799029" y="4048829"/>
              <a:ext cx="6858000" cy="533400"/>
            </a:xfrm>
            <a:prstGeom prst="rect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6000" rtlCol="0" anchor="ctr"/>
            <a:lstStyle/>
            <a:p>
              <a:r>
                <a:rPr lang="en-GB" sz="2400" dirty="0" smtClean="0">
                  <a:solidFill>
                    <a:schemeClr val="bg1"/>
                  </a:solidFill>
                  <a:latin typeface="Georgia" pitchFamily="18" charset="0"/>
                </a:rPr>
                <a:t>Link to research</a:t>
              </a:r>
              <a:endParaRPr lang="en-GB" sz="24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ltGray">
            <a:xfrm>
              <a:off x="1461571" y="4016304"/>
              <a:ext cx="685800" cy="587828"/>
            </a:xfrm>
            <a:prstGeom prst="ellipse">
              <a:avLst/>
            </a:prstGeom>
            <a:solidFill>
              <a:schemeClr val="accent2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B" sz="3200" dirty="0" smtClean="0">
                  <a:solidFill>
                    <a:schemeClr val="bg1"/>
                  </a:solidFill>
                  <a:latin typeface="Georgia" pitchFamily="18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67542" y="3835898"/>
            <a:ext cx="7195458" cy="587828"/>
            <a:chOff x="1461571" y="4016304"/>
            <a:chExt cx="7195458" cy="587828"/>
          </a:xfrm>
        </p:grpSpPr>
        <p:sp>
          <p:nvSpPr>
            <p:cNvPr id="22" name="Rectangle 21"/>
            <p:cNvSpPr/>
            <p:nvPr/>
          </p:nvSpPr>
          <p:spPr bwMode="ltGray">
            <a:xfrm>
              <a:off x="1799029" y="4048829"/>
              <a:ext cx="6858000" cy="5334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6000" rtlCol="0" anchor="ctr"/>
            <a:lstStyle/>
            <a:p>
              <a:r>
                <a:rPr lang="en-GB" sz="2400" dirty="0" smtClean="0">
                  <a:solidFill>
                    <a:schemeClr val="bg1"/>
                  </a:solidFill>
                  <a:latin typeface="Georgia" pitchFamily="18" charset="0"/>
                </a:rPr>
                <a:t>Challenges</a:t>
              </a:r>
              <a:endParaRPr lang="en-GB" sz="24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ltGray">
            <a:xfrm>
              <a:off x="1461571" y="4016304"/>
              <a:ext cx="685800" cy="58782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B" sz="3200" dirty="0" smtClean="0">
                  <a:solidFill>
                    <a:schemeClr val="bg1"/>
                  </a:solidFill>
                  <a:latin typeface="Georgia" pitchFamily="18" charset="0"/>
                </a:rPr>
                <a:t>4</a:t>
              </a:r>
              <a:endParaRPr lang="en-GB" sz="32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49953" y="1752600"/>
            <a:ext cx="7195458" cy="609600"/>
            <a:chOff x="1475342" y="1632334"/>
            <a:chExt cx="7195458" cy="60960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1" name="Rectangle 30"/>
            <p:cNvSpPr/>
            <p:nvPr/>
          </p:nvSpPr>
          <p:spPr bwMode="ltGray">
            <a:xfrm>
              <a:off x="1812800" y="1675876"/>
              <a:ext cx="6858000" cy="533400"/>
            </a:xfrm>
            <a:prstGeom prst="rect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16000" rtlCol="0" anchor="ctr"/>
            <a:lstStyle/>
            <a:p>
              <a:r>
                <a:rPr lang="en-GB" sz="2400" dirty="0" smtClean="0">
                  <a:solidFill>
                    <a:schemeClr val="bg1"/>
                  </a:solidFill>
                  <a:latin typeface="Georgia" pitchFamily="18" charset="0"/>
                </a:rPr>
                <a:t>Process mining @ PwC</a:t>
              </a:r>
              <a:endParaRPr lang="en-GB" sz="2400" dirty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ltGray">
            <a:xfrm>
              <a:off x="1475342" y="1632334"/>
              <a:ext cx="674914" cy="609600"/>
            </a:xfrm>
            <a:prstGeom prst="ellipse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Georgia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3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areas of scientific research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644650" y="3886200"/>
            <a:ext cx="277495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Online predictions </a:t>
            </a:r>
            <a:br>
              <a:rPr lang="en-GB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and recommendations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332665" y="1826051"/>
            <a:ext cx="2820735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Inter-organizational configurable processes</a:t>
            </a:r>
            <a:endParaRPr lang="en-GB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598865" y="1826051"/>
            <a:ext cx="282702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Multi-dimensional </a:t>
            </a:r>
            <a:r>
              <a:rPr lang="en-GB" dirty="0">
                <a:latin typeface="+mj-lt"/>
              </a:rPr>
              <a:t>process models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5326380" y="3886200"/>
            <a:ext cx="282702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Clustering methods</a:t>
            </a:r>
            <a:endParaRPr lang="en-GB" dirty="0">
              <a:latin typeface="+mj-lt"/>
            </a:endParaRPr>
          </a:p>
          <a:p>
            <a:pPr algn="ctr"/>
            <a:r>
              <a:rPr lang="en-GB" dirty="0">
                <a:latin typeface="+mj-lt"/>
              </a:rPr>
              <a:t>(in audit context</a:t>
            </a:r>
            <a:r>
              <a:rPr lang="en-GB" dirty="0" smtClean="0">
                <a:latin typeface="+mj-lt"/>
              </a:rPr>
              <a:t>)</a:t>
            </a:r>
            <a:endParaRPr lang="en-GB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2816101" y="1600200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6523866" y="1594701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Oval 12"/>
          <p:cNvSpPr/>
          <p:nvPr/>
        </p:nvSpPr>
        <p:spPr bwMode="ltGray">
          <a:xfrm>
            <a:off x="2796351" y="3667427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Oval 13"/>
          <p:cNvSpPr/>
          <p:nvPr/>
        </p:nvSpPr>
        <p:spPr bwMode="ltGray">
          <a:xfrm>
            <a:off x="6524810" y="3667427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1431925" y="4066571"/>
            <a:ext cx="3200400" cy="134362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4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PwC Process Intelligence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3684950" y="2023544"/>
            <a:ext cx="2578354" cy="71374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Process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Insight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ltGray">
          <a:xfrm>
            <a:off x="877996" y="2023544"/>
            <a:ext cx="2578354" cy="6858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Process Health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4" y="2718234"/>
            <a:ext cx="2563486" cy="223255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50" y="2726633"/>
            <a:ext cx="2578354" cy="22365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6489446" y="2023544"/>
            <a:ext cx="2578354" cy="71374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Process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Monitoring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89446" y="2739128"/>
            <a:ext cx="2591054" cy="2213872"/>
            <a:chOff x="6489446" y="2514600"/>
            <a:chExt cx="2591054" cy="22138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573" y="2635214"/>
              <a:ext cx="2289927" cy="200315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ltGray">
            <a:xfrm>
              <a:off x="6489446" y="2514600"/>
              <a:ext cx="2578354" cy="2213872"/>
            </a:xfrm>
            <a:prstGeom prst="rect">
              <a:avLst/>
            </a:prstGeom>
            <a:noFill/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ltGray">
          <a:xfrm>
            <a:off x="877996" y="4963160"/>
            <a:ext cx="2578354" cy="5232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Process mining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3672250" y="4963160"/>
            <a:ext cx="2578354" cy="5232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Process mining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6502146" y="4963160"/>
            <a:ext cx="2578354" cy="5232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Process mining</a:t>
            </a:r>
          </a:p>
        </p:txBody>
      </p:sp>
    </p:spTree>
    <p:extLst>
      <p:ext uri="{BB962C8B-B14F-4D97-AF65-F5344CB8AC3E}">
        <p14:creationId xmlns:p14="http://schemas.microsoft.com/office/powerpoint/2010/main" val="16908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areas of scientific research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644650" y="3886200"/>
            <a:ext cx="277495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Online predictions </a:t>
            </a:r>
            <a:br>
              <a:rPr lang="en-GB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and recommendations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332665" y="1826051"/>
            <a:ext cx="2820735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Inter-organizational configurable processes</a:t>
            </a:r>
            <a:endParaRPr lang="en-GB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1598865" y="1826051"/>
            <a:ext cx="282702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Multi-dimensional </a:t>
            </a:r>
            <a:r>
              <a:rPr lang="en-GB" dirty="0">
                <a:latin typeface="+mj-lt"/>
              </a:rPr>
              <a:t>process models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5326380" y="3886200"/>
            <a:ext cx="2827020" cy="16764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+mj-lt"/>
              </a:rPr>
              <a:t>Clustering methods</a:t>
            </a:r>
          </a:p>
          <a:p>
            <a:pPr algn="ctr"/>
            <a:r>
              <a:rPr lang="en-GB" dirty="0" smtClean="0">
                <a:latin typeface="+mj-lt"/>
              </a:rPr>
              <a:t>(in audit context)</a:t>
            </a:r>
            <a:endParaRPr lang="en-GB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2816101" y="1600200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6523866" y="1594701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2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3" name="Oval 12"/>
          <p:cNvSpPr/>
          <p:nvPr/>
        </p:nvSpPr>
        <p:spPr bwMode="ltGray">
          <a:xfrm>
            <a:off x="2796351" y="3667427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3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4" name="Oval 13"/>
          <p:cNvSpPr/>
          <p:nvPr/>
        </p:nvSpPr>
        <p:spPr bwMode="ltGray">
          <a:xfrm>
            <a:off x="6524810" y="3667427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5139690" y="4052585"/>
            <a:ext cx="3200400" cy="1343629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401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295400" y="1981200"/>
            <a:ext cx="7413504" cy="5505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Georgia" pitchFamily="18" charset="0"/>
              </a:rPr>
              <a:t>Process mining is a universal approach </a:t>
            </a:r>
            <a:r>
              <a:rPr lang="en-GB" sz="1600" dirty="0" smtClean="0">
                <a:solidFill>
                  <a:schemeClr val="bg1"/>
                </a:solidFill>
                <a:latin typeface="Georgia" pitchFamily="18" charset="0"/>
              </a:rPr>
              <a:t>used as a part of many </a:t>
            </a:r>
            <a:r>
              <a:rPr lang="en-GB" sz="1600" dirty="0">
                <a:solidFill>
                  <a:schemeClr val="bg1"/>
                </a:solidFill>
                <a:latin typeface="Georgia" pitchFamily="18" charset="0"/>
              </a:rPr>
              <a:t>P</a:t>
            </a:r>
            <a:r>
              <a:rPr lang="en-GB" sz="1600" dirty="0" smtClean="0">
                <a:solidFill>
                  <a:schemeClr val="bg1"/>
                </a:solidFill>
                <a:latin typeface="Georgia" pitchFamily="18" charset="0"/>
              </a:rPr>
              <a:t>wC services</a:t>
            </a:r>
            <a:endParaRPr lang="en-GB" sz="16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 bwMode="ltGray">
          <a:xfrm>
            <a:off x="1295400" y="4428157"/>
            <a:ext cx="7413504" cy="5505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Georgia" pitchFamily="18" charset="0"/>
              </a:rPr>
              <a:t>Rapidly developing area – </a:t>
            </a:r>
            <a:r>
              <a:rPr lang="en-GB" sz="1600" dirty="0" smtClean="0">
                <a:solidFill>
                  <a:schemeClr val="bg1"/>
                </a:solidFill>
                <a:latin typeface="Georgia" pitchFamily="18" charset="0"/>
              </a:rPr>
              <a:t>practice closely </a:t>
            </a:r>
            <a:r>
              <a:rPr lang="en-GB" sz="1600" dirty="0">
                <a:solidFill>
                  <a:schemeClr val="bg1"/>
                </a:solidFill>
                <a:latin typeface="Georgia" pitchFamily="18" charset="0"/>
              </a:rPr>
              <a:t>linked to research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1280674" y="3832820"/>
            <a:ext cx="7413504" cy="5505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Georgia" pitchFamily="18" charset="0"/>
              </a:rPr>
              <a:t>Many approaches under development to address key project challenges and demonstrate value to client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1295400" y="2602210"/>
            <a:ext cx="7413504" cy="5505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Georgia" pitchFamily="18" charset="0"/>
              </a:rPr>
              <a:t>Process mining is not a standalone service itself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1295400" y="3217515"/>
            <a:ext cx="7413504" cy="55051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Georgia" pitchFamily="18" charset="0"/>
              </a:rPr>
              <a:t>Key challenges are linked to management of process mining project complexity </a:t>
            </a:r>
            <a:br>
              <a:rPr lang="en-GB" sz="1600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GB" sz="1600" dirty="0" smtClean="0">
                <a:solidFill>
                  <a:schemeClr val="bg1"/>
                </a:solidFill>
                <a:latin typeface="Georgia" pitchFamily="18" charset="0"/>
              </a:rPr>
              <a:t>– it is not the analysis that is complex</a:t>
            </a:r>
          </a:p>
        </p:txBody>
      </p:sp>
    </p:spTree>
    <p:extLst>
      <p:ext uri="{BB962C8B-B14F-4D97-AF65-F5344CB8AC3E}">
        <p14:creationId xmlns:p14="http://schemas.microsoft.com/office/powerpoint/2010/main" val="23576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© 2015 PricewaterhouseCoopers. All rights reserved. “PricewaterhouseCoopers” refers to the network of member firms of PricewaterhouseCoopers International Limited, each of which is a separate and independent legal entity.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8026" y="4797152"/>
            <a:ext cx="4824536" cy="13681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GB" dirty="0">
                <a:latin typeface="Georgia" pitchFamily="18" charset="0"/>
              </a:rPr>
              <a:t/>
            </a:r>
            <a:br>
              <a:rPr lang="en-GB" dirty="0">
                <a:latin typeface="Georgia" pitchFamily="18" charset="0"/>
              </a:rPr>
            </a:br>
            <a:endParaRPr lang="en-GB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064" y="3203848"/>
            <a:ext cx="7854974" cy="25035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GB" b="1" dirty="0" smtClean="0">
                <a:latin typeface="Georgia" pitchFamily="18" charset="0"/>
              </a:rPr>
              <a:t>Zbigniew Paszkiewicz</a:t>
            </a:r>
            <a:r>
              <a:rPr lang="en-GB" b="1" dirty="0">
                <a:latin typeface="Georgia" pitchFamily="18" charset="0"/>
              </a:rPr>
              <a:t>, Ph.D</a:t>
            </a:r>
            <a:r>
              <a:rPr lang="en-GB" b="1" dirty="0" smtClean="0">
                <a:latin typeface="Georgia" pitchFamily="18" charset="0"/>
              </a:rPr>
              <a:t>.</a:t>
            </a:r>
            <a:r>
              <a:rPr lang="en-GB" dirty="0">
                <a:latin typeface="Georgia" pitchFamily="18" charset="0"/>
              </a:rPr>
              <a:t/>
            </a:r>
            <a:br>
              <a:rPr lang="en-GB" dirty="0">
                <a:latin typeface="Georgia" pitchFamily="18" charset="0"/>
              </a:rPr>
            </a:br>
            <a:r>
              <a:rPr lang="en-GB" dirty="0" smtClean="0">
                <a:latin typeface="Georgia" pitchFamily="18" charset="0"/>
              </a:rPr>
              <a:t>Manager</a:t>
            </a:r>
          </a:p>
          <a:p>
            <a:r>
              <a:rPr lang="en-GB" u="sng" dirty="0" smtClean="0">
                <a:latin typeface="Georgia" pitchFamily="18" charset="0"/>
              </a:rPr>
              <a:t>zbigniew.paszkiewicz@be.pwc.com</a:t>
            </a:r>
            <a:r>
              <a:rPr lang="en-GB" dirty="0">
                <a:latin typeface="Georgia" pitchFamily="18" charset="0"/>
              </a:rPr>
              <a:t/>
            </a:r>
            <a:br>
              <a:rPr lang="en-GB" dirty="0">
                <a:latin typeface="Georgia" pitchFamily="18" charset="0"/>
              </a:rPr>
            </a:br>
            <a:r>
              <a:rPr lang="en-GB" dirty="0">
                <a:latin typeface="Georgia" pitchFamily="18" charset="0"/>
              </a:rPr>
              <a:t>Mobile: +32 491 62.17.81</a:t>
            </a:r>
          </a:p>
          <a:p>
            <a:r>
              <a:rPr lang="en-GB" dirty="0">
                <a:latin typeface="+mj-lt"/>
              </a:rPr>
              <a:t>System and Process Assurance</a:t>
            </a:r>
          </a:p>
          <a:p>
            <a:r>
              <a:rPr lang="en-GB" dirty="0">
                <a:latin typeface="+mj-lt"/>
              </a:rPr>
              <a:t>Data Assurance Group</a:t>
            </a:r>
          </a:p>
          <a:p>
            <a:pPr indent="-274320">
              <a:spcAft>
                <a:spcPts val="900"/>
              </a:spcAft>
            </a:pPr>
            <a:r>
              <a:rPr lang="en-GB" dirty="0" smtClean="0">
                <a:latin typeface="Georgia" pitchFamily="18" charset="0"/>
              </a:rPr>
              <a:t/>
            </a:r>
            <a:br>
              <a:rPr lang="en-GB" dirty="0" smtClean="0">
                <a:latin typeface="Georgia" pitchFamily="18" charset="0"/>
              </a:rPr>
            </a:br>
            <a:r>
              <a:rPr lang="en-GB" dirty="0" smtClean="0">
                <a:latin typeface="Georgia" pitchFamily="18" charset="0"/>
              </a:rPr>
              <a:t>LinkedIn</a:t>
            </a:r>
            <a:r>
              <a:rPr lang="en-GB" dirty="0">
                <a:latin typeface="Georgia" pitchFamily="18" charset="0"/>
              </a:rPr>
              <a:t>: </a:t>
            </a:r>
            <a:r>
              <a:rPr lang="en-GB" u="sng" dirty="0">
                <a:latin typeface="Georgia" pitchFamily="18" charset="0"/>
              </a:rPr>
              <a:t>https://</a:t>
            </a:r>
            <a:r>
              <a:rPr lang="en-GB" u="sng" dirty="0" smtClean="0">
                <a:latin typeface="Georgia" pitchFamily="18" charset="0"/>
              </a:rPr>
              <a:t>www.linkedin.com/in/zpaszkiewicz</a:t>
            </a:r>
            <a:br>
              <a:rPr lang="en-GB" u="sng" dirty="0" smtClean="0">
                <a:latin typeface="Georgia" pitchFamily="18" charset="0"/>
              </a:rPr>
            </a:br>
            <a:r>
              <a:rPr lang="en-GB" dirty="0" smtClean="0">
                <a:latin typeface="Georgia" pitchFamily="18" charset="0"/>
              </a:rPr>
              <a:t>Research Gate</a:t>
            </a:r>
            <a:r>
              <a:rPr lang="en-GB" dirty="0">
                <a:latin typeface="Georgia" pitchFamily="18" charset="0"/>
              </a:rPr>
              <a:t>: </a:t>
            </a:r>
            <a:r>
              <a:rPr lang="en-GB" u="sng" dirty="0">
                <a:latin typeface="Georgia" pitchFamily="18" charset="0"/>
              </a:rPr>
              <a:t>http://</a:t>
            </a:r>
            <a:r>
              <a:rPr lang="en-GB" u="sng" dirty="0" smtClean="0">
                <a:latin typeface="Georgia" pitchFamily="18" charset="0"/>
              </a:rPr>
              <a:t>www.researchgate.net/profile/Zbigniew_Paszkiewicz/</a:t>
            </a:r>
            <a:r>
              <a:rPr lang="en-GB" dirty="0">
                <a:latin typeface="Georgia" pitchFamily="18" charset="0"/>
              </a:rPr>
              <a:t/>
            </a:r>
            <a:br>
              <a:rPr lang="en-GB" dirty="0">
                <a:latin typeface="Georgia" pitchFamily="18" charset="0"/>
              </a:rPr>
            </a:br>
            <a:endParaRPr lang="en-GB" dirty="0">
              <a:latin typeface="Georgia" pitchFamily="18" charset="0"/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555176" y="685800"/>
            <a:ext cx="8538368" cy="1447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4">
                    <a:lumMod val="75000"/>
                  </a:schemeClr>
                </a:solidFill>
              </a:rPr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7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8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across PwC network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927" y="5410200"/>
            <a:ext cx="8458200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486400"/>
            <a:ext cx="609600" cy="381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2013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327" y="5486400"/>
            <a:ext cx="609600" cy="381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727" y="5486400"/>
            <a:ext cx="609600" cy="381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2015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00819" y="1934456"/>
            <a:ext cx="0" cy="3581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45417" y="1904999"/>
            <a:ext cx="0" cy="3581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0" y="1904998"/>
            <a:ext cx="0" cy="3581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 bwMode="ltGray">
          <a:xfrm>
            <a:off x="3236470" y="4542544"/>
            <a:ext cx="1752927" cy="762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BE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3249564" y="3669409"/>
            <a:ext cx="1752927" cy="7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CH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5410528" y="3686246"/>
            <a:ext cx="1752927" cy="7620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CA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5410528" y="2807591"/>
            <a:ext cx="1752927" cy="7620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DK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7292419" y="2801346"/>
            <a:ext cx="1752927" cy="7620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DE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5424801" y="1939302"/>
            <a:ext cx="1752927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NL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Advisory</a:t>
            </a:r>
          </a:p>
        </p:txBody>
      </p:sp>
      <p:sp>
        <p:nvSpPr>
          <p:cNvPr id="23" name="Rectangle 22"/>
          <p:cNvSpPr/>
          <p:nvPr/>
        </p:nvSpPr>
        <p:spPr bwMode="ltGray">
          <a:xfrm>
            <a:off x="5410528" y="4549388"/>
            <a:ext cx="1752927" cy="7620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UK</a:t>
            </a:r>
          </a:p>
        </p:txBody>
      </p:sp>
      <p:sp>
        <p:nvSpPr>
          <p:cNvPr id="24" name="Rectangle 23"/>
          <p:cNvSpPr/>
          <p:nvPr/>
        </p:nvSpPr>
        <p:spPr bwMode="ltGray">
          <a:xfrm>
            <a:off x="7268528" y="4548223"/>
            <a:ext cx="1752927" cy="7620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SA</a:t>
            </a:r>
          </a:p>
        </p:txBody>
      </p:sp>
      <p:sp>
        <p:nvSpPr>
          <p:cNvPr id="25" name="Rectangle 24"/>
          <p:cNvSpPr/>
          <p:nvPr/>
        </p:nvSpPr>
        <p:spPr bwMode="ltGray">
          <a:xfrm>
            <a:off x="7268528" y="3680836"/>
            <a:ext cx="1752927" cy="7620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AU</a:t>
            </a:r>
          </a:p>
        </p:txBody>
      </p:sp>
      <p:sp>
        <p:nvSpPr>
          <p:cNvPr id="26" name="Rectangle 25"/>
          <p:cNvSpPr/>
          <p:nvPr/>
        </p:nvSpPr>
        <p:spPr bwMode="ltGray">
          <a:xfrm>
            <a:off x="7292419" y="1945387"/>
            <a:ext cx="1752927" cy="762000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PT</a:t>
            </a:r>
          </a:p>
        </p:txBody>
      </p:sp>
      <p:sp>
        <p:nvSpPr>
          <p:cNvPr id="27" name="Rectangle 26"/>
          <p:cNvSpPr/>
          <p:nvPr/>
        </p:nvSpPr>
        <p:spPr bwMode="ltGray">
          <a:xfrm>
            <a:off x="981962" y="4542544"/>
            <a:ext cx="1752927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NL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Assurance</a:t>
            </a:r>
          </a:p>
        </p:txBody>
      </p:sp>
      <p:sp>
        <p:nvSpPr>
          <p:cNvPr id="28" name="Rectangle 27"/>
          <p:cNvSpPr/>
          <p:nvPr/>
        </p:nvSpPr>
        <p:spPr bwMode="ltGray">
          <a:xfrm>
            <a:off x="991712" y="3686246"/>
            <a:ext cx="1752927" cy="762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PwC NL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Forensic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02650" y="5524500"/>
            <a:ext cx="708254" cy="3429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320" algn="ctr">
              <a:spcAft>
                <a:spcPts val="900"/>
              </a:spcAft>
            </a:pPr>
            <a:r>
              <a:rPr lang="en-GB" sz="12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3005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Narrow and broad definition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2106694" y="2717799"/>
            <a:ext cx="2362200" cy="783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Focus on </a:t>
            </a:r>
            <a:br>
              <a:rPr lang="en-GB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process models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307094" y="2717799"/>
            <a:ext cx="2362200" cy="78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Focus on </a:t>
            </a:r>
            <a:br>
              <a:rPr lang="en-GB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event logs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2106694" y="3501797"/>
            <a:ext cx="5562600" cy="52475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Notion of process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2104337" y="1371600"/>
            <a:ext cx="2364557" cy="55539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Narrow definition</a:t>
            </a:r>
          </a:p>
        </p:txBody>
      </p:sp>
      <p:sp>
        <p:nvSpPr>
          <p:cNvPr id="11" name="Rectangle 10"/>
          <p:cNvSpPr/>
          <p:nvPr/>
        </p:nvSpPr>
        <p:spPr bwMode="ltGray">
          <a:xfrm>
            <a:off x="5304737" y="1371600"/>
            <a:ext cx="2364557" cy="55539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Broad definition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2106694" y="1932572"/>
            <a:ext cx="2362200" cy="783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Discovery of </a:t>
            </a:r>
            <a:br>
              <a:rPr lang="en-GB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process models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5307094" y="1932572"/>
            <a:ext cx="2362200" cy="78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Discovery of knowledge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05" y="2928087"/>
            <a:ext cx="1799437" cy="2989834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b="14219"/>
          <a:stretch/>
        </p:blipFill>
        <p:spPr>
          <a:xfrm>
            <a:off x="5467003" y="4078455"/>
            <a:ext cx="3559621" cy="1657911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35351"/>
            <a:ext cx="2855522" cy="132273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/>
          <a:stretch/>
        </p:blipFill>
        <p:spPr bwMode="auto">
          <a:xfrm>
            <a:off x="3527754" y="4170288"/>
            <a:ext cx="3004427" cy="2032998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6596003" y="2781964"/>
            <a:ext cx="3379516" cy="1585149"/>
            <a:chOff x="171177" y="3993627"/>
            <a:chExt cx="4781823" cy="2062298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9232505"/>
                </p:ext>
              </p:extLst>
            </p:nvPr>
          </p:nvGraphicFramePr>
          <p:xfrm>
            <a:off x="171177" y="3993627"/>
            <a:ext cx="4781823" cy="20622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217545" y="4093683"/>
              <a:ext cx="4572000" cy="2916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indent="-274320" algn="ctr">
                <a:spcAft>
                  <a:spcPts val="900"/>
                </a:spcAft>
              </a:pPr>
              <a:r>
                <a:rPr lang="en-GB" sz="1050" dirty="0" smtClean="0">
                  <a:solidFill>
                    <a:schemeClr val="accent4">
                      <a:lumMod val="75000"/>
                    </a:schemeClr>
                  </a:solidFill>
                  <a:latin typeface="Georgia" pitchFamily="18" charset="0"/>
                </a:rPr>
                <a:t>Purchase Order to Invoice average lead times</a:t>
              </a:r>
            </a:p>
          </p:txBody>
        </p:sp>
        <p:sp>
          <p:nvSpPr>
            <p:cNvPr id="21" name="Oval 20"/>
            <p:cNvSpPr/>
            <p:nvPr/>
          </p:nvSpPr>
          <p:spPr bwMode="ltGray">
            <a:xfrm>
              <a:off x="3386235" y="4249133"/>
              <a:ext cx="1280742" cy="16764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1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PwC Process Intelligence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3684950" y="2023544"/>
            <a:ext cx="2578354" cy="71374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Process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Insight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ltGray">
          <a:xfrm>
            <a:off x="877996" y="2023544"/>
            <a:ext cx="2578354" cy="68580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Process Health Check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4" y="2718234"/>
            <a:ext cx="2563486" cy="223255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50" y="2726633"/>
            <a:ext cx="2578354" cy="22365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6489446" y="2023544"/>
            <a:ext cx="2578354" cy="713740"/>
          </a:xfrm>
          <a:prstGeom prst="rect">
            <a:avLst/>
          </a:prstGeom>
          <a:noFill/>
          <a:ln w="3175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Process </a:t>
            </a:r>
            <a:r>
              <a:rPr lang="en-GB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Georgia" pitchFamily="18" charset="0"/>
              </a:rPr>
              <a:t>Monitoring</a:t>
            </a:r>
            <a:endParaRPr lang="en-GB" dirty="0">
              <a:solidFill>
                <a:schemeClr val="accent3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89446" y="2739128"/>
            <a:ext cx="2591054" cy="2213872"/>
            <a:chOff x="6489446" y="2514600"/>
            <a:chExt cx="2591054" cy="22138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0573" y="2635214"/>
              <a:ext cx="2289927" cy="200315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 bwMode="ltGray">
            <a:xfrm>
              <a:off x="6489446" y="2514600"/>
              <a:ext cx="2578354" cy="2213872"/>
            </a:xfrm>
            <a:prstGeom prst="rect">
              <a:avLst/>
            </a:prstGeom>
            <a:noFill/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 bwMode="ltGray">
          <a:xfrm>
            <a:off x="877996" y="4963160"/>
            <a:ext cx="2578354" cy="5232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Process mining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3672250" y="4963160"/>
            <a:ext cx="2578354" cy="52324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Process mining</a:t>
            </a:r>
          </a:p>
        </p:txBody>
      </p:sp>
    </p:spTree>
    <p:extLst>
      <p:ext uri="{BB962C8B-B14F-4D97-AF65-F5344CB8AC3E}">
        <p14:creationId xmlns:p14="http://schemas.microsoft.com/office/powerpoint/2010/main" val="6866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Key application areas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7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application areas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Process mining @ PwC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BD5762-3BDC-484D-9503-7EA6D5A9A8CE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September 2015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1056184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Financial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 bwMode="ltGray">
          <a:xfrm>
            <a:off x="3903576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Internal audit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ctangle 9"/>
          <p:cNvSpPr/>
          <p:nvPr/>
        </p:nvSpPr>
        <p:spPr bwMode="ltGray">
          <a:xfrm>
            <a:off x="6750968" y="1930190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Advisory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Oval 10"/>
          <p:cNvSpPr/>
          <p:nvPr/>
        </p:nvSpPr>
        <p:spPr bwMode="ltGray">
          <a:xfrm>
            <a:off x="192028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 bwMode="ltGray">
          <a:xfrm>
            <a:off x="4731668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 bwMode="ltGray">
          <a:xfrm>
            <a:off x="7579060" y="1714166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Georgia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3903576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Implementation projects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5" name="Oval 14"/>
          <p:cNvSpPr/>
          <p:nvPr/>
        </p:nvSpPr>
        <p:spPr bwMode="ltGray">
          <a:xfrm>
            <a:off x="4767672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5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1056184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Tax and legal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7" name="Oval 16"/>
          <p:cNvSpPr/>
          <p:nvPr/>
        </p:nvSpPr>
        <p:spPr bwMode="ltGray">
          <a:xfrm>
            <a:off x="1920280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4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6750968" y="3874406"/>
            <a:ext cx="2088232" cy="1296144"/>
          </a:xfrm>
          <a:prstGeom prst="rect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Forensic services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" name="Oval 18"/>
          <p:cNvSpPr/>
          <p:nvPr/>
        </p:nvSpPr>
        <p:spPr bwMode="ltGray">
          <a:xfrm>
            <a:off x="7615064" y="3658382"/>
            <a:ext cx="432048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Georgia" pitchFamily="18" charset="0"/>
              </a:rPr>
              <a:t>6</a:t>
            </a:r>
            <a:endParaRPr lang="en-GB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3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PwC">
  <a:themeElements>
    <a:clrScheme name="PwC Orange">
      <a:dk1>
        <a:srgbClr val="000000"/>
      </a:dk1>
      <a:lt1>
        <a:srgbClr val="FFFFFF"/>
      </a:lt1>
      <a:dk2>
        <a:srgbClr val="DC6900"/>
      </a:dk2>
      <a:lt2>
        <a:srgbClr val="FFFFFF"/>
      </a:lt2>
      <a:accent1>
        <a:srgbClr val="DC6900"/>
      </a:accent1>
      <a:accent2>
        <a:srgbClr val="FFB600"/>
      </a:accent2>
      <a:accent3>
        <a:srgbClr val="602320"/>
      </a:accent3>
      <a:accent4>
        <a:srgbClr val="E27588"/>
      </a:accent4>
      <a:accent5>
        <a:srgbClr val="A32020"/>
      </a:accent5>
      <a:accent6>
        <a:srgbClr val="E0301E"/>
      </a:accent6>
      <a:hlink>
        <a:srgbClr val="0000FF"/>
      </a:hlink>
      <a:folHlink>
        <a:srgbClr val="0000FF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6576</TotalTime>
  <Words>971</Words>
  <Application>Microsoft Office PowerPoint</Application>
  <PresentationFormat>A4 Paper (210x297 mm)</PresentationFormat>
  <Paragraphs>409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Georgia</vt:lpstr>
      <vt:lpstr>PwC</vt:lpstr>
      <vt:lpstr>Process mining @ PwC PwC Belgium</vt:lpstr>
      <vt:lpstr>Purpose</vt:lpstr>
      <vt:lpstr>Agenda</vt:lpstr>
      <vt:lpstr>Process mining @ PwC</vt:lpstr>
      <vt:lpstr>Evolution across PwC network</vt:lpstr>
      <vt:lpstr>Narrow and broad definition</vt:lpstr>
      <vt:lpstr>PwC Process Intelligence</vt:lpstr>
      <vt:lpstr>Key application areas</vt:lpstr>
      <vt:lpstr>Key application areas</vt:lpstr>
      <vt:lpstr>Key application areas</vt:lpstr>
      <vt:lpstr>Key application areas</vt:lpstr>
      <vt:lpstr>Key application areas</vt:lpstr>
      <vt:lpstr>Key application areas</vt:lpstr>
      <vt:lpstr>Key application areas</vt:lpstr>
      <vt:lpstr>Challenges</vt:lpstr>
      <vt:lpstr>Key challenges</vt:lpstr>
      <vt:lpstr>Key challenges</vt:lpstr>
      <vt:lpstr>Cost of coming back</vt:lpstr>
      <vt:lpstr>Project scope</vt:lpstr>
      <vt:lpstr>Key challenges</vt:lpstr>
      <vt:lpstr>3. Spaghetti processes</vt:lpstr>
      <vt:lpstr>Key challenges</vt:lpstr>
      <vt:lpstr>Key challenges</vt:lpstr>
      <vt:lpstr>Link to research</vt:lpstr>
      <vt:lpstr>Selected areas of scientific research</vt:lpstr>
      <vt:lpstr>Selected areas of scientific research</vt:lpstr>
      <vt:lpstr>Organisations and processes</vt:lpstr>
      <vt:lpstr>PowerPoint Presentation</vt:lpstr>
      <vt:lpstr>Selected areas of scientific research</vt:lpstr>
      <vt:lpstr>Selected areas of scientific research</vt:lpstr>
      <vt:lpstr>PwC Process Intelligence</vt:lpstr>
      <vt:lpstr>Selected areas of scientific research</vt:lpstr>
      <vt:lpstr>Conclusions</vt:lpstr>
      <vt:lpstr>Conclusions</vt:lpstr>
      <vt:lpstr>PowerPoint Presentation</vt:lpstr>
    </vt:vector>
  </TitlesOfParts>
  <Company>PwC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Deon Heydenrych</dc:creator>
  <cp:lastModifiedBy>Zbigniew Paszkiewicz</cp:lastModifiedBy>
  <cp:revision>829</cp:revision>
  <dcterms:created xsi:type="dcterms:W3CDTF">2010-09-07T13:26:45Z</dcterms:created>
  <dcterms:modified xsi:type="dcterms:W3CDTF">2015-09-21T10:48:19Z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B template version">
    <vt:lpwstr>6</vt:lpwstr>
  </property>
  <property fmtid="{D5CDD505-2E9C-101B-9397-08002B2CF9AE}" pid="3" name="TB template type">
    <vt:lpwstr>Onscreen</vt:lpwstr>
  </property>
  <property fmtid="{D5CDD505-2E9C-101B-9397-08002B2CF9AE}" pid="4" name="Template created by">
    <vt:lpwstr>PwC</vt:lpwstr>
  </property>
  <property fmtid="{D5CDD505-2E9C-101B-9397-08002B2CF9AE}" pid="5" name="Template version">
    <vt:lpwstr>5</vt:lpwstr>
  </property>
</Properties>
</file>