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321" r:id="rId3"/>
    <p:sldId id="322" r:id="rId4"/>
    <p:sldId id="323" r:id="rId5"/>
    <p:sldId id="293" r:id="rId6"/>
    <p:sldId id="354" r:id="rId7"/>
    <p:sldId id="355" r:id="rId8"/>
    <p:sldId id="356" r:id="rId9"/>
    <p:sldId id="317" r:id="rId10"/>
    <p:sldId id="325" r:id="rId11"/>
    <p:sldId id="357" r:id="rId12"/>
    <p:sldId id="352" r:id="rId13"/>
    <p:sldId id="324" r:id="rId14"/>
    <p:sldId id="337" r:id="rId15"/>
    <p:sldId id="339" r:id="rId16"/>
    <p:sldId id="340" r:id="rId17"/>
    <p:sldId id="358" r:id="rId18"/>
    <p:sldId id="343" r:id="rId19"/>
    <p:sldId id="341" r:id="rId20"/>
    <p:sldId id="345" r:id="rId21"/>
    <p:sldId id="359" r:id="rId22"/>
    <p:sldId id="346" r:id="rId23"/>
    <p:sldId id="349" r:id="rId24"/>
    <p:sldId id="350" r:id="rId25"/>
    <p:sldId id="351" r:id="rId26"/>
    <p:sldId id="347" r:id="rId27"/>
    <p:sldId id="342" r:id="rId28"/>
    <p:sldId id="338" r:id="rId29"/>
    <p:sldId id="348" r:id="rId30"/>
    <p:sldId id="310" r:id="rId31"/>
    <p:sldId id="271" r:id="rId32"/>
    <p:sldId id="281" r:id="rId33"/>
    <p:sldId id="272" r:id="rId34"/>
    <p:sldId id="330" r:id="rId35"/>
    <p:sldId id="331" r:id="rId36"/>
    <p:sldId id="332" r:id="rId37"/>
    <p:sldId id="333" r:id="rId38"/>
    <p:sldId id="334" r:id="rId39"/>
    <p:sldId id="335" r:id="rId40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 Hompes" initials="BH" lastIdx="2" clrIdx="0">
    <p:extLst>
      <p:ext uri="{19B8F6BF-5375-455C-9EA6-DF929625EA0E}">
        <p15:presenceInfo xmlns:p15="http://schemas.microsoft.com/office/powerpoint/2012/main" userId="b517cfe4cdaff9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DD3"/>
    <a:srgbClr val="0E4587"/>
    <a:srgbClr val="0073A4"/>
    <a:srgbClr val="71ABAD"/>
    <a:srgbClr val="2A3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3" autoAdjust="0"/>
    <p:restoredTop sz="89008" autoAdjust="0"/>
  </p:normalViewPr>
  <p:slideViewPr>
    <p:cSldViewPr snapToGrid="0" snapToObjects="1">
      <p:cViewPr varScale="1">
        <p:scale>
          <a:sx n="122" d="100"/>
          <a:sy n="122" d="100"/>
        </p:scale>
        <p:origin x="720" y="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97B3B5-97F5-4AF7-934B-024C458C4DF0}" type="datetimeFigureOut">
              <a:rPr lang="nl-NL" altLang="en-US"/>
              <a:pPr/>
              <a:t>14-9-2016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0ABE9-28D8-49D5-8353-382DF8CB9459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338915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BFE226-852C-46D6-86BB-3C5AFAD29169}" type="datetimeFigureOut">
              <a:rPr lang="nl-NL" altLang="en-US"/>
              <a:pPr/>
              <a:t>14-9-2016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tekststijl van het model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AE162E-2A95-4F7A-B8F1-D6FFC7209F4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37049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clusters because snapshot of entire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162E-2A95-4F7A-B8F1-D6FFC7209F46}" type="slidenum">
              <a:rPr lang="nl-NL" altLang="en-US" smtClean="0"/>
              <a:pPr/>
              <a:t>12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1048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multiple comparison correction can lead to rejection of </a:t>
            </a:r>
            <a:r>
              <a:rPr lang="en-US" dirty="0" err="1" smtClean="0"/>
              <a:t>anova</a:t>
            </a:r>
            <a:r>
              <a:rPr lang="en-US" dirty="0" smtClean="0"/>
              <a:t> null hypothesis but no significant differences in post hoc. Very little chance,</a:t>
            </a:r>
            <a:r>
              <a:rPr lang="en-US" baseline="0" dirty="0" smtClean="0"/>
              <a:t> and no real-world impact of those ‘differences’.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E162E-2A95-4F7A-B8F1-D6FFC7209F46}" type="slidenum">
              <a:rPr lang="nl-NL" altLang="en-US" smtClean="0"/>
              <a:pPr/>
              <a:t>22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7356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9" y="1622420"/>
            <a:ext cx="3593127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9" y="3677792"/>
            <a:ext cx="3150256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62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4712" y="695559"/>
            <a:ext cx="6773337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818E26-D19C-4C0C-B22B-5526E7AA30D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3410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3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364713" y="695559"/>
            <a:ext cx="5536556" cy="25217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27E02E-C119-4EEF-B08B-8EE2D81DE46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33792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4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01551" y="5012271"/>
            <a:ext cx="6773337" cy="14308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D2A038-D5C5-4E86-9738-B0F88B72D88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91731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42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9" y="1622420"/>
            <a:ext cx="3593127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9" y="3677792"/>
            <a:ext cx="3150256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6330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ariant 3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7" y="1162800"/>
            <a:ext cx="5871600" cy="123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8" y="2559600"/>
            <a:ext cx="5871600" cy="123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72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A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3410" y="1129720"/>
            <a:ext cx="8250257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3128E7-FEC1-4EB3-8F77-330EEA6C63B2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8172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A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336805" y="1129720"/>
            <a:ext cx="6349999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32D36A-16E0-4558-A21B-63E224B95EC6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1398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B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tue_contentpagina_a_vs1_warm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3410" y="1129720"/>
            <a:ext cx="5219002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263C50-84EE-4C6C-A5BE-41E797EDF970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872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B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99933" y="1129720"/>
            <a:ext cx="4986870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C05128-26E3-405F-BBCD-BAE16EDDB57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2322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B Variant 3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91005" y="1129720"/>
            <a:ext cx="5219002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C84727-71A3-40C3-BE0E-89F39846411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5781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pagina C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tue_contentpagina_c_vs1_warm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2183087" y="5401730"/>
            <a:ext cx="6773337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4" y="6472240"/>
            <a:ext cx="527050" cy="282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5D43A6-CE78-4369-8D57-7EA57449930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6959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6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ctrTitle"/>
          </p:nvPr>
        </p:nvSpPr>
        <p:spPr bwMode="auto">
          <a:xfrm>
            <a:off x="276227" y="1622425"/>
            <a:ext cx="3592513" cy="1963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  <a:t>Context-Aware</a:t>
            </a:r>
            <a:br>
              <a:rPr lang="en-US" altLang="en-US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  <a:t>Performance</a:t>
            </a:r>
            <a:br>
              <a:rPr lang="en-US" altLang="en-US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16386" name="Subtitel 2"/>
          <p:cNvSpPr>
            <a:spLocks noGrp="1"/>
          </p:cNvSpPr>
          <p:nvPr>
            <p:ph type="subTitle" idx="1"/>
          </p:nvPr>
        </p:nvSpPr>
        <p:spPr bwMode="auto">
          <a:xfrm>
            <a:off x="276225" y="3678238"/>
            <a:ext cx="3149600" cy="270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/>
              <a:t>Bart Hompes</a:t>
            </a:r>
          </a:p>
          <a:p>
            <a:r>
              <a:rPr lang="en-US" sz="1800" dirty="0"/>
              <a:t>b.f.a.hompes@tue.nl</a:t>
            </a:r>
          </a:p>
          <a:p>
            <a:endParaRPr lang="en-US" altLang="en-US" dirty="0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  <a:p>
            <a:r>
              <a:rPr lang="en-US" sz="1400" dirty="0" err="1"/>
              <a:t>Joos</a:t>
            </a:r>
            <a:r>
              <a:rPr lang="en-US" sz="1400" dirty="0"/>
              <a:t> Buijs, </a:t>
            </a:r>
          </a:p>
          <a:p>
            <a:r>
              <a:rPr lang="en-US" sz="1400" dirty="0"/>
              <a:t>Wil van der </a:t>
            </a:r>
            <a:r>
              <a:rPr lang="en-US" sz="1400" dirty="0" smtClean="0"/>
              <a:t>Aalst</a:t>
            </a:r>
            <a:endParaRPr lang="en-US" altLang="en-US" dirty="0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52" y="1130300"/>
            <a:ext cx="5973444" cy="5194300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1674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52" y="1130300"/>
            <a:ext cx="5973444" cy="5194300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7631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Desired output</a:t>
            </a:r>
            <a:endParaRPr lang="en-US" sz="2400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12</a:t>
            </a:fld>
            <a:endParaRPr lang="nl-NL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02" y="1639953"/>
            <a:ext cx="7273398" cy="468846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06405" y="809619"/>
            <a:ext cx="1329235" cy="631065"/>
          </a:xfrm>
          <a:prstGeom prst="wedgeRoundRectCallout">
            <a:avLst>
              <a:gd name="adj1" fmla="val -35339"/>
              <a:gd name="adj2" fmla="val 7576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entity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12739" y="2529562"/>
            <a:ext cx="1583796" cy="631065"/>
          </a:xfrm>
          <a:prstGeom prst="wedgeRoundRectCallout">
            <a:avLst>
              <a:gd name="adj1" fmla="val -7036"/>
              <a:gd name="adj2" fmla="val 790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544082" y="5245717"/>
            <a:ext cx="1329235" cy="631065"/>
          </a:xfrm>
          <a:prstGeom prst="wedgeRoundRectCallout">
            <a:avLst>
              <a:gd name="adj1" fmla="val -39270"/>
              <a:gd name="adj2" fmla="val 732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8821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7403790" cy="281430"/>
          </a:xfrm>
        </p:spPr>
        <p:txBody>
          <a:bodyPr>
            <a:normAutofit/>
          </a:bodyPr>
          <a:lstStyle/>
          <a:p>
            <a:r>
              <a:rPr lang="en-US" dirty="0" smtClean="0"/>
              <a:t>© Icons by </a:t>
            </a:r>
            <a:r>
              <a:rPr lang="en-US" dirty="0" err="1" smtClean="0"/>
              <a:t>FlatIcon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13</a:t>
            </a:fld>
            <a:endParaRPr lang="nl-NL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410" y="1363523"/>
            <a:ext cx="1658440" cy="1552705"/>
            <a:chOff x="827584" y="1916832"/>
            <a:chExt cx="1658440" cy="1552705"/>
          </a:xfrm>
        </p:grpSpPr>
        <p:pic>
          <p:nvPicPr>
            <p:cNvPr id="6" name="Picture 2" descr="C:\Users\Bart\Documents\TUe\Eindpresentatie\Images\rest\d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60" y="2500047"/>
              <a:ext cx="874964" cy="96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ular Callout 6"/>
            <p:cNvSpPr/>
            <p:nvPr/>
          </p:nvSpPr>
          <p:spPr>
            <a:xfrm>
              <a:off x="827584" y="1916832"/>
              <a:ext cx="1329235" cy="631065"/>
            </a:xfrm>
            <a:prstGeom prst="wedgeRoundRectCallout">
              <a:avLst>
                <a:gd name="adj1" fmla="val 31487"/>
                <a:gd name="adj2" fmla="val 757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 log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2319868" y="2228429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2" y="1647356"/>
            <a:ext cx="2321012" cy="156825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642959" y="905256"/>
            <a:ext cx="1329235" cy="814601"/>
          </a:xfrm>
          <a:prstGeom prst="wedgeRoundRectCallout">
            <a:avLst>
              <a:gd name="adj1" fmla="val -36588"/>
              <a:gd name="adj2" fmla="val 74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entities to context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61742" y="2228429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32" y="1926018"/>
            <a:ext cx="652288" cy="65228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703302" y="894143"/>
            <a:ext cx="1329235" cy="810311"/>
          </a:xfrm>
          <a:prstGeom prst="wedgeRoundRectCallout">
            <a:avLst>
              <a:gd name="adj1" fmla="val -33005"/>
              <a:gd name="adj2" fmla="val 722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process entities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00" y="2204398"/>
            <a:ext cx="724760" cy="724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49" y="1785690"/>
            <a:ext cx="649151" cy="64915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5400000">
            <a:off x="7153480" y="3476205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09" y="4656102"/>
            <a:ext cx="857377" cy="857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86" y="4266800"/>
            <a:ext cx="794537" cy="794537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7210787" y="5252526"/>
            <a:ext cx="1622318" cy="814601"/>
          </a:xfrm>
          <a:prstGeom prst="wedgeRoundRectCallout">
            <a:avLst>
              <a:gd name="adj1" fmla="val -37305"/>
              <a:gd name="adj2" fmla="val -672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performance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5361742" y="4792963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3" y="4996017"/>
            <a:ext cx="745929" cy="745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67" y="5104468"/>
            <a:ext cx="926393" cy="926393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703302" y="3952096"/>
            <a:ext cx="1509301" cy="814601"/>
          </a:xfrm>
          <a:prstGeom prst="wedgeRoundRectCallout">
            <a:avLst>
              <a:gd name="adj1" fmla="val -18287"/>
              <a:gd name="adj2" fmla="val 672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2319868" y="4792963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6" y="4726096"/>
            <a:ext cx="920432" cy="920432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851432" y="3952096"/>
            <a:ext cx="1150418" cy="666961"/>
          </a:xfrm>
          <a:prstGeom prst="wedgeRoundRectCallout">
            <a:avLst>
              <a:gd name="adj1" fmla="val 5694"/>
              <a:gd name="adj2" fmla="val 68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results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8" y="5140292"/>
            <a:ext cx="720119" cy="7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Select process entities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Process entities are collection of events.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Entities can be</a:t>
            </a:r>
          </a:p>
          <a:p>
            <a:r>
              <a:rPr lang="en-US" dirty="0" smtClean="0"/>
              <a:t>Cases</a:t>
            </a:r>
          </a:p>
          <a:p>
            <a:r>
              <a:rPr lang="en-US" dirty="0" smtClean="0"/>
              <a:t>Activity instances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Events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Goal: </a:t>
            </a:r>
            <a:r>
              <a:rPr lang="en-US" dirty="0" smtClean="0"/>
              <a:t>To select relevant entities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14</a:t>
            </a:fld>
            <a:endParaRPr lang="nl-NL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661299" y="1129720"/>
            <a:ext cx="1932368" cy="1143468"/>
            <a:chOff x="6661299" y="711012"/>
            <a:chExt cx="1932368" cy="11434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1299" y="851340"/>
              <a:ext cx="652288" cy="65228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867" y="1129720"/>
              <a:ext cx="724760" cy="7247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516" y="711012"/>
              <a:ext cx="649151" cy="649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8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Map entities to context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Context can be anything!</a:t>
            </a:r>
          </a:p>
          <a:p>
            <a:r>
              <a:rPr lang="en-US" dirty="0" smtClean="0"/>
              <a:t>Executing resource</a:t>
            </a:r>
          </a:p>
          <a:p>
            <a:r>
              <a:rPr lang="en-US" dirty="0" smtClean="0"/>
              <a:t>Prefix in trace</a:t>
            </a:r>
          </a:p>
          <a:p>
            <a:r>
              <a:rPr lang="en-US" dirty="0" smtClean="0"/>
              <a:t>Case load at time of event</a:t>
            </a:r>
          </a:p>
          <a:p>
            <a:r>
              <a:rPr lang="en-US" dirty="0" smtClean="0"/>
              <a:t>Time of day</a:t>
            </a:r>
          </a:p>
          <a:p>
            <a:r>
              <a:rPr lang="en-US" dirty="0" smtClean="0"/>
              <a:t>Day of week</a:t>
            </a:r>
          </a:p>
          <a:p>
            <a:r>
              <a:rPr lang="en-US" dirty="0" smtClean="0"/>
              <a:t>Temperature in office MF 7.060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b="1" dirty="0"/>
              <a:t>: </a:t>
            </a:r>
            <a:r>
              <a:rPr lang="en-US" dirty="0"/>
              <a:t>To </a:t>
            </a:r>
            <a:r>
              <a:rPr lang="en-US" dirty="0" smtClean="0"/>
              <a:t>find differences circumstances for execution of activity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15</a:t>
            </a:fld>
            <a:endParaRPr lang="nl-NL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55" y="1129720"/>
            <a:ext cx="2321012" cy="15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Measure entity performance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Performance functions are only </a:t>
            </a:r>
          </a:p>
          <a:p>
            <a:pPr marL="0" indent="0">
              <a:buNone/>
            </a:pPr>
            <a:r>
              <a:rPr lang="en-US" dirty="0" smtClean="0"/>
              <a:t>applicable to certain process entities.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</a:t>
            </a:r>
          </a:p>
          <a:p>
            <a:r>
              <a:rPr lang="en-US" dirty="0" smtClean="0"/>
              <a:t>Duration (case, activity instance)</a:t>
            </a:r>
          </a:p>
          <a:p>
            <a:r>
              <a:rPr lang="en-US" dirty="0" smtClean="0"/>
              <a:t>Utilization (resource)</a:t>
            </a:r>
          </a:p>
          <a:p>
            <a:r>
              <a:rPr lang="en-US" dirty="0" smtClean="0"/>
              <a:t>Cost (event, activity, case, resource)</a:t>
            </a:r>
          </a:p>
          <a:p>
            <a:r>
              <a:rPr lang="en-US" dirty="0" smtClean="0"/>
              <a:t>Waiting time (activity instance)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Goal:</a:t>
            </a:r>
            <a:r>
              <a:rPr lang="en-US" dirty="0" smtClean="0"/>
              <a:t> To measure performance of process entities in different contexts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16</a:t>
            </a:fld>
            <a:endParaRPr lang="nl-NL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6941753" y="1129720"/>
            <a:ext cx="1651914" cy="1246679"/>
            <a:chOff x="6305909" y="4266800"/>
            <a:chExt cx="1651914" cy="124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909" y="4656102"/>
              <a:ext cx="857377" cy="8573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286" y="4266800"/>
              <a:ext cx="794537" cy="794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8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17</a:t>
            </a:fld>
            <a:endParaRPr lang="nl-NL" alt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43410" y="1129720"/>
            <a:ext cx="8250257" cy="5194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  <a:t>Motivating example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14401"/>
              </p:ext>
            </p:extLst>
          </p:nvPr>
        </p:nvGraphicFramePr>
        <p:xfrm>
          <a:off x="1883228" y="1863207"/>
          <a:ext cx="5377544" cy="420797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44386"/>
                <a:gridCol w="1344386"/>
                <a:gridCol w="1344386"/>
                <a:gridCol w="1344386"/>
              </a:tblGrid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Activity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Duration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 min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min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60772" y="1856286"/>
            <a:ext cx="1539818" cy="4214891"/>
          </a:xfrm>
          <a:prstGeom prst="rect">
            <a:avLst/>
          </a:prstGeom>
        </p:spPr>
        <p:txBody>
          <a:bodyPr wrap="none" rtlCol="0" anchor="t"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A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</a:p>
          <a:p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en-US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</p:txBody>
      </p:sp>
    </p:spTree>
    <p:extLst>
      <p:ext uri="{BB962C8B-B14F-4D97-AF65-F5344CB8AC3E}">
        <p14:creationId xmlns:p14="http://schemas.microsoft.com/office/powerpoint/2010/main" val="1605176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29"/>
          <p:cNvSpPr/>
          <p:nvPr/>
        </p:nvSpPr>
        <p:spPr>
          <a:xfrm rot="10800000">
            <a:off x="5361741" y="4789245"/>
            <a:ext cx="507634" cy="40610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7403790" cy="281430"/>
          </a:xfrm>
        </p:spPr>
        <p:txBody>
          <a:bodyPr>
            <a:normAutofit/>
          </a:bodyPr>
          <a:lstStyle/>
          <a:p>
            <a:r>
              <a:rPr lang="en-US" dirty="0" smtClean="0"/>
              <a:t>© Icons by </a:t>
            </a:r>
            <a:r>
              <a:rPr lang="en-US" dirty="0" err="1" smtClean="0"/>
              <a:t>FlatIcon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18</a:t>
            </a:fld>
            <a:endParaRPr lang="nl-NL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410" y="1363523"/>
            <a:ext cx="1658440" cy="1552705"/>
            <a:chOff x="827584" y="1916832"/>
            <a:chExt cx="1658440" cy="1552705"/>
          </a:xfrm>
        </p:grpSpPr>
        <p:pic>
          <p:nvPicPr>
            <p:cNvPr id="6" name="Picture 2" descr="C:\Users\Bart\Documents\TUe\Eindpresentatie\Images\rest\db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60" y="2500047"/>
              <a:ext cx="874964" cy="96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ular Callout 6"/>
            <p:cNvSpPr/>
            <p:nvPr/>
          </p:nvSpPr>
          <p:spPr>
            <a:xfrm>
              <a:off x="827584" y="1916832"/>
              <a:ext cx="1329235" cy="631065"/>
            </a:xfrm>
            <a:prstGeom prst="wedgeRoundRectCallout">
              <a:avLst>
                <a:gd name="adj1" fmla="val 31487"/>
                <a:gd name="adj2" fmla="val 757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 log</a:t>
              </a:r>
              <a:endParaRPr 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2319868" y="2228429"/>
            <a:ext cx="507634" cy="40610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46792" y="905256"/>
            <a:ext cx="2725402" cy="2310351"/>
            <a:chOff x="6246792" y="905256"/>
            <a:chExt cx="2725402" cy="23103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792" y="1647356"/>
              <a:ext cx="2321012" cy="156825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7642959" y="905256"/>
              <a:ext cx="1329235" cy="814601"/>
            </a:xfrm>
            <a:prstGeom prst="wedgeRoundRectCallout">
              <a:avLst>
                <a:gd name="adj1" fmla="val -36588"/>
                <a:gd name="adj2" fmla="val 7425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 entities to context</a:t>
              </a:r>
              <a:endParaRPr 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5361742" y="2228429"/>
            <a:ext cx="507634" cy="40610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29232" y="894143"/>
            <a:ext cx="1932368" cy="2035015"/>
            <a:chOff x="3129232" y="894143"/>
            <a:chExt cx="1932368" cy="203501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9232" y="1926018"/>
              <a:ext cx="652288" cy="652288"/>
            </a:xfrm>
            <a:prstGeom prst="rect">
              <a:avLst/>
            </a:prstGeom>
          </p:spPr>
        </p:pic>
        <p:sp>
          <p:nvSpPr>
            <p:cNvPr id="13" name="Rounded Rectangular Callout 12"/>
            <p:cNvSpPr/>
            <p:nvPr/>
          </p:nvSpPr>
          <p:spPr>
            <a:xfrm>
              <a:off x="3703302" y="894143"/>
              <a:ext cx="1329235" cy="810311"/>
            </a:xfrm>
            <a:prstGeom prst="wedgeRoundRectCallout">
              <a:avLst>
                <a:gd name="adj1" fmla="val -33005"/>
                <a:gd name="adj2" fmla="val 7223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process entities</a:t>
              </a:r>
              <a:endParaRPr 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800" y="2204398"/>
              <a:ext cx="724760" cy="7247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449" y="1785690"/>
              <a:ext cx="649151" cy="649151"/>
            </a:xfrm>
            <a:prstGeom prst="rect">
              <a:avLst/>
            </a:prstGeom>
          </p:spPr>
        </p:pic>
      </p:grpSp>
      <p:sp>
        <p:nvSpPr>
          <p:cNvPr id="16" name="Right Arrow 15"/>
          <p:cNvSpPr/>
          <p:nvPr/>
        </p:nvSpPr>
        <p:spPr>
          <a:xfrm rot="5400000">
            <a:off x="7153480" y="3476205"/>
            <a:ext cx="507634" cy="40610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305909" y="4266800"/>
            <a:ext cx="2527196" cy="1800327"/>
            <a:chOff x="6305909" y="4266800"/>
            <a:chExt cx="2527196" cy="180032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909" y="4656102"/>
              <a:ext cx="857377" cy="8573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3286" y="4266800"/>
              <a:ext cx="794537" cy="794537"/>
            </a:xfrm>
            <a:prstGeom prst="rect">
              <a:avLst/>
            </a:prstGeom>
          </p:spPr>
        </p:pic>
        <p:sp>
          <p:nvSpPr>
            <p:cNvPr id="20" name="Rounded Rectangular Callout 19"/>
            <p:cNvSpPr/>
            <p:nvPr/>
          </p:nvSpPr>
          <p:spPr>
            <a:xfrm>
              <a:off x="7210787" y="5252526"/>
              <a:ext cx="1622318" cy="814601"/>
            </a:xfrm>
            <a:prstGeom prst="wedgeRoundRectCallout">
              <a:avLst>
                <a:gd name="adj1" fmla="val -37305"/>
                <a:gd name="adj2" fmla="val -6722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</a:t>
              </a:r>
            </a:p>
            <a:p>
              <a:pPr algn="ctr"/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entity performance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3" y="4996017"/>
            <a:ext cx="745929" cy="745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67" y="5104468"/>
            <a:ext cx="926393" cy="926393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703302" y="3952096"/>
            <a:ext cx="1509301" cy="814601"/>
          </a:xfrm>
          <a:prstGeom prst="wedgeRoundRectCallout">
            <a:avLst>
              <a:gd name="adj1" fmla="val -18287"/>
              <a:gd name="adj2" fmla="val 672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2319868" y="4792963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6" y="4726096"/>
            <a:ext cx="920432" cy="920432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851432" y="3952096"/>
            <a:ext cx="1150418" cy="666961"/>
          </a:xfrm>
          <a:prstGeom prst="wedgeRoundRectCallout">
            <a:avLst>
              <a:gd name="adj1" fmla="val 5694"/>
              <a:gd name="adj2" fmla="val 68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results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8" y="5140292"/>
            <a:ext cx="720119" cy="7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43410" y="1129720"/>
            <a:ext cx="8371965" cy="5194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Perform significance tests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Hypothesis: measurements come </a:t>
            </a:r>
            <a:r>
              <a:rPr lang="en-US" dirty="0" smtClean="0"/>
              <a:t>from the same </a:t>
            </a:r>
            <a:r>
              <a:rPr lang="en-US" dirty="0" smtClean="0"/>
              <a:t>distribution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Reject: the </a:t>
            </a:r>
            <a:r>
              <a:rPr lang="en-US" dirty="0" smtClean="0"/>
              <a:t>context </a:t>
            </a:r>
            <a:r>
              <a:rPr lang="en-US" b="1" dirty="0" smtClean="0"/>
              <a:t>might </a:t>
            </a:r>
            <a:r>
              <a:rPr lang="en-US" dirty="0" smtClean="0"/>
              <a:t>explain </a:t>
            </a:r>
            <a:r>
              <a:rPr lang="en-US" dirty="0" smtClean="0"/>
              <a:t>the difference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b="1" dirty="0"/>
              <a:t>:</a:t>
            </a:r>
            <a:r>
              <a:rPr lang="en-US" dirty="0"/>
              <a:t> To </a:t>
            </a:r>
            <a:r>
              <a:rPr lang="en-US" dirty="0" smtClean="0"/>
              <a:t>find significant differences in performance for different contexts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19</a:t>
            </a:fld>
            <a:endParaRPr lang="nl-NL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108870" y="1129720"/>
            <a:ext cx="1484797" cy="1034844"/>
            <a:chOff x="3587063" y="4996017"/>
            <a:chExt cx="1484797" cy="10348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063" y="4996017"/>
              <a:ext cx="745929" cy="74592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467" y="5104468"/>
              <a:ext cx="926393" cy="92639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0" y="4547635"/>
            <a:ext cx="1504370" cy="150436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57881" y="5096765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43066" y="4629478"/>
            <a:ext cx="2155440" cy="1524366"/>
            <a:chOff x="3587063" y="4996017"/>
            <a:chExt cx="1484797" cy="10348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7063" y="4996017"/>
              <a:ext cx="745929" cy="74592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467" y="5104468"/>
              <a:ext cx="926393" cy="926393"/>
            </a:xfrm>
            <a:prstGeom prst="rect">
              <a:avLst/>
            </a:prstGeom>
          </p:spPr>
        </p:pic>
      </p:grpSp>
      <p:sp>
        <p:nvSpPr>
          <p:cNvPr id="14" name="Right Arrow 13"/>
          <p:cNvSpPr/>
          <p:nvPr/>
        </p:nvSpPr>
        <p:spPr>
          <a:xfrm>
            <a:off x="6076057" y="5096765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42" y="4539718"/>
            <a:ext cx="1602046" cy="160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03" y="4302243"/>
            <a:ext cx="7367567" cy="158847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</a:t>
            </a:fld>
            <a:endParaRPr lang="nl-NL" alt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367831" y="1024940"/>
            <a:ext cx="1658440" cy="1552705"/>
            <a:chOff x="827584" y="1916832"/>
            <a:chExt cx="1658440" cy="1552705"/>
          </a:xfrm>
        </p:grpSpPr>
        <p:pic>
          <p:nvPicPr>
            <p:cNvPr id="25" name="Picture 2" descr="C:\Users\Bart\Documents\TUe\Eindpresentatie\Images\rest\d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60" y="2500047"/>
              <a:ext cx="874964" cy="96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ular Callout 25"/>
            <p:cNvSpPr/>
            <p:nvPr/>
          </p:nvSpPr>
          <p:spPr>
            <a:xfrm>
              <a:off x="827584" y="1916832"/>
              <a:ext cx="1329235" cy="631065"/>
            </a:xfrm>
            <a:prstGeom prst="wedgeRoundRectCallout">
              <a:avLst>
                <a:gd name="adj1" fmla="val 31487"/>
                <a:gd name="adj2" fmla="val 757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 log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49978" y="2958646"/>
            <a:ext cx="1579015" cy="1305229"/>
            <a:chOff x="3088583" y="2902912"/>
            <a:chExt cx="1579015" cy="1305229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3556788" y="295367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3088583" y="3577076"/>
              <a:ext cx="1579015" cy="631065"/>
            </a:xfrm>
            <a:prstGeom prst="wedgeRoundRectCallout">
              <a:avLst>
                <a:gd name="adj1" fmla="val 11970"/>
                <a:gd name="adj2" fmla="val -7602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Discovery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8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ANOVA</a:t>
            </a:r>
          </a:p>
          <a:p>
            <a:pPr marL="0" indent="0">
              <a:buNone/>
            </a:pPr>
            <a:r>
              <a:rPr lang="en-US" sz="2400" dirty="0" smtClean="0"/>
              <a:t>Analysis of variance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 context is considered a </a:t>
            </a:r>
            <a:r>
              <a:rPr lang="en-US" dirty="0" smtClean="0"/>
              <a:t>sample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Null hypothesis: </a:t>
            </a:r>
            <a:r>
              <a:rPr lang="en-US" b="1" dirty="0" smtClean="0"/>
              <a:t>all</a:t>
            </a:r>
            <a:r>
              <a:rPr lang="en-US" dirty="0" smtClean="0"/>
              <a:t> sample means are equal</a:t>
            </a:r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20</a:t>
            </a:fld>
            <a:endParaRPr lang="nl-NL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63315" y="1129720"/>
            <a:ext cx="4530352" cy="1034844"/>
            <a:chOff x="1487753" y="4670291"/>
            <a:chExt cx="4530352" cy="10348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753" y="4679812"/>
              <a:ext cx="832115" cy="832115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2456289" y="4892817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83649" y="4670291"/>
              <a:ext cx="1484797" cy="1034844"/>
              <a:chOff x="3587063" y="4996017"/>
              <a:chExt cx="1484797" cy="103484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063" y="4996017"/>
                <a:ext cx="745929" cy="7459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467" y="5104468"/>
                <a:ext cx="926393" cy="926393"/>
              </a:xfrm>
              <a:prstGeom prst="rect">
                <a:avLst/>
              </a:prstGeom>
            </p:spPr>
          </p:pic>
        </p:grpSp>
        <p:sp>
          <p:nvSpPr>
            <p:cNvPr id="13" name="Right Arrow 12"/>
            <p:cNvSpPr/>
            <p:nvPr/>
          </p:nvSpPr>
          <p:spPr>
            <a:xfrm>
              <a:off x="4552473" y="489281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806" y="4670291"/>
              <a:ext cx="939299" cy="93929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23279" y="3709249"/>
            <a:ext cx="4697442" cy="1842113"/>
            <a:chOff x="2081869" y="3709249"/>
            <a:chExt cx="4697442" cy="18421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869" y="3709249"/>
              <a:ext cx="1842118" cy="1842113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4224102" y="449368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51" y="3803902"/>
              <a:ext cx="1747460" cy="1747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7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ANOVA</a:t>
            </a:r>
          </a:p>
          <a:p>
            <a:pPr marL="0" indent="0">
              <a:buNone/>
            </a:pPr>
            <a:r>
              <a:rPr lang="en-US" sz="2400" dirty="0" smtClean="0"/>
              <a:t>Analysis of variance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Assumptions</a:t>
            </a:r>
          </a:p>
          <a:p>
            <a:r>
              <a:rPr lang="en-US" sz="1800" dirty="0" smtClean="0"/>
              <a:t>Normality</a:t>
            </a:r>
          </a:p>
          <a:p>
            <a:r>
              <a:rPr lang="en-US" sz="1800" dirty="0" smtClean="0"/>
              <a:t>Homogeneity of variance</a:t>
            </a:r>
          </a:p>
          <a:p>
            <a:r>
              <a:rPr lang="en-US" sz="1800" dirty="0" smtClean="0"/>
              <a:t>Independence of observations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dirty="0" smtClean="0"/>
              <a:t>Used tests</a:t>
            </a:r>
          </a:p>
          <a:p>
            <a:r>
              <a:rPr lang="en-US" sz="1800" dirty="0" smtClean="0"/>
              <a:t>One-way ANOVA</a:t>
            </a:r>
          </a:p>
          <a:p>
            <a:r>
              <a:rPr lang="en-US" sz="1800" dirty="0" err="1" smtClean="0"/>
              <a:t>Kruskall</a:t>
            </a:r>
            <a:r>
              <a:rPr lang="en-US" sz="1800" dirty="0" smtClean="0"/>
              <a:t>-Wallis (non-parametric alternative)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21</a:t>
            </a:fld>
            <a:endParaRPr lang="nl-NL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63315" y="1129720"/>
            <a:ext cx="4530352" cy="1034844"/>
            <a:chOff x="1487753" y="4670291"/>
            <a:chExt cx="4530352" cy="10348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753" y="4679812"/>
              <a:ext cx="832115" cy="832115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2456289" y="4892817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83649" y="4670291"/>
              <a:ext cx="1484797" cy="1034844"/>
              <a:chOff x="3587063" y="4996017"/>
              <a:chExt cx="1484797" cy="103484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063" y="4996017"/>
                <a:ext cx="745929" cy="7459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467" y="5104468"/>
                <a:ext cx="926393" cy="926393"/>
              </a:xfrm>
              <a:prstGeom prst="rect">
                <a:avLst/>
              </a:prstGeom>
            </p:spPr>
          </p:pic>
        </p:grpSp>
        <p:sp>
          <p:nvSpPr>
            <p:cNvPr id="13" name="Right Arrow 12"/>
            <p:cNvSpPr/>
            <p:nvPr/>
          </p:nvSpPr>
          <p:spPr>
            <a:xfrm>
              <a:off x="4552473" y="489281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806" y="4670291"/>
              <a:ext cx="939299" cy="939299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>
          <a:xfrm>
            <a:off x="7089123" y="2704991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28" y="2529166"/>
            <a:ext cx="825539" cy="8255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37" y="2467960"/>
            <a:ext cx="832115" cy="8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Post Hoc Test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Used tests</a:t>
            </a:r>
          </a:p>
          <a:p>
            <a:r>
              <a:rPr lang="en-US" sz="1800" dirty="0" smtClean="0"/>
              <a:t>Tukey’s range test</a:t>
            </a:r>
          </a:p>
          <a:p>
            <a:r>
              <a:rPr lang="en-US" sz="1800" dirty="0" err="1" smtClean="0"/>
              <a:t>Nemenyi’s</a:t>
            </a:r>
            <a:r>
              <a:rPr lang="en-US" sz="1800" dirty="0" smtClean="0"/>
              <a:t> test (non-parametric alternative)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22</a:t>
            </a:fld>
            <a:endParaRPr lang="nl-NL" alt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063315" y="1129720"/>
            <a:ext cx="4530352" cy="1034844"/>
            <a:chOff x="1487753" y="4670291"/>
            <a:chExt cx="4530352" cy="10348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753" y="4679812"/>
              <a:ext cx="832115" cy="832115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>
              <a:off x="2456289" y="4892817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083649" y="4670291"/>
              <a:ext cx="1484797" cy="1034844"/>
              <a:chOff x="3587063" y="4996017"/>
              <a:chExt cx="1484797" cy="103484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7063" y="4996017"/>
                <a:ext cx="745929" cy="74592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5467" y="5104468"/>
                <a:ext cx="926393" cy="926393"/>
              </a:xfrm>
              <a:prstGeom prst="rect">
                <a:avLst/>
              </a:prstGeom>
            </p:spPr>
          </p:pic>
        </p:grpSp>
        <p:sp>
          <p:nvSpPr>
            <p:cNvPr id="13" name="Right Arrow 12"/>
            <p:cNvSpPr/>
            <p:nvPr/>
          </p:nvSpPr>
          <p:spPr>
            <a:xfrm>
              <a:off x="4552473" y="489281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8806" y="4670291"/>
              <a:ext cx="939299" cy="93929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223279" y="3435548"/>
            <a:ext cx="5483807" cy="2533825"/>
            <a:chOff x="2081869" y="3435548"/>
            <a:chExt cx="5483807" cy="25338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869" y="3709249"/>
              <a:ext cx="1842118" cy="1842113"/>
            </a:xfrm>
            <a:prstGeom prst="rect">
              <a:avLst/>
            </a:prstGeom>
          </p:spPr>
        </p:pic>
        <p:sp>
          <p:nvSpPr>
            <p:cNvPr id="21" name="Right Arrow 20"/>
            <p:cNvSpPr/>
            <p:nvPr/>
          </p:nvSpPr>
          <p:spPr>
            <a:xfrm>
              <a:off x="4224102" y="449368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51" y="3435548"/>
              <a:ext cx="2533825" cy="253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863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Show results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Show </a:t>
            </a:r>
            <a:r>
              <a:rPr lang="en-US" dirty="0" smtClean="0"/>
              <a:t>significant differences, either </a:t>
            </a:r>
            <a:r>
              <a:rPr lang="en-US" dirty="0" smtClean="0"/>
              <a:t>as text or </a:t>
            </a:r>
            <a:r>
              <a:rPr lang="en-US" dirty="0" smtClean="0"/>
              <a:t>graphically.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i="1" dirty="0" smtClean="0"/>
              <a:t>“</a:t>
            </a:r>
            <a:r>
              <a:rPr lang="en-US" sz="1800" i="1" dirty="0" smtClean="0"/>
              <a:t>There’s a statistically significant difference in the time that John takes to execute activity A compared to the time Bob takes”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1800" i="1" dirty="0" smtClean="0"/>
              <a:t>“John is twice as slow as Bob in executing activity A”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23</a:t>
            </a:fld>
            <a:endParaRPr lang="nl-NL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039926" y="1129720"/>
            <a:ext cx="1553741" cy="1134315"/>
            <a:chOff x="370686" y="4726096"/>
            <a:chExt cx="1553741" cy="1134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6" y="4726096"/>
              <a:ext cx="920432" cy="9204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08" y="5140292"/>
              <a:ext cx="720119" cy="72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20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Show results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24</a:t>
            </a:fld>
            <a:endParaRPr lang="nl-NL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039926" y="1129720"/>
            <a:ext cx="1553741" cy="1134315"/>
            <a:chOff x="370686" y="4726096"/>
            <a:chExt cx="1553741" cy="1134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6" y="4726096"/>
              <a:ext cx="920432" cy="9204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08" y="5140292"/>
              <a:ext cx="720119" cy="72011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5" y="1856888"/>
            <a:ext cx="6600315" cy="4254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9247" y="3526983"/>
            <a:ext cx="23241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Hoc results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Solver C1, Solver C3)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(Solver C2, Solver C3)</a:t>
            </a:r>
          </a:p>
        </p:txBody>
      </p:sp>
    </p:spTree>
    <p:extLst>
      <p:ext uri="{BB962C8B-B14F-4D97-AF65-F5344CB8AC3E}">
        <p14:creationId xmlns:p14="http://schemas.microsoft.com/office/powerpoint/2010/main" val="21198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0" y="1854929"/>
            <a:ext cx="6866290" cy="44133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Show results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25</a:t>
            </a:fld>
            <a:endParaRPr lang="nl-NL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039926" y="1129720"/>
            <a:ext cx="1553741" cy="1134315"/>
            <a:chOff x="370686" y="4726096"/>
            <a:chExt cx="1553741" cy="1134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6" y="4726096"/>
              <a:ext cx="920432" cy="9204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08" y="5140292"/>
              <a:ext cx="720119" cy="7201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7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Show results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26</a:t>
            </a:fld>
            <a:endParaRPr lang="nl-NL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039926" y="1129720"/>
            <a:ext cx="1553741" cy="1134315"/>
            <a:chOff x="370686" y="4726096"/>
            <a:chExt cx="1553741" cy="1134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6" y="4726096"/>
              <a:ext cx="920432" cy="9204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08" y="5140292"/>
              <a:ext cx="720119" cy="72011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9" y="2812202"/>
            <a:ext cx="9083642" cy="274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6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Show results</a:t>
            </a:r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27</a:t>
            </a:fld>
            <a:endParaRPr lang="nl-NL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039926" y="1129720"/>
            <a:ext cx="1553741" cy="1134315"/>
            <a:chOff x="370686" y="4726096"/>
            <a:chExt cx="1553741" cy="1134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86" y="4726096"/>
              <a:ext cx="920432" cy="92043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4308" y="5140292"/>
              <a:ext cx="720119" cy="72011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7"/>
          <a:stretch/>
        </p:blipFill>
        <p:spPr>
          <a:xfrm>
            <a:off x="0" y="2412428"/>
            <a:ext cx="9144000" cy="32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210" y="6472939"/>
            <a:ext cx="7403790" cy="281430"/>
          </a:xfrm>
        </p:spPr>
        <p:txBody>
          <a:bodyPr>
            <a:normAutofit/>
          </a:bodyPr>
          <a:lstStyle/>
          <a:p>
            <a:r>
              <a:rPr lang="en-US" dirty="0" smtClean="0"/>
              <a:t>© Icons by </a:t>
            </a:r>
            <a:r>
              <a:rPr lang="en-US" dirty="0" err="1" smtClean="0"/>
              <a:t>FlatIcon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28</a:t>
            </a:fld>
            <a:endParaRPr lang="nl-NL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43410" y="1363523"/>
            <a:ext cx="1658440" cy="1552705"/>
            <a:chOff x="827584" y="1916832"/>
            <a:chExt cx="1658440" cy="1552705"/>
          </a:xfrm>
        </p:grpSpPr>
        <p:pic>
          <p:nvPicPr>
            <p:cNvPr id="6" name="Picture 2" descr="C:\Users\Bart\Documents\TUe\Eindpresentatie\Images\rest\d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60" y="2500047"/>
              <a:ext cx="874964" cy="96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ular Callout 6"/>
            <p:cNvSpPr/>
            <p:nvPr/>
          </p:nvSpPr>
          <p:spPr>
            <a:xfrm>
              <a:off x="827584" y="1916832"/>
              <a:ext cx="1329235" cy="631065"/>
            </a:xfrm>
            <a:prstGeom prst="wedgeRoundRectCallout">
              <a:avLst>
                <a:gd name="adj1" fmla="val 31487"/>
                <a:gd name="adj2" fmla="val 757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 log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ight Arrow 7"/>
          <p:cNvSpPr/>
          <p:nvPr/>
        </p:nvSpPr>
        <p:spPr>
          <a:xfrm>
            <a:off x="2319868" y="2228429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792" y="1647356"/>
            <a:ext cx="2321012" cy="156825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642959" y="905256"/>
            <a:ext cx="1329235" cy="814601"/>
          </a:xfrm>
          <a:prstGeom prst="wedgeRoundRectCallout">
            <a:avLst>
              <a:gd name="adj1" fmla="val -36588"/>
              <a:gd name="adj2" fmla="val 7425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entities to context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61742" y="2228429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32" y="1926018"/>
            <a:ext cx="652288" cy="652288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3703302" y="894143"/>
            <a:ext cx="1329235" cy="810311"/>
          </a:xfrm>
          <a:prstGeom prst="wedgeRoundRectCallout">
            <a:avLst>
              <a:gd name="adj1" fmla="val -33005"/>
              <a:gd name="adj2" fmla="val 722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process entities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00" y="2204398"/>
            <a:ext cx="724760" cy="72476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5400000">
            <a:off x="7153480" y="3476205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09" y="4656102"/>
            <a:ext cx="857377" cy="857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86" y="4266800"/>
            <a:ext cx="794537" cy="794537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7210787" y="5252526"/>
            <a:ext cx="1622318" cy="814601"/>
          </a:xfrm>
          <a:prstGeom prst="wedgeRoundRectCallout">
            <a:avLst>
              <a:gd name="adj1" fmla="val -37305"/>
              <a:gd name="adj2" fmla="val -6722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 to performance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5361742" y="4792963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063" y="4996017"/>
            <a:ext cx="745929" cy="745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67" y="5104468"/>
            <a:ext cx="926393" cy="926393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703302" y="3952096"/>
            <a:ext cx="1509301" cy="814601"/>
          </a:xfrm>
          <a:prstGeom prst="wedgeRoundRectCallout">
            <a:avLst>
              <a:gd name="adj1" fmla="val -18287"/>
              <a:gd name="adj2" fmla="val 6724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ignificance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2319868" y="4792963"/>
            <a:ext cx="507634" cy="406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6" y="4726096"/>
            <a:ext cx="920432" cy="920432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851432" y="3952096"/>
            <a:ext cx="1150418" cy="666961"/>
          </a:xfrm>
          <a:prstGeom prst="wedgeRoundRectCallout">
            <a:avLst>
              <a:gd name="adj1" fmla="val 5694"/>
              <a:gd name="adj2" fmla="val 68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results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08" y="5235542"/>
            <a:ext cx="720119" cy="7201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49" y="1785690"/>
            <a:ext cx="649151" cy="6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8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Related work</a:t>
            </a:r>
            <a:endParaRPr lang="en-US" sz="2400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200" dirty="0" smtClean="0"/>
              <a:t>Context-Aware clustering techniques</a:t>
            </a:r>
          </a:p>
          <a:p>
            <a:pPr marL="0" indent="0">
              <a:buNone/>
            </a:pPr>
            <a:r>
              <a:rPr lang="en-US" sz="1800" i="1" dirty="0" smtClean="0"/>
              <a:t>Separate data &amp; learn individual prediction models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Remaining running time prediction</a:t>
            </a:r>
          </a:p>
          <a:p>
            <a:pPr marL="0" indent="0">
              <a:buNone/>
            </a:pPr>
            <a:r>
              <a:rPr lang="en-US" sz="1800" i="1" dirty="0" smtClean="0"/>
              <a:t>Usually rely on process model or do not use context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Classification / decision tree learning</a:t>
            </a:r>
          </a:p>
          <a:p>
            <a:pPr marL="0" indent="0">
              <a:buNone/>
            </a:pPr>
            <a:r>
              <a:rPr lang="en-US" sz="1800" i="1" dirty="0" smtClean="0"/>
              <a:t>Decide on (in)dependent variable, unclear significance / impact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dirty="0" smtClean="0"/>
              <a:t>Simulation</a:t>
            </a:r>
          </a:p>
          <a:p>
            <a:pPr marL="0" indent="0">
              <a:buNone/>
            </a:pPr>
            <a:r>
              <a:rPr lang="en-US" sz="1800" i="1" dirty="0" smtClean="0"/>
              <a:t>Base model should represent reality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29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543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54" y="4302243"/>
            <a:ext cx="7001065" cy="158847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3</a:t>
            </a:fld>
            <a:endParaRPr lang="nl-NL" alt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191538" y="1156407"/>
            <a:ext cx="1658440" cy="1552705"/>
            <a:chOff x="827584" y="1916832"/>
            <a:chExt cx="1658440" cy="1552705"/>
          </a:xfrm>
        </p:grpSpPr>
        <p:pic>
          <p:nvPicPr>
            <p:cNvPr id="25" name="Picture 2" descr="C:\Users\Bart\Documents\TUe\Eindpresentatie\Images\rest\d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60" y="2500047"/>
              <a:ext cx="874964" cy="96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ular Callout 25"/>
            <p:cNvSpPr/>
            <p:nvPr/>
          </p:nvSpPr>
          <p:spPr>
            <a:xfrm>
              <a:off x="827584" y="1916832"/>
              <a:ext cx="1329235" cy="631065"/>
            </a:xfrm>
            <a:prstGeom prst="wedgeRoundRectCallout">
              <a:avLst>
                <a:gd name="adj1" fmla="val 31487"/>
                <a:gd name="adj2" fmla="val 757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 log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49978" y="2958646"/>
            <a:ext cx="1579015" cy="1305229"/>
            <a:chOff x="3088583" y="2902912"/>
            <a:chExt cx="1579015" cy="1305229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3556788" y="295367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3088583" y="3577076"/>
              <a:ext cx="1579015" cy="631065"/>
            </a:xfrm>
            <a:prstGeom prst="wedgeRoundRectCallout">
              <a:avLst>
                <a:gd name="adj1" fmla="val 11970"/>
                <a:gd name="adj2" fmla="val -7602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Conformance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Checking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4394174" y="1787472"/>
            <a:ext cx="355653" cy="355653"/>
          </a:xfrm>
          <a:prstGeom prst="plus">
            <a:avLst/>
          </a:prstGeom>
          <a:solidFill>
            <a:schemeClr val="accent1"/>
          </a:solidFill>
          <a:ln w="25400">
            <a:solidFill>
              <a:srgbClr val="007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05" y="1739622"/>
            <a:ext cx="2926963" cy="631065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5745453" y="1156406"/>
            <a:ext cx="1579015" cy="631065"/>
          </a:xfrm>
          <a:prstGeom prst="wedgeRoundRectCallout">
            <a:avLst>
              <a:gd name="adj1" fmla="val -37494"/>
              <a:gd name="adj2" fmla="val 794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Downsides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Combined effect of multiple contexts has to be tested explicitly</a:t>
            </a:r>
            <a:endParaRPr lang="en-US" dirty="0"/>
          </a:p>
          <a:p>
            <a:pPr marL="0" indent="0">
              <a:buNone/>
            </a:pPr>
            <a:r>
              <a:rPr lang="en-US" sz="1600" i="1" dirty="0" smtClean="0"/>
              <a:t>Increases the number of tests</a:t>
            </a:r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r>
              <a:rPr lang="en-US" dirty="0" smtClean="0"/>
              <a:t>Outliers can affect test results</a:t>
            </a:r>
          </a:p>
          <a:p>
            <a:pPr marL="0" indent="0">
              <a:buNone/>
            </a:pPr>
            <a:r>
              <a:rPr lang="en-US" sz="1600" i="1" dirty="0" smtClean="0"/>
              <a:t>Filter out or keep?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Significance does not equal real-world impact</a:t>
            </a:r>
          </a:p>
          <a:p>
            <a:pPr marL="0" indent="0">
              <a:buNone/>
            </a:pPr>
            <a:r>
              <a:rPr lang="en-US" sz="1600" i="1" dirty="0" smtClean="0"/>
              <a:t>Some discovered </a:t>
            </a:r>
            <a:r>
              <a:rPr lang="en-US" sz="1600" i="1" dirty="0"/>
              <a:t>d</a:t>
            </a:r>
            <a:r>
              <a:rPr lang="en-US" sz="1600" i="1" dirty="0" smtClean="0"/>
              <a:t>ifferences might not matter in reality</a:t>
            </a: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30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074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8576" y="1129720"/>
                <a:ext cx="8250257" cy="5194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dirty="0" smtClean="0"/>
                  <a:t>Future work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dirty="0" smtClean="0"/>
                  <a:t>Add functionality</a:t>
                </a:r>
              </a:p>
              <a:p>
                <a:pPr marL="0" indent="0">
                  <a:buNone/>
                </a:pPr>
                <a:r>
                  <a:rPr lang="en-US" sz="1600" i="1" dirty="0" smtClean="0"/>
                  <a:t>More contexts and performance metrics</a:t>
                </a:r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Integrate impact</a:t>
                </a:r>
              </a:p>
              <a:p>
                <a:pPr marL="0" indent="0">
                  <a:buNone/>
                </a:pPr>
                <a:r>
                  <a:rPr lang="en-US" sz="1600" i="1" dirty="0" smtClean="0"/>
                  <a:t>Significance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600" i="1" dirty="0" smtClean="0"/>
                  <a:t> impact</a:t>
                </a:r>
                <a:endParaRPr lang="en-US" sz="1600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Use in streaming context</a:t>
                </a:r>
              </a:p>
              <a:p>
                <a:pPr marL="0" indent="0">
                  <a:buNone/>
                </a:pPr>
                <a:r>
                  <a:rPr lang="en-US" sz="1600" i="1" dirty="0" smtClean="0"/>
                  <a:t>Monitoring for changes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dirty="0" smtClean="0"/>
                  <a:t>Prediction</a:t>
                </a:r>
              </a:p>
              <a:p>
                <a:pPr marL="0" indent="0">
                  <a:buNone/>
                </a:pPr>
                <a:r>
                  <a:rPr lang="en-US" sz="1600" i="1" dirty="0" smtClean="0"/>
                  <a:t>How can my process be optimized?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8576" y="1129720"/>
                <a:ext cx="8250257" cy="5194127"/>
              </a:xfrm>
              <a:blipFill rotWithShape="0">
                <a:blip r:embed="rId2"/>
                <a:stretch>
                  <a:fillRect l="-1108" t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31</a:t>
            </a:fld>
            <a:endParaRPr lang="nl-NL" altLang="en-US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92" y="5152446"/>
            <a:ext cx="1110968" cy="11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43410" y="1129720"/>
            <a:ext cx="8619615" cy="5194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Idea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Split </a:t>
            </a:r>
            <a:r>
              <a:rPr lang="en-US" dirty="0" smtClean="0"/>
              <a:t>activities in model</a:t>
            </a:r>
          </a:p>
          <a:p>
            <a:pPr marL="0" indent="0">
              <a:buNone/>
            </a:pPr>
            <a:r>
              <a:rPr lang="en-US" sz="1600" i="1" dirty="0" smtClean="0"/>
              <a:t>That have the biggest differences / impact</a:t>
            </a:r>
            <a:endParaRPr lang="en-US" sz="1600" i="1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800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32</a:t>
            </a:fld>
            <a:endParaRPr lang="nl-NL" alt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40" y="686854"/>
            <a:ext cx="3469494" cy="5484292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07" y="5168348"/>
            <a:ext cx="920138" cy="9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33</a:t>
            </a:fld>
            <a:endParaRPr lang="nl-NL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27784" y="2405251"/>
            <a:ext cx="5976466" cy="204749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b="0" kern="1200">
                <a:solidFill>
                  <a:srgbClr val="003A80"/>
                </a:solidFill>
                <a:latin typeface="Arial"/>
                <a:ea typeface="ヒラギノ角ゴ Pro W3" charset="0"/>
                <a:cs typeface="Arial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A Generic Framework for Context-Aware Process Performance </a:t>
            </a:r>
            <a:r>
              <a:rPr lang="en-US" sz="2000" b="1" dirty="0" smtClean="0">
                <a:solidFill>
                  <a:schemeClr val="tx1"/>
                </a:solidFill>
              </a:rPr>
              <a:t>Analysis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Bart Hompes, </a:t>
            </a:r>
            <a:r>
              <a:rPr lang="en-US" sz="1800" dirty="0" err="1">
                <a:solidFill>
                  <a:schemeClr val="tx1"/>
                </a:solidFill>
              </a:rPr>
              <a:t>Joos</a:t>
            </a:r>
            <a:r>
              <a:rPr lang="en-US" sz="1800" dirty="0">
                <a:solidFill>
                  <a:schemeClr val="tx1"/>
                </a:solidFill>
              </a:rPr>
              <a:t> Buijs, Wil van der </a:t>
            </a:r>
            <a:r>
              <a:rPr lang="en-US" sz="1800" dirty="0" smtClean="0">
                <a:solidFill>
                  <a:schemeClr val="tx1"/>
                </a:solidFill>
              </a:rPr>
              <a:t>Aalst</a:t>
            </a:r>
          </a:p>
          <a:p>
            <a:pPr algn="ctr"/>
            <a:endParaRPr lang="en-US" sz="1800" dirty="0">
              <a:solidFill>
                <a:schemeClr val="tx1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CoopIS</a:t>
            </a:r>
            <a:r>
              <a:rPr lang="en-US" sz="1800" dirty="0" smtClean="0">
                <a:solidFill>
                  <a:schemeClr val="tx1"/>
                </a:solidFill>
              </a:rPr>
              <a:t> 2016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4" y="1495904"/>
            <a:ext cx="2681164" cy="37941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426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130300"/>
            <a:ext cx="5275262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ubtitle 2"/>
          <p:cNvSpPr>
            <a:spLocks noGrp="1"/>
          </p:cNvSpPr>
          <p:nvPr>
            <p:ph type="subTitle" idx="1"/>
          </p:nvPr>
        </p:nvSpPr>
        <p:spPr bwMode="auto">
          <a:xfrm>
            <a:off x="596900" y="6472238"/>
            <a:ext cx="17224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4090D83B-1B7A-423E-B466-F8256A67BCD5}" type="slidenum">
              <a:rPr lang="nl-NL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34</a:t>
            </a:fld>
            <a:endParaRPr lang="nl-NL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519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130300"/>
            <a:ext cx="5275262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 bwMode="auto">
          <a:xfrm>
            <a:off x="596900" y="6472238"/>
            <a:ext cx="17224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E9501DF8-E7F7-42F5-A53F-ECCE1163A2B5}" type="slidenum">
              <a:rPr lang="nl-NL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35</a:t>
            </a:fld>
            <a:endParaRPr lang="nl-NL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3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130300"/>
            <a:ext cx="5275262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xfrm>
            <a:off x="596900" y="6472238"/>
            <a:ext cx="17224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24D940B0-BE2E-4915-9A8C-3EA935EE39DF}" type="slidenum">
              <a:rPr lang="nl-NL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36</a:t>
            </a:fld>
            <a:endParaRPr lang="nl-NL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61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130300"/>
            <a:ext cx="7199312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ubtitle 2"/>
          <p:cNvSpPr>
            <a:spLocks noGrp="1"/>
          </p:cNvSpPr>
          <p:nvPr>
            <p:ph type="subTitle" idx="1"/>
          </p:nvPr>
        </p:nvSpPr>
        <p:spPr bwMode="auto">
          <a:xfrm>
            <a:off x="596900" y="6472238"/>
            <a:ext cx="17224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83CA0336-060E-4192-956F-DD099F0C427F}" type="slidenum">
              <a:rPr lang="nl-NL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37</a:t>
            </a:fld>
            <a:endParaRPr lang="nl-NL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71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30300"/>
            <a:ext cx="6659562" cy="5194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 bwMode="auto">
          <a:xfrm>
            <a:off x="596900" y="6472238"/>
            <a:ext cx="17224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3B18477D-A7CB-4C35-B7F7-177F12227912}" type="slidenum">
              <a:rPr lang="nl-NL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38</a:t>
            </a:fld>
            <a:endParaRPr lang="nl-NL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735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238" y="1130663"/>
            <a:ext cx="6659562" cy="51935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 bwMode="auto">
          <a:xfrm>
            <a:off x="596900" y="6472238"/>
            <a:ext cx="1722438" cy="28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7B557607-586A-4B17-918B-75DDFA5A0BF6}" type="slidenum">
              <a:rPr lang="nl-NL" altLang="en-US" smtClean="0">
                <a:solidFill>
                  <a:srgbClr val="FFFFFF"/>
                </a:solidFill>
                <a:latin typeface="Arial" panose="020B0604020202020204" pitchFamily="34" charset="0"/>
              </a:rPr>
              <a:pPr/>
              <a:t>39</a:t>
            </a:fld>
            <a:endParaRPr lang="nl-NL" altLang="en-US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54" y="4315707"/>
            <a:ext cx="7001065" cy="15615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4</a:t>
            </a:fld>
            <a:endParaRPr lang="nl-NL" alt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191538" y="1156407"/>
            <a:ext cx="1658440" cy="1552705"/>
            <a:chOff x="827584" y="1916832"/>
            <a:chExt cx="1658440" cy="1552705"/>
          </a:xfrm>
        </p:grpSpPr>
        <p:pic>
          <p:nvPicPr>
            <p:cNvPr id="25" name="Picture 2" descr="C:\Users\Bart\Documents\TUe\Eindpresentatie\Images\rest\d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060" y="2500047"/>
              <a:ext cx="874964" cy="96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ounded Rectangular Callout 25"/>
            <p:cNvSpPr/>
            <p:nvPr/>
          </p:nvSpPr>
          <p:spPr>
            <a:xfrm>
              <a:off x="827584" y="1916832"/>
              <a:ext cx="1329235" cy="631065"/>
            </a:xfrm>
            <a:prstGeom prst="wedgeRoundRectCallout">
              <a:avLst>
                <a:gd name="adj1" fmla="val 31487"/>
                <a:gd name="adj2" fmla="val 757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Event log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49978" y="2958646"/>
            <a:ext cx="1579015" cy="1305229"/>
            <a:chOff x="3088583" y="2902912"/>
            <a:chExt cx="1579015" cy="1305229"/>
          </a:xfrm>
        </p:grpSpPr>
        <p:sp>
          <p:nvSpPr>
            <p:cNvPr id="23" name="Right Arrow 22"/>
            <p:cNvSpPr/>
            <p:nvPr/>
          </p:nvSpPr>
          <p:spPr>
            <a:xfrm rot="5400000">
              <a:off x="3556788" y="2953675"/>
              <a:ext cx="507634" cy="4061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3088583" y="3577076"/>
              <a:ext cx="1579015" cy="631065"/>
            </a:xfrm>
            <a:prstGeom prst="wedgeRoundRectCallout">
              <a:avLst>
                <a:gd name="adj1" fmla="val 11970"/>
                <a:gd name="adj2" fmla="val -7602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002">
              <a:schemeClr val="dk2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</a:p>
            <a:p>
              <a:pPr algn="ctr"/>
              <a:r>
                <a:rPr lang="en-US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Cross 4"/>
          <p:cNvSpPr/>
          <p:nvPr/>
        </p:nvSpPr>
        <p:spPr>
          <a:xfrm>
            <a:off x="4394174" y="1787472"/>
            <a:ext cx="355653" cy="355653"/>
          </a:xfrm>
          <a:prstGeom prst="plus">
            <a:avLst/>
          </a:prstGeom>
          <a:solidFill>
            <a:schemeClr val="accent1"/>
          </a:solidFill>
          <a:ln w="25400">
            <a:solidFill>
              <a:srgbClr val="0073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05" y="1739622"/>
            <a:ext cx="2926963" cy="63106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5745453" y="1156406"/>
            <a:ext cx="1579015" cy="631065"/>
          </a:xfrm>
          <a:prstGeom prst="wedgeRoundRectCallout">
            <a:avLst>
              <a:gd name="adj1" fmla="val -37494"/>
              <a:gd name="adj2" fmla="val 7943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7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5</a:t>
            </a:fld>
            <a:endParaRPr lang="nl-NL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5ADD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Lobster" panose="02000506000000020003" pitchFamily="2" charset="0"/>
              </a:rPr>
              <a:t>However</a:t>
            </a:r>
            <a:br>
              <a:rPr lang="en-US" sz="4000" dirty="0" smtClean="0">
                <a:latin typeface="Lobster" panose="02000506000000020003" pitchFamily="2" charset="0"/>
              </a:rPr>
            </a:br>
            <a:r>
              <a:rPr lang="en-US" sz="1000" dirty="0" smtClean="0">
                <a:latin typeface="Lobster" panose="02000506000000020003" pitchFamily="2" charset="0"/>
              </a:rPr>
              <a:t> </a:t>
            </a:r>
            <a:endParaRPr lang="en-US" sz="4000" dirty="0">
              <a:latin typeface="Lobster" panose="02000506000000020003" pitchFamily="2" charset="0"/>
            </a:endParaRPr>
          </a:p>
          <a:p>
            <a:pPr algn="ctr"/>
            <a:endParaRPr lang="en-US" sz="28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algn="ctr"/>
            <a:r>
              <a:rPr lang="en-US" sz="4000" dirty="0" smtClean="0">
                <a:latin typeface="Ansley Display" pitchFamily="2" charset="0"/>
                <a:ea typeface="Hack" panose="020B0609030202020204" pitchFamily="49" charset="0"/>
                <a:cs typeface="Hack" panose="020B0609030202020204" pitchFamily="49" charset="0"/>
              </a:rPr>
              <a:t>NONETHELESS</a:t>
            </a:r>
          </a:p>
          <a:p>
            <a:pPr algn="ctr"/>
            <a:endParaRPr lang="en-US" sz="2800" dirty="0" smtClean="0">
              <a:latin typeface="Hack" panose="020B0609030202020204" pitchFamily="49" charset="0"/>
              <a:ea typeface="Hack" panose="020B0609030202020204" pitchFamily="49" charset="0"/>
              <a:cs typeface="Hack" panose="020B0609030202020204" pitchFamily="49" charset="0"/>
            </a:endParaRPr>
          </a:p>
          <a:p>
            <a:pPr algn="ctr"/>
            <a:r>
              <a:rPr lang="en-US" sz="4000" dirty="0" smtClean="0">
                <a:latin typeface="Gidole" panose="02000503000000000000" pitchFamily="50" charset="0"/>
                <a:ea typeface="Hack" panose="020B0609030202020204" pitchFamily="49" charset="0"/>
                <a:cs typeface="Hack" panose="020B0609030202020204" pitchFamily="49" charset="0"/>
              </a:rPr>
              <a:t>ALTHOUGH</a:t>
            </a:r>
            <a:endParaRPr lang="en-US" sz="4000" dirty="0">
              <a:latin typeface="Gidole" panose="02000503000000000000" pitchFamily="50" charset="0"/>
              <a:ea typeface="Hack" panose="020B0609030202020204" pitchFamily="49" charset="0"/>
              <a:cs typeface="Hack" panose="020B0609030202020204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39871" y="2998276"/>
            <a:ext cx="5264258" cy="937648"/>
            <a:chOff x="2050942" y="3115159"/>
            <a:chExt cx="5264258" cy="9376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050942" y="3115159"/>
              <a:ext cx="5264258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0942" y="4052807"/>
              <a:ext cx="5264258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4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6</a:t>
            </a:fld>
            <a:endParaRPr lang="nl-NL" alt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43410" y="1129720"/>
            <a:ext cx="8250257" cy="5194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  <a:t>Motivating example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75089"/>
              </p:ext>
            </p:extLst>
          </p:nvPr>
        </p:nvGraphicFramePr>
        <p:xfrm>
          <a:off x="1883228" y="1863207"/>
          <a:ext cx="5377544" cy="4207502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44386"/>
                <a:gridCol w="1344386"/>
                <a:gridCol w="1344386"/>
                <a:gridCol w="1344386"/>
              </a:tblGrid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Activity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Duration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 min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min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999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4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7</a:t>
            </a:fld>
            <a:endParaRPr lang="nl-NL" alt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43410" y="1129720"/>
            <a:ext cx="8250257" cy="5194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  <a:t>Motivating example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82825"/>
              </p:ext>
            </p:extLst>
          </p:nvPr>
        </p:nvGraphicFramePr>
        <p:xfrm>
          <a:off x="1883228" y="1863207"/>
          <a:ext cx="5377544" cy="420797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44386"/>
                <a:gridCol w="1344386"/>
                <a:gridCol w="1344386"/>
                <a:gridCol w="1344386"/>
              </a:tblGrid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Activity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Duration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 min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min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5102" y="1856286"/>
            <a:ext cx="1539818" cy="4214891"/>
          </a:xfrm>
          <a:prstGeom prst="rect">
            <a:avLst/>
          </a:prstGeom>
        </p:spPr>
        <p:txBody>
          <a:bodyPr wrap="none" rtlCol="0" anchor="t">
            <a:no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Average: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39,6 min.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0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8</a:t>
            </a:fld>
            <a:endParaRPr lang="nl-NL" alt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43410" y="1129720"/>
            <a:ext cx="8250257" cy="519412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rPr>
              <a:t>Motivating example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dirty="0">
              <a:latin typeface="Arial" panose="020B0604020202020204" pitchFamily="34" charset="0"/>
              <a:ea typeface="ヒラギノ角ゴ Pro W3" pitchFamily="124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14401"/>
              </p:ext>
            </p:extLst>
          </p:nvPr>
        </p:nvGraphicFramePr>
        <p:xfrm>
          <a:off x="1883228" y="1863207"/>
          <a:ext cx="5377544" cy="420797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344386"/>
                <a:gridCol w="1344386"/>
                <a:gridCol w="1344386"/>
                <a:gridCol w="1344386"/>
              </a:tblGrid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Activity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Duration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Resource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rgbClr val="55ADD3"/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 min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min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min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noFill/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 min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Sue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 min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 min</a:t>
                      </a:r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John</a:t>
                      </a:r>
                      <a:endParaRPr lang="en-US" sz="1600" dirty="0"/>
                    </a:p>
                  </a:txBody>
                  <a:tcPr marL="79814" marR="79814" marT="39907" marB="39907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 min</a:t>
                      </a:r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 marL="79814" marR="79814" marT="39907" marB="39907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36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</a:p>
                  </a:txBody>
                  <a:tcPr marL="79814" marR="79814" marT="39907" marB="399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 marL="79814" marR="79814" marT="39907" marB="39907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5102" y="1856286"/>
            <a:ext cx="1539818" cy="4214891"/>
          </a:xfrm>
          <a:prstGeom prst="rect">
            <a:avLst/>
          </a:prstGeom>
        </p:spPr>
        <p:txBody>
          <a:bodyPr wrap="none" rtlCol="0" anchor="t">
            <a:no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Average:</a:t>
            </a:r>
          </a:p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John: 74 min.</a:t>
            </a:r>
          </a:p>
          <a:p>
            <a:r>
              <a:rPr lang="en-US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Bob: 16,7 min.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39,6 min.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Variance:</a:t>
            </a:r>
          </a:p>
          <a:p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John: 2 min.</a:t>
            </a:r>
          </a:p>
          <a:p>
            <a:r>
              <a:rPr lang="en-US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Bob: 6,3 min.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Total: 989,8 min.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0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07" y="1130300"/>
            <a:ext cx="5843587" cy="5194299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128E7-FEC1-4EB3-8F77-330EEA6C63B2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5254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_Def_PPT_Template_PMSCyan">
  <a:themeElements>
    <a:clrScheme name="Aangepast 28">
      <a:dk1>
        <a:srgbClr val="003A80"/>
      </a:dk1>
      <a:lt1>
        <a:srgbClr val="FFFFFF"/>
      </a:lt1>
      <a:dk2>
        <a:srgbClr val="003A80"/>
      </a:dk2>
      <a:lt2>
        <a:srgbClr val="FFFFFF"/>
      </a:lt2>
      <a:accent1>
        <a:srgbClr val="009EE0"/>
      </a:accent1>
      <a:accent2>
        <a:srgbClr val="E3004F"/>
      </a:accent2>
      <a:accent3>
        <a:srgbClr val="E20026"/>
      </a:accent3>
      <a:accent4>
        <a:srgbClr val="933589"/>
      </a:accent4>
      <a:accent5>
        <a:srgbClr val="89BA17"/>
      </a:accent5>
      <a:accent6>
        <a:srgbClr val="F29400"/>
      </a:accent6>
      <a:hlink>
        <a:srgbClr val="009EE0"/>
      </a:hlink>
      <a:folHlink>
        <a:srgbClr val="009E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>
        <a:norm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TUe_Def_PPT_Template_PMSCyan.pot</Template>
  <TotalTime>1648</TotalTime>
  <Words>910</Words>
  <Application>Microsoft Office PowerPoint</Application>
  <PresentationFormat>On-screen Show (4:3)</PresentationFormat>
  <Paragraphs>468</Paragraphs>
  <Slides>39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Ansley Display</vt:lpstr>
      <vt:lpstr>Arial</vt:lpstr>
      <vt:lpstr>Calibri</vt:lpstr>
      <vt:lpstr>Cambria Math</vt:lpstr>
      <vt:lpstr>Gidole</vt:lpstr>
      <vt:lpstr>Hack</vt:lpstr>
      <vt:lpstr>Lobster</vt:lpstr>
      <vt:lpstr>ヒラギノ角ゴ Pro W3</vt:lpstr>
      <vt:lpstr>TUe_Def_PPT_Template_PMSCyan</vt:lpstr>
      <vt:lpstr>Context-Aware Performance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Stax</dc:creator>
  <cp:lastModifiedBy>Bart Hompes</cp:lastModifiedBy>
  <cp:revision>808</cp:revision>
  <dcterms:created xsi:type="dcterms:W3CDTF">2014-03-18T11:48:03Z</dcterms:created>
  <dcterms:modified xsi:type="dcterms:W3CDTF">2016-09-14T22:49:39Z</dcterms:modified>
</cp:coreProperties>
</file>