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54" r:id="rId1"/>
    <p:sldMasterId id="2147483656" r:id="rId2"/>
  </p:sldMasterIdLst>
  <p:notesMasterIdLst>
    <p:notesMasterId r:id="rId23"/>
  </p:notesMasterIdLst>
  <p:sldIdLst>
    <p:sldId id="256" r:id="rId3"/>
    <p:sldId id="268" r:id="rId4"/>
    <p:sldId id="258" r:id="rId5"/>
    <p:sldId id="269" r:id="rId6"/>
    <p:sldId id="274" r:id="rId7"/>
    <p:sldId id="275" r:id="rId8"/>
    <p:sldId id="271" r:id="rId9"/>
    <p:sldId id="261" r:id="rId10"/>
    <p:sldId id="281" r:id="rId11"/>
    <p:sldId id="290" r:id="rId12"/>
    <p:sldId id="284" r:id="rId13"/>
    <p:sldId id="285" r:id="rId14"/>
    <p:sldId id="286" r:id="rId15"/>
    <p:sldId id="289" r:id="rId16"/>
    <p:sldId id="287" r:id="rId17"/>
    <p:sldId id="288" r:id="rId18"/>
    <p:sldId id="272" r:id="rId19"/>
    <p:sldId id="263" r:id="rId20"/>
    <p:sldId id="279" r:id="rId21"/>
    <p:sldId id="280" r:id="rId22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é Spanjaard" initials="" lastIdx="0" clrIdx="0"/>
  <p:cmAuthor id="1" name="TU/e" initials="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92" autoAdjust="0"/>
    <p:restoredTop sz="83022" autoAdjust="0"/>
  </p:normalViewPr>
  <p:slideViewPr>
    <p:cSldViewPr>
      <p:cViewPr varScale="1">
        <p:scale>
          <a:sx n="80" d="100"/>
          <a:sy n="80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Insurance Institute (12,000 Traces)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Average</c:v>
                </c:pt>
                <c:pt idx="1">
                  <c:v>Max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5.7000000000000002E-2</c:v>
                </c:pt>
                <c:pt idx="1">
                  <c:v>5.8000000000000003E-2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Synthetic Example (1,200 Traces, Length 4-15, 10% Noise)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Average</c:v>
                </c:pt>
                <c:pt idx="1">
                  <c:v>Max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0.128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30208"/>
        <c:axId val="45484864"/>
      </c:barChart>
      <c:catAx>
        <c:axId val="10243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45484864"/>
        <c:crosses val="autoZero"/>
        <c:auto val="1"/>
        <c:lblAlgn val="ctr"/>
        <c:lblOffset val="100"/>
        <c:noMultiLvlLbl val="0"/>
      </c:catAx>
      <c:valAx>
        <c:axId val="454848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Change in Fitness</a:t>
                </a:r>
                <a:endParaRPr lang="en-US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02430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732.3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6.4803572462767923E-3"/>
                  <c:y val="-1.9573573518033887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52896"/>
        <c:axId val="129191296"/>
      </c:barChart>
      <c:catAx>
        <c:axId val="103952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29191296"/>
        <c:crosses val="autoZero"/>
        <c:auto val="1"/>
        <c:lblAlgn val="ctr"/>
        <c:lblOffset val="100"/>
        <c:noMultiLvlLbl val="0"/>
      </c:catAx>
      <c:valAx>
        <c:axId val="1291912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Queued</a:t>
                </a:r>
                <a:r>
                  <a:rPr lang="en-US" baseline="0" dirty="0" smtClean="0"/>
                  <a:t> States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952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170963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683072"/>
        <c:axId val="129193024"/>
      </c:barChart>
      <c:catAx>
        <c:axId val="103683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29193024"/>
        <c:crosses val="autoZero"/>
        <c:auto val="1"/>
        <c:lblAlgn val="ctr"/>
        <c:lblOffset val="100"/>
        <c:noMultiLvlLbl val="0"/>
      </c:catAx>
      <c:valAx>
        <c:axId val="129193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Queued States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03683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Running Time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Running Time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93.6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Running Time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111.5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99930112"/>
        <c:axId val="45482560"/>
      </c:barChart>
      <c:catAx>
        <c:axId val="99930112"/>
        <c:scaling>
          <c:orientation val="minMax"/>
        </c:scaling>
        <c:delete val="0"/>
        <c:axPos val="b"/>
        <c:majorTickMark val="none"/>
        <c:minorTickMark val="none"/>
        <c:tickLblPos val="nextTo"/>
        <c:crossAx val="45482560"/>
        <c:crosses val="autoZero"/>
        <c:auto val="1"/>
        <c:lblAlgn val="ctr"/>
        <c:lblOffset val="100"/>
        <c:noMultiLvlLbl val="0"/>
      </c:catAx>
      <c:valAx>
        <c:axId val="45482560"/>
        <c:scaling>
          <c:orientation val="minMax"/>
        </c:scaling>
        <c:delete val="0"/>
        <c:axPos val="l"/>
        <c:majorGridlines/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Seconds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9301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8050311632763512"/>
          <c:y val="0.91077554945817074"/>
          <c:w val="0.32479317688265147"/>
          <c:h val="7.2447101812085773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9930624"/>
        <c:axId val="45489472"/>
      </c:barChart>
      <c:catAx>
        <c:axId val="99930624"/>
        <c:scaling>
          <c:orientation val="minMax"/>
        </c:scaling>
        <c:delete val="0"/>
        <c:axPos val="b"/>
        <c:majorTickMark val="out"/>
        <c:minorTickMark val="none"/>
        <c:tickLblPos val="nextTo"/>
        <c:crossAx val="45489472"/>
        <c:crosses val="autoZero"/>
        <c:auto val="1"/>
        <c:lblAlgn val="ctr"/>
        <c:lblOffset val="100"/>
        <c:noMultiLvlLbl val="0"/>
      </c:catAx>
      <c:valAx>
        <c:axId val="45489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MILP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930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1.91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516672"/>
        <c:axId val="107709568"/>
      </c:barChart>
      <c:catAx>
        <c:axId val="103516672"/>
        <c:scaling>
          <c:orientation val="minMax"/>
        </c:scaling>
        <c:delete val="0"/>
        <c:axPos val="b"/>
        <c:majorTickMark val="out"/>
        <c:minorTickMark val="none"/>
        <c:tickLblPos val="nextTo"/>
        <c:crossAx val="107709568"/>
        <c:crosses val="autoZero"/>
        <c:auto val="1"/>
        <c:lblAlgn val="ctr"/>
        <c:lblOffset val="100"/>
        <c:noMultiLvlLbl val="0"/>
      </c:catAx>
      <c:valAx>
        <c:axId val="107709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MILP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516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30.98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46.5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38.520000000000003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9616"/>
        <c:axId val="107712448"/>
      </c:barChart>
      <c:catAx>
        <c:axId val="1023196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7712448"/>
        <c:crosses val="autoZero"/>
        <c:auto val="1"/>
        <c:lblAlgn val="ctr"/>
        <c:lblOffset val="100"/>
        <c:noMultiLvlLbl val="0"/>
      </c:catAx>
      <c:valAx>
        <c:axId val="1077124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Queued States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23196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3444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49504"/>
        <c:axId val="107714176"/>
      </c:barChart>
      <c:catAx>
        <c:axId val="104149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7714176"/>
        <c:crosses val="autoZero"/>
        <c:auto val="1"/>
        <c:lblAlgn val="ctr"/>
        <c:lblOffset val="100"/>
        <c:noMultiLvlLbl val="0"/>
      </c:catAx>
      <c:valAx>
        <c:axId val="107714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Queued States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04149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Old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Running Time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Running Time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66.900000000000006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Running Time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50016"/>
        <c:axId val="121025024"/>
      </c:barChart>
      <c:catAx>
        <c:axId val="104150016"/>
        <c:scaling>
          <c:orientation val="minMax"/>
        </c:scaling>
        <c:delete val="0"/>
        <c:axPos val="b"/>
        <c:majorTickMark val="out"/>
        <c:minorTickMark val="none"/>
        <c:tickLblPos val="nextTo"/>
        <c:crossAx val="121025024"/>
        <c:crosses val="autoZero"/>
        <c:auto val="1"/>
        <c:lblAlgn val="ctr"/>
        <c:lblOffset val="100"/>
        <c:noMultiLvlLbl val="0"/>
      </c:catAx>
      <c:valAx>
        <c:axId val="1210250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Seconds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41500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1470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Max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082240"/>
        <c:axId val="121027328"/>
      </c:barChart>
      <c:catAx>
        <c:axId val="115082240"/>
        <c:scaling>
          <c:orientation val="minMax"/>
        </c:scaling>
        <c:delete val="0"/>
        <c:axPos val="b"/>
        <c:majorTickMark val="out"/>
        <c:minorTickMark val="none"/>
        <c:tickLblPos val="nextTo"/>
        <c:crossAx val="121027328"/>
        <c:crosses val="autoZero"/>
        <c:auto val="1"/>
        <c:lblAlgn val="ctr"/>
        <c:lblOffset val="100"/>
        <c:noMultiLvlLbl val="0"/>
      </c:catAx>
      <c:valAx>
        <c:axId val="121027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 MILP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115082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Multi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Single</c:v>
                </c:pt>
              </c:strCache>
            </c:strRef>
          </c:tx>
          <c:invertIfNegative val="0"/>
          <c:cat>
            <c:strRef>
              <c:f>Sheet1!$A$2</c:f>
              <c:strCache>
                <c:ptCount val="1"/>
                <c:pt idx="0">
                  <c:v>Average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10.45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48800"/>
        <c:axId val="129188992"/>
      </c:barChart>
      <c:catAx>
        <c:axId val="103948800"/>
        <c:scaling>
          <c:orientation val="minMax"/>
        </c:scaling>
        <c:delete val="0"/>
        <c:axPos val="b"/>
        <c:majorTickMark val="out"/>
        <c:minorTickMark val="none"/>
        <c:tickLblPos val="nextTo"/>
        <c:crossAx val="129188992"/>
        <c:crosses val="autoZero"/>
        <c:auto val="1"/>
        <c:lblAlgn val="ctr"/>
        <c:lblOffset val="100"/>
        <c:noMultiLvlLbl val="0"/>
      </c:catAx>
      <c:valAx>
        <c:axId val="1291889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#</a:t>
                </a:r>
                <a:r>
                  <a:rPr lang="en-US" baseline="0" dirty="0" smtClean="0"/>
                  <a:t> MILP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948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B76366-5C6E-46B2-B0E3-ACCA05A18650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54073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8263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63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051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051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873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051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051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7035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360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4107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136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2153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842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97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91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6366-5C6E-46B2-B0E3-ACCA05A18650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0617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4" name="Picture 8" descr="blue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5" name="Picture 9" descr="blue tit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l-NL" noProof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nl-NL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8ABFBE6F-1D62-41C3-960B-E7DD4A8A0A8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9D22ABB0-0869-4339-BDC4-0442749B85E8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627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CB99F90-17EE-4AE3-8EAA-E45D9A0979D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C858CBE-59A8-423B-9C69-FB5144C03670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4107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nl-NL" noProof="0" smtClean="0"/>
              <a:t>Click to edit Master title style</a:t>
            </a:r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4EB8EEE-5A81-48EE-9884-FC86240CEE0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D5DFCA0-929E-4541-8EFC-D0D82EE32DD0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177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4DC5CE8-2E3C-4543-9004-AAAE096D58C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41E489F-D1AE-45B4-86D6-AD680B1A6C77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1386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ACA943E-B9C7-48AD-9336-25D55C66455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520C1-DF60-44EB-A5F5-8A017B65B54B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2625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162C686-F660-477C-9475-3EFA30A0A1E8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DCAB8DC-506F-493B-932C-8B544427B480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1042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5ED9882-8E56-4235-B4C8-7BA270106F1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D2F4F65-1914-42FD-894D-6B8C5FC685A4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888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FEFFD39F-2B05-4880-B375-AFB6FC7C3F8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B05F197F-5A2F-4D77-850F-96FFDDE177B1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390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052E0F4-99AA-4EDA-9433-752BC6894F2C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D26280D5-1A9D-4E3E-9628-06C9D6065058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526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F855A99-056B-4B0E-BCE1-B67CC0E0CB1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6FB546B-FC6E-4D07-8931-5A8C017F48D9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679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B88F1470-8D49-48A4-AB9C-7D688142C223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D9ED4DF-89D4-4910-AB9D-EB6594D82041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032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693AB86-1D0E-471B-8830-C0B9A2D13654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ADC05AC-07A6-481A-A47F-277E75E5BF26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96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0"/>
            <a:ext cx="2005012" cy="57388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0"/>
            <a:ext cx="5867400" cy="57388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E34D38F0-F384-42CB-B456-4B300A5B7D01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2ACBE1F1-87CF-432E-8977-5CE912EEA1B8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64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0B3D4F30-81A4-4DF5-8FAD-29AD270A737A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321F86B-9F11-456A-B779-A21EE84F16E0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403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196975"/>
            <a:ext cx="3919537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196975"/>
            <a:ext cx="3921125" cy="4541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43AEB740-5BC2-4D78-846D-86B8832EF93E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171C6A3E-9995-4D73-96CF-53F4BF3E20EA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30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61155DEF-16A5-44C3-BAC8-6A735450EB3D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D6C2D83-25FD-4C4F-82F9-97996A9BEEC5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0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1C717159-B1B6-4A7A-8304-BA66A1239326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0FDDBFA-EBFE-401C-9B86-59A88FF0B32A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0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A2ECBA36-847B-4F1D-8B4B-ED34ACB42650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91A5F8E-05DA-4A1B-8F44-3E9307D0C2A0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63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9026089E-AA59-4DE6-A283-2DE03C043C82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EFC5570B-807A-4405-8B31-79D8B434D6B2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07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PAGE </a:t>
            </a:r>
            <a:fld id="{73A0D9A7-D590-41A3-ADC1-7D1C1B37D335}" type="slidenum">
              <a:rPr lang="nl-NL"/>
              <a:pPr/>
              <a:t>‹#›</a:t>
            </a:fld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A23CC8F7-67A8-40B6-AC7D-F4BC65690150}" type="datetime1">
              <a:rPr lang="nl-NL" smtClean="0"/>
              <a:t>10-9-2013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030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blue bar 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DCC074D2-A00D-4658-9C27-FF5A63D55709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49163" name="Picture 11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FECF2D1B-F452-4C4C-B8B6-CFEE6775FC35}" type="datetime1">
              <a:rPr lang="nl-NL" smtClean="0"/>
              <a:t>10-9-2013</a:t>
            </a:fld>
            <a:endParaRPr lang="nl-NL"/>
          </a:p>
        </p:txBody>
      </p:sp>
      <p:sp>
        <p:nvSpPr>
          <p:cNvPr id="491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52" name="Picture 16" descr="blue bar small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82075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4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196975"/>
            <a:ext cx="7993062" cy="454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</a:p>
        </p:txBody>
      </p:sp>
      <p:sp>
        <p:nvSpPr>
          <p:cNvPr id="219147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287972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219148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0300" y="6567488"/>
            <a:ext cx="576263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nl-NL"/>
              <a:t>PAGE </a:t>
            </a:r>
            <a:fld id="{5FD0F24F-B419-477A-99FF-01674540584D}" type="slidenum">
              <a:rPr lang="nl-NL"/>
              <a:pPr/>
              <a:t>‹#›</a:t>
            </a:fld>
            <a:endParaRPr lang="nl-NL"/>
          </a:p>
        </p:txBody>
      </p:sp>
      <p:pic>
        <p:nvPicPr>
          <p:cNvPr id="219149" name="Picture 13" descr="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6332538"/>
            <a:ext cx="203041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1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30550" y="6567488"/>
            <a:ext cx="539750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fld id="{6D03E302-0E68-43A1-A462-89DFED92511E}" type="datetime1">
              <a:rPr lang="nl-NL" smtClean="0"/>
              <a:t>10-9-2013</a:t>
            </a:fld>
            <a:endParaRPr lang="nl-NL"/>
          </a:p>
        </p:txBody>
      </p:sp>
      <p:sp>
        <p:nvSpPr>
          <p:cNvPr id="21915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0"/>
            <a:ext cx="8024812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Data Conformance Checking using Optimal Alignments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 smtClean="0"/>
              <a:t>Felix Mannhardt</a:t>
            </a:r>
            <a:r>
              <a:rPr lang="en-US" dirty="0" smtClean="0"/>
              <a:t>, Massimiliano de </a:t>
            </a:r>
            <a:r>
              <a:rPr lang="en-US" dirty="0" err="1" smtClean="0"/>
              <a:t>Leoni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Hajo A. Reijers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Improvement of Fitness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5089194"/>
              </p:ext>
            </p:extLst>
          </p:nvPr>
        </p:nvGraphicFramePr>
        <p:xfrm>
          <a:off x="611188" y="1196975"/>
          <a:ext cx="7993062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70300" y="6580187"/>
            <a:ext cx="1400687" cy="201613"/>
          </a:xfrm>
        </p:spPr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9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  <a:p>
            <a:endParaRPr lang="nl-NL" dirty="0"/>
          </a:p>
        </p:txBody>
      </p:sp>
      <p:sp>
        <p:nvSpPr>
          <p:cNvPr id="7" name="Rectangular Callout 6"/>
          <p:cNvSpPr/>
          <p:nvPr/>
        </p:nvSpPr>
        <p:spPr>
          <a:xfrm>
            <a:off x="2209800" y="2514600"/>
            <a:ext cx="1565787" cy="762000"/>
          </a:xfrm>
          <a:prstGeom prst="wedgeRectCallout">
            <a:avLst>
              <a:gd name="adj1" fmla="val -8962"/>
              <a:gd name="adj2" fmla="val 1708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 Traces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4114800" y="2209800"/>
            <a:ext cx="1565787" cy="762000"/>
          </a:xfrm>
          <a:prstGeom prst="wedgeRectCallout">
            <a:avLst>
              <a:gd name="adj1" fmla="val -54174"/>
              <a:gd name="adj2" fmla="val 165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254 Traces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8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Dutch Insurance Institute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1212276"/>
              </p:ext>
            </p:extLst>
          </p:nvPr>
        </p:nvGraphicFramePr>
        <p:xfrm>
          <a:off x="611188" y="1196975"/>
          <a:ext cx="7993062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70300" y="6580187"/>
            <a:ext cx="1282700" cy="201613"/>
          </a:xfrm>
        </p:spPr>
        <p:txBody>
          <a:bodyPr/>
          <a:lstStyle/>
          <a:p>
            <a:r>
              <a:rPr lang="nl-NL" dirty="0" smtClean="0"/>
              <a:t>PAGE </a:t>
            </a:r>
            <a:fld id="{43AEB740-5BC2-4D78-846D-86B8832EF93E}" type="slidenum">
              <a:rPr lang="nl-NL" smtClean="0"/>
              <a:pPr/>
              <a:t>10</a:t>
            </a:fld>
            <a:r>
              <a:rPr lang="nl-NL" dirty="0"/>
              <a:t>/ </a:t>
            </a:r>
            <a:r>
              <a:rPr lang="nl-NL" dirty="0" smtClean="0"/>
              <a:t>18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0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Dutch Insurance </a:t>
            </a:r>
            <a:r>
              <a:rPr lang="en-US" dirty="0" smtClean="0"/>
              <a:t>Institute [1]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70300" y="6580621"/>
            <a:ext cx="1054100" cy="174192"/>
          </a:xfrm>
        </p:spPr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11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50874519"/>
              </p:ext>
            </p:extLst>
          </p:nvPr>
        </p:nvGraphicFramePr>
        <p:xfrm>
          <a:off x="4683125" y="1196975"/>
          <a:ext cx="3921125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1123751"/>
              </p:ext>
            </p:extLst>
          </p:nvPr>
        </p:nvGraphicFramePr>
        <p:xfrm>
          <a:off x="611188" y="1196975"/>
          <a:ext cx="3919537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10"/>
          <p:cNvSpPr/>
          <p:nvPr/>
        </p:nvSpPr>
        <p:spPr>
          <a:xfrm>
            <a:off x="767103" y="6003540"/>
            <a:ext cx="7315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l-NL" sz="1050" dirty="0" smtClean="0"/>
              <a:t>[1]</a:t>
            </a:r>
            <a:r>
              <a:rPr lang="nl-NL" sz="1050" i="1" dirty="0" smtClean="0"/>
              <a:t> </a:t>
            </a:r>
            <a:r>
              <a:rPr lang="nl-NL" sz="1050" dirty="0" smtClean="0"/>
              <a:t>M. de Leoni</a:t>
            </a:r>
            <a:r>
              <a:rPr lang="nl-NL" sz="1050" i="1" dirty="0" smtClean="0"/>
              <a:t>, </a:t>
            </a:r>
            <a:r>
              <a:rPr lang="en-GB" sz="1050" dirty="0" smtClean="0"/>
              <a:t>W. M. P. van der Aalst</a:t>
            </a:r>
            <a:r>
              <a:rPr lang="nl-NL" sz="1050" i="1" dirty="0" smtClean="0"/>
              <a:t> (2103). </a:t>
            </a:r>
            <a:r>
              <a:rPr lang="en-US" sz="1050" dirty="0" smtClean="0"/>
              <a:t>Aligning Event Logs and Process Models for Multi-Perspective Conformance Checking: An Approach Based on Integer Linear Programming.</a:t>
            </a:r>
            <a:br>
              <a:rPr lang="en-US" sz="1050" dirty="0" smtClean="0"/>
            </a:b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75171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Comparison: Dutch Insurance Institute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70300" y="6503987"/>
            <a:ext cx="977900" cy="277813"/>
          </a:xfrm>
        </p:spPr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12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68009274"/>
              </p:ext>
            </p:extLst>
          </p:nvPr>
        </p:nvGraphicFramePr>
        <p:xfrm>
          <a:off x="611188" y="1196975"/>
          <a:ext cx="3919537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25113836"/>
              </p:ext>
            </p:extLst>
          </p:nvPr>
        </p:nvGraphicFramePr>
        <p:xfrm>
          <a:off x="4683125" y="1196975"/>
          <a:ext cx="3921125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04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Synthetic </a:t>
            </a:r>
            <a:r>
              <a:rPr lang="en-US" dirty="0" smtClean="0"/>
              <a:t>Model</a:t>
            </a:r>
            <a:r>
              <a:rPr lang="en-US" dirty="0"/>
              <a:t> (10% Noise)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529172"/>
              </p:ext>
            </p:extLst>
          </p:nvPr>
        </p:nvGraphicFramePr>
        <p:xfrm>
          <a:off x="611188" y="1196975"/>
          <a:ext cx="7993062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670300" y="6503987"/>
            <a:ext cx="1054100" cy="277813"/>
          </a:xfrm>
        </p:spPr>
        <p:txBody>
          <a:bodyPr/>
          <a:lstStyle/>
          <a:p>
            <a:r>
              <a:rPr lang="nl-NL" dirty="0" smtClean="0"/>
              <a:t>PAGE </a:t>
            </a:r>
            <a:fld id="{43AEB740-5BC2-4D78-846D-86B8832EF93E}" type="slidenum">
              <a:rPr lang="nl-NL" smtClean="0"/>
              <a:pPr/>
              <a:t>13</a:t>
            </a:fld>
            <a:r>
              <a:rPr lang="nl-NL" dirty="0" smtClean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99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Comparison: </a:t>
            </a:r>
            <a:r>
              <a:rPr lang="en-US" dirty="0" smtClean="0"/>
              <a:t>Synthetic Model (10% Noise)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70300" y="6553200"/>
            <a:ext cx="977900" cy="201613"/>
          </a:xfrm>
        </p:spPr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14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8961770"/>
              </p:ext>
            </p:extLst>
          </p:nvPr>
        </p:nvGraphicFramePr>
        <p:xfrm>
          <a:off x="4683125" y="1196975"/>
          <a:ext cx="3921125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785331"/>
              </p:ext>
            </p:extLst>
          </p:nvPr>
        </p:nvGraphicFramePr>
        <p:xfrm>
          <a:off x="611188" y="1196975"/>
          <a:ext cx="3919537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9914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r>
              <a:rPr lang="en-US" dirty="0"/>
              <a:t>: Synthetic </a:t>
            </a:r>
            <a:r>
              <a:rPr lang="en-US" dirty="0" smtClean="0"/>
              <a:t>Model</a:t>
            </a:r>
            <a:r>
              <a:rPr lang="en-US" dirty="0"/>
              <a:t> (10% Noise)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70300" y="6477000"/>
            <a:ext cx="1054100" cy="277813"/>
          </a:xfrm>
        </p:spPr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15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graphicFrame>
        <p:nvGraphicFramePr>
          <p:cNvPr id="9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0575469"/>
              </p:ext>
            </p:extLst>
          </p:nvPr>
        </p:nvGraphicFramePr>
        <p:xfrm>
          <a:off x="611188" y="1196975"/>
          <a:ext cx="3919537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3174401"/>
              </p:ext>
            </p:extLst>
          </p:nvPr>
        </p:nvGraphicFramePr>
        <p:xfrm>
          <a:off x="4683125" y="1196975"/>
          <a:ext cx="3921125" cy="4541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434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Wrap-up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70300" y="6553200"/>
            <a:ext cx="749300" cy="201613"/>
          </a:xfrm>
        </p:spPr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16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Multi-Alignment Approach</a:t>
                </a:r>
              </a:p>
              <a:p>
                <a:pPr lvl="1"/>
                <a:r>
                  <a:rPr lang="en-US" dirty="0" smtClean="0"/>
                  <a:t>Building CF </a:t>
                </a:r>
                <a:r>
                  <a:rPr lang="en-US" dirty="0"/>
                  <a:t>Alignments (sorted) up to a certain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𝜿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𝑪𝑭</m:t>
                        </m:r>
                      </m:sub>
                    </m:sSub>
                  </m:oMath>
                </a14:m>
                <a:r>
                  <a:rPr lang="en-US" dirty="0"/>
                  <a:t> is not feasible for certain </a:t>
                </a:r>
                <a:r>
                  <a:rPr lang="en-US" dirty="0" smtClean="0"/>
                  <a:t>models/traces</a:t>
                </a:r>
              </a:p>
              <a:p>
                <a:pPr lvl="1"/>
                <a:r>
                  <a:rPr lang="en-US" dirty="0" smtClean="0"/>
                  <a:t>Though faster in some cases (Good Fitness)</a:t>
                </a:r>
              </a:p>
              <a:p>
                <a:r>
                  <a:rPr lang="en-US" dirty="0" smtClean="0"/>
                  <a:t>Single-Alignment Approach</a:t>
                </a:r>
              </a:p>
              <a:p>
                <a:pPr lvl="1"/>
                <a:r>
                  <a:rPr lang="en-US" dirty="0"/>
                  <a:t>Again, solving many </a:t>
                </a:r>
                <a:r>
                  <a:rPr lang="en-US" dirty="0" smtClean="0"/>
                  <a:t>(smaller) MILPs</a:t>
                </a:r>
                <a:endParaRPr lang="en-US" dirty="0"/>
              </a:p>
              <a:p>
                <a:pPr lvl="1"/>
                <a:r>
                  <a:rPr lang="en-US" dirty="0" smtClean="0"/>
                  <a:t>Integrated Optimizations:</a:t>
                </a:r>
                <a:endParaRPr lang="en-US" dirty="0"/>
              </a:p>
              <a:p>
                <a:pPr lvl="2"/>
                <a:r>
                  <a:rPr lang="en-US" dirty="0"/>
                  <a:t>Check if guards already fulfilled 		</a:t>
                </a:r>
                <a:r>
                  <a:rPr lang="en-US" dirty="0">
                    <a:sym typeface="Wingdings" pitchFamily="2" charset="2"/>
                  </a:rPr>
                  <a:t> No MILP</a:t>
                </a:r>
                <a:endParaRPr lang="en-US" dirty="0"/>
              </a:p>
              <a:p>
                <a:pPr lvl="2"/>
                <a:r>
                  <a:rPr lang="en-US" dirty="0"/>
                  <a:t>Check if only write operations missing 	</a:t>
                </a:r>
                <a:r>
                  <a:rPr lang="en-US" dirty="0">
                    <a:sym typeface="Wingdings" pitchFamily="2" charset="2"/>
                  </a:rPr>
                  <a:t> No MILP</a:t>
                </a:r>
              </a:p>
              <a:p>
                <a:pPr lvl="2"/>
                <a:r>
                  <a:rPr lang="en-US" dirty="0">
                    <a:sym typeface="Wingdings" pitchFamily="2" charset="2"/>
                  </a:rPr>
                  <a:t>Re-use </a:t>
                </a:r>
                <a:r>
                  <a:rPr lang="en-US" dirty="0" smtClean="0">
                    <a:sym typeface="Wingdings" pitchFamily="2" charset="2"/>
                  </a:rPr>
                  <a:t>calculated </a:t>
                </a:r>
                <a:r>
                  <a:rPr lang="en-US" dirty="0">
                    <a:sym typeface="Wingdings" pitchFamily="2" charset="2"/>
                  </a:rPr>
                  <a:t>Data Alignments	</a:t>
                </a:r>
                <a:r>
                  <a:rPr lang="en-US" dirty="0" smtClean="0">
                    <a:sym typeface="Wingdings" pitchFamily="2" charset="2"/>
                  </a:rPr>
                  <a:t>	 </a:t>
                </a:r>
                <a:r>
                  <a:rPr lang="en-US" dirty="0">
                    <a:sym typeface="Wingdings" pitchFamily="2" charset="2"/>
                  </a:rPr>
                  <a:t>1 x MILP</a:t>
                </a:r>
              </a:p>
              <a:p>
                <a:pPr lvl="1"/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36" t="-1879" r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798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the Implementation</a:t>
            </a:r>
          </a:p>
          <a:p>
            <a:pPr lvl="1"/>
            <a:r>
              <a:rPr lang="en-US" dirty="0"/>
              <a:t>Faster MILP solving by re-use the </a:t>
            </a:r>
            <a:r>
              <a:rPr lang="en-US" dirty="0" err="1"/>
              <a:t>lpsolve</a:t>
            </a:r>
            <a:r>
              <a:rPr lang="en-US" dirty="0"/>
              <a:t> instance?</a:t>
            </a:r>
          </a:p>
          <a:p>
            <a:pPr lvl="1"/>
            <a:r>
              <a:rPr lang="en-US" dirty="0"/>
              <a:t>Reduce memory footprint of both approaches?</a:t>
            </a:r>
          </a:p>
          <a:p>
            <a:r>
              <a:rPr lang="en-US" dirty="0" smtClean="0"/>
              <a:t>Will a Decomposition of the process model help?</a:t>
            </a:r>
          </a:p>
          <a:p>
            <a:endParaRPr lang="en-US" dirty="0"/>
          </a:p>
          <a:p>
            <a:r>
              <a:rPr lang="en-US" dirty="0" smtClean="0"/>
              <a:t>Case study with Event Log from Italian local police </a:t>
            </a:r>
          </a:p>
          <a:p>
            <a:pPr lvl="1"/>
            <a:r>
              <a:rPr lang="en-US" dirty="0" smtClean="0"/>
              <a:t>Event Log about the management of road-traffic fines</a:t>
            </a:r>
          </a:p>
          <a:p>
            <a:pPr lvl="1"/>
            <a:r>
              <a:rPr lang="en-US" dirty="0" smtClean="0"/>
              <a:t>Process with multiple decision points</a:t>
            </a:r>
          </a:p>
          <a:p>
            <a:pPr lvl="1"/>
            <a:r>
              <a:rPr lang="en-US" dirty="0" smtClean="0"/>
              <a:t>Process with non-trivial guards</a:t>
            </a:r>
          </a:p>
          <a:p>
            <a:pPr lvl="1"/>
            <a:r>
              <a:rPr lang="en-US" dirty="0" smtClean="0"/>
              <a:t>Event Log contains data attributes</a:t>
            </a:r>
          </a:p>
          <a:p>
            <a:r>
              <a:rPr lang="en-US" dirty="0" smtClean="0"/>
              <a:t>Submit Paper to FASE 2014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70300" y="6553200"/>
            <a:ext cx="901700" cy="201613"/>
          </a:xfrm>
        </p:spPr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17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2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Data Alignment could be sub-optimal</a:t>
            </a:r>
          </a:p>
          <a:p>
            <a:r>
              <a:rPr lang="en-US" dirty="0" smtClean="0"/>
              <a:t>Two approaches for an optimal Data Alignment</a:t>
            </a:r>
          </a:p>
          <a:p>
            <a:pPr lvl="1"/>
            <a:r>
              <a:rPr lang="en-US" dirty="0" smtClean="0"/>
              <a:t>Multi-Alignment Approach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Single-Alignment Approach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Both implemented in </a:t>
            </a:r>
            <a:r>
              <a:rPr lang="en-US" dirty="0" err="1" smtClean="0"/>
              <a:t>ProM</a:t>
            </a:r>
            <a:endParaRPr lang="en-US" dirty="0"/>
          </a:p>
          <a:p>
            <a:pPr lvl="1"/>
            <a:r>
              <a:rPr lang="en-US" dirty="0" smtClean="0"/>
              <a:t>Soon to be integrated in Data Aware </a:t>
            </a:r>
            <a:r>
              <a:rPr lang="en-US" dirty="0" err="1" smtClean="0"/>
              <a:t>Replayer</a:t>
            </a:r>
            <a:endParaRPr lang="en-US" dirty="0" smtClean="0"/>
          </a:p>
          <a:p>
            <a:pPr lvl="1"/>
            <a:r>
              <a:rPr lang="en-US" dirty="0"/>
              <a:t>Which one to use depends on the </a:t>
            </a:r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670300" y="6553200"/>
            <a:ext cx="837429" cy="201613"/>
          </a:xfrm>
        </p:spPr>
        <p:txBody>
          <a:bodyPr/>
          <a:lstStyle/>
          <a:p>
            <a:r>
              <a:rPr lang="nl-NL" dirty="0" smtClean="0"/>
              <a:t>LAST PAGE</a:t>
            </a:r>
            <a:endParaRPr lang="nl-NL" dirty="0"/>
          </a:p>
        </p:txBody>
      </p:sp>
      <p:grpSp>
        <p:nvGrpSpPr>
          <p:cNvPr id="47" name="Group 46"/>
          <p:cNvGrpSpPr/>
          <p:nvPr/>
        </p:nvGrpSpPr>
        <p:grpSpPr>
          <a:xfrm>
            <a:off x="1436255" y="2434935"/>
            <a:ext cx="6640945" cy="845127"/>
            <a:chOff x="1436255" y="2434935"/>
            <a:chExt cx="6640945" cy="845127"/>
          </a:xfrm>
        </p:grpSpPr>
        <p:grpSp>
          <p:nvGrpSpPr>
            <p:cNvPr id="13" name="Group 12"/>
            <p:cNvGrpSpPr/>
            <p:nvPr/>
          </p:nvGrpSpPr>
          <p:grpSpPr>
            <a:xfrm>
              <a:off x="1436255" y="2438400"/>
              <a:ext cx="773545" cy="838200"/>
              <a:chOff x="1436255" y="2438400"/>
              <a:chExt cx="773545" cy="838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1447800" y="29718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2"/>
                    </a:solidFill>
                  </a:rPr>
                  <a:t>MILP</a:t>
                </a:r>
                <a:endParaRPr lang="en-US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36255" y="24384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chemeClr val="tx2"/>
                    </a:solidFill>
                  </a:rPr>
                  <a:t>CF</a:t>
                </a:r>
                <a:br>
                  <a:rPr lang="en-US" sz="900" b="1" dirty="0" smtClean="0">
                    <a:solidFill>
                      <a:schemeClr val="tx2"/>
                    </a:solidFill>
                  </a:rPr>
                </a:br>
                <a:r>
                  <a:rPr lang="en-US" sz="900" b="1" dirty="0" smtClean="0">
                    <a:solidFill>
                      <a:schemeClr val="tx2"/>
                    </a:solidFill>
                  </a:rPr>
                  <a:t>Alignment</a:t>
                </a:r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Down Arrow 11"/>
              <p:cNvSpPr/>
              <p:nvPr/>
            </p:nvSpPr>
            <p:spPr>
              <a:xfrm>
                <a:off x="1805940" y="2784762"/>
                <a:ext cx="45719" cy="152400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448406" y="2441862"/>
              <a:ext cx="773545" cy="838200"/>
              <a:chOff x="1436255" y="2438400"/>
              <a:chExt cx="773545" cy="838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47800" y="29718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2"/>
                    </a:solidFill>
                  </a:rPr>
                  <a:t>MILP</a:t>
                </a:r>
                <a:endParaRPr lang="en-US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436255" y="24384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chemeClr val="tx2"/>
                    </a:solidFill>
                  </a:rPr>
                  <a:t>CF</a:t>
                </a:r>
                <a:br>
                  <a:rPr lang="en-US" sz="900" b="1" dirty="0" smtClean="0">
                    <a:solidFill>
                      <a:schemeClr val="tx2"/>
                    </a:solidFill>
                  </a:rPr>
                </a:br>
                <a:r>
                  <a:rPr lang="en-US" sz="900" b="1" dirty="0" smtClean="0">
                    <a:solidFill>
                      <a:schemeClr val="tx2"/>
                    </a:solidFill>
                  </a:rPr>
                  <a:t>Alignment</a:t>
                </a:r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Down Arrow 16"/>
              <p:cNvSpPr/>
              <p:nvPr/>
            </p:nvSpPr>
            <p:spPr>
              <a:xfrm>
                <a:off x="1805940" y="2784762"/>
                <a:ext cx="45719" cy="152400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460557" y="2438400"/>
              <a:ext cx="773545" cy="838200"/>
              <a:chOff x="1436255" y="2438400"/>
              <a:chExt cx="773545" cy="838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447800" y="29718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2"/>
                    </a:solidFill>
                  </a:rPr>
                  <a:t>MILP</a:t>
                </a:r>
                <a:endParaRPr lang="en-US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436255" y="24384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chemeClr val="tx2"/>
                    </a:solidFill>
                  </a:rPr>
                  <a:t>CF</a:t>
                </a:r>
                <a:br>
                  <a:rPr lang="en-US" sz="900" b="1" dirty="0" smtClean="0">
                    <a:solidFill>
                      <a:schemeClr val="tx2"/>
                    </a:solidFill>
                  </a:rPr>
                </a:br>
                <a:r>
                  <a:rPr lang="en-US" sz="900" b="1" dirty="0" smtClean="0">
                    <a:solidFill>
                      <a:schemeClr val="tx2"/>
                    </a:solidFill>
                  </a:rPr>
                  <a:t>Alignment</a:t>
                </a:r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5" name="Down Arrow 24"/>
              <p:cNvSpPr/>
              <p:nvPr/>
            </p:nvSpPr>
            <p:spPr>
              <a:xfrm>
                <a:off x="1805940" y="2784762"/>
                <a:ext cx="45719" cy="152400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Right Arrow 35"/>
            <p:cNvSpPr/>
            <p:nvPr/>
          </p:nvSpPr>
          <p:spPr>
            <a:xfrm>
              <a:off x="2166312" y="2803234"/>
              <a:ext cx="314806" cy="11545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181542" y="2806696"/>
              <a:ext cx="314806" cy="11545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4192923" y="2806696"/>
              <a:ext cx="314806" cy="115456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27488" y="262203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…</a:t>
              </a:r>
              <a:endParaRPr lang="en-US" b="1" dirty="0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5042986" y="2434935"/>
              <a:ext cx="773545" cy="838200"/>
              <a:chOff x="1436255" y="2438400"/>
              <a:chExt cx="773545" cy="8382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1447800" y="29718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b="1" dirty="0" smtClean="0">
                    <a:solidFill>
                      <a:schemeClr val="tx2"/>
                    </a:solidFill>
                  </a:rPr>
                  <a:t>MILP</a:t>
                </a:r>
                <a:endParaRPr lang="en-US" sz="16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436255" y="2438400"/>
                <a:ext cx="762000" cy="30480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b="1" dirty="0" smtClean="0">
                    <a:solidFill>
                      <a:schemeClr val="tx2"/>
                    </a:solidFill>
                  </a:rPr>
                  <a:t>CF</a:t>
                </a:r>
                <a:br>
                  <a:rPr lang="en-US" sz="900" b="1" dirty="0" smtClean="0">
                    <a:solidFill>
                      <a:schemeClr val="tx2"/>
                    </a:solidFill>
                  </a:rPr>
                </a:br>
                <a:r>
                  <a:rPr lang="en-US" sz="900" b="1" dirty="0" smtClean="0">
                    <a:solidFill>
                      <a:schemeClr val="tx2"/>
                    </a:solidFill>
                  </a:rPr>
                  <a:t>Alignment</a:t>
                </a:r>
                <a:endParaRPr lang="en-US" sz="9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3" name="Down Arrow 42"/>
              <p:cNvSpPr/>
              <p:nvPr/>
            </p:nvSpPr>
            <p:spPr>
              <a:xfrm>
                <a:off x="1805940" y="2784762"/>
                <a:ext cx="45719" cy="152400"/>
              </a:xfrm>
              <a:prstGeom prst="downArrow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Right Arrow 43"/>
            <p:cNvSpPr/>
            <p:nvPr/>
          </p:nvSpPr>
          <p:spPr>
            <a:xfrm>
              <a:off x="5943600" y="2641700"/>
              <a:ext cx="1066800" cy="420223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2"/>
                  </a:solidFill>
                </a:rPr>
                <a:t>Optimal?</a:t>
              </a:r>
              <a:endParaRPr lang="en-US" sz="1200" b="1" dirty="0">
                <a:solidFill>
                  <a:schemeClr val="tx2"/>
                </a:soli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162800" y="2615072"/>
              <a:ext cx="914400" cy="49870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2"/>
                  </a:solidFill>
                </a:rPr>
                <a:t>Data</a:t>
              </a:r>
              <a:br>
                <a:rPr lang="en-US" sz="1100" b="1" dirty="0" smtClean="0">
                  <a:solidFill>
                    <a:schemeClr val="tx2"/>
                  </a:solidFill>
                </a:rPr>
              </a:br>
              <a:r>
                <a:rPr lang="en-US" sz="1100" b="1" dirty="0" smtClean="0">
                  <a:solidFill>
                    <a:schemeClr val="tx2"/>
                  </a:solidFill>
                </a:rPr>
                <a:t>Alignment</a:t>
              </a:r>
              <a:endParaRPr lang="en-US" sz="16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628717" y="3635081"/>
            <a:ext cx="6448483" cy="1013119"/>
            <a:chOff x="1628717" y="3635081"/>
            <a:chExt cx="6448483" cy="1013119"/>
          </a:xfrm>
        </p:grpSpPr>
        <p:sp>
          <p:nvSpPr>
            <p:cNvPr id="48" name="Oval 47"/>
            <p:cNvSpPr/>
            <p:nvPr/>
          </p:nvSpPr>
          <p:spPr>
            <a:xfrm>
              <a:off x="1628717" y="3988957"/>
              <a:ext cx="354445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2209801" y="3657601"/>
              <a:ext cx="354445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Oval 50"/>
            <p:cNvSpPr/>
            <p:nvPr/>
          </p:nvSpPr>
          <p:spPr>
            <a:xfrm>
              <a:off x="2209800" y="3988957"/>
              <a:ext cx="354445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Oval 51"/>
            <p:cNvSpPr/>
            <p:nvPr/>
          </p:nvSpPr>
          <p:spPr>
            <a:xfrm>
              <a:off x="2209801" y="4320313"/>
              <a:ext cx="354445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4" name="Straight Arrow Connector 53"/>
            <p:cNvCxnSpPr>
              <a:stCxn id="48" idx="7"/>
              <a:endCxn id="49" idx="2"/>
            </p:cNvCxnSpPr>
            <p:nvPr/>
          </p:nvCxnSpPr>
          <p:spPr>
            <a:xfrm flipV="1">
              <a:off x="1931255" y="3771901"/>
              <a:ext cx="278546" cy="25053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48" idx="6"/>
              <a:endCxn id="51" idx="2"/>
            </p:cNvCxnSpPr>
            <p:nvPr/>
          </p:nvCxnSpPr>
          <p:spPr>
            <a:xfrm>
              <a:off x="1983162" y="4103257"/>
              <a:ext cx="226638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48" idx="5"/>
              <a:endCxn id="52" idx="2"/>
            </p:cNvCxnSpPr>
            <p:nvPr/>
          </p:nvCxnSpPr>
          <p:spPr>
            <a:xfrm>
              <a:off x="1931255" y="4184079"/>
              <a:ext cx="278546" cy="250534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9" idx="7"/>
              <a:endCxn id="72" idx="1"/>
            </p:cNvCxnSpPr>
            <p:nvPr/>
          </p:nvCxnSpPr>
          <p:spPr>
            <a:xfrm>
              <a:off x="2512339" y="3691079"/>
              <a:ext cx="412462" cy="331356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52" idx="5"/>
            </p:cNvCxnSpPr>
            <p:nvPr/>
          </p:nvCxnSpPr>
          <p:spPr>
            <a:xfrm>
              <a:off x="2512339" y="4515435"/>
              <a:ext cx="245372" cy="132765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51" idx="6"/>
              <a:endCxn id="72" idx="2"/>
            </p:cNvCxnSpPr>
            <p:nvPr/>
          </p:nvCxnSpPr>
          <p:spPr>
            <a:xfrm>
              <a:off x="2564245" y="4103257"/>
              <a:ext cx="30864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Oval 71"/>
            <p:cNvSpPr/>
            <p:nvPr/>
          </p:nvSpPr>
          <p:spPr>
            <a:xfrm>
              <a:off x="2872894" y="3988957"/>
              <a:ext cx="354445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6" name="Straight Arrow Connector 75"/>
            <p:cNvCxnSpPr>
              <a:stCxn id="51" idx="7"/>
              <a:endCxn id="80" idx="2"/>
            </p:cNvCxnSpPr>
            <p:nvPr/>
          </p:nvCxnSpPr>
          <p:spPr>
            <a:xfrm flipV="1">
              <a:off x="2512338" y="3750539"/>
              <a:ext cx="355168" cy="271896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2867506" y="3636239"/>
              <a:ext cx="354445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3" name="Straight Arrow Connector 82"/>
            <p:cNvCxnSpPr>
              <a:stCxn id="80" idx="6"/>
              <a:endCxn id="87" idx="2"/>
            </p:cNvCxnSpPr>
            <p:nvPr/>
          </p:nvCxnSpPr>
          <p:spPr>
            <a:xfrm flipV="1">
              <a:off x="3221951" y="3749381"/>
              <a:ext cx="278435" cy="1158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3500386" y="3635081"/>
              <a:ext cx="354445" cy="2286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0" name="Straight Arrow Connector 89"/>
            <p:cNvCxnSpPr>
              <a:stCxn id="72" idx="6"/>
            </p:cNvCxnSpPr>
            <p:nvPr/>
          </p:nvCxnSpPr>
          <p:spPr>
            <a:xfrm>
              <a:off x="3227339" y="4103257"/>
              <a:ext cx="269009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52" idx="6"/>
            </p:cNvCxnSpPr>
            <p:nvPr/>
          </p:nvCxnSpPr>
          <p:spPr>
            <a:xfrm>
              <a:off x="2564246" y="4434613"/>
              <a:ext cx="299564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Right Arrow 101"/>
            <p:cNvSpPr/>
            <p:nvPr/>
          </p:nvSpPr>
          <p:spPr>
            <a:xfrm>
              <a:off x="3875960" y="3893145"/>
              <a:ext cx="3134439" cy="420223"/>
            </a:xfrm>
            <a:prstGeom prst="rightArrow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Best First Search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162800" y="3810642"/>
              <a:ext cx="914400" cy="49870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Data</a:t>
              </a:r>
              <a:br>
                <a:rPr lang="en-US" sz="1100" b="1" dirty="0" smtClean="0">
                  <a:solidFill>
                    <a:schemeClr val="tx1"/>
                  </a:solidFill>
                </a:rPr>
              </a:br>
              <a:r>
                <a:rPr lang="en-US" sz="1100" b="1" dirty="0" smtClean="0">
                  <a:solidFill>
                    <a:schemeClr val="tx1"/>
                  </a:solidFill>
                </a:rPr>
                <a:t>Alignment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8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" y="1282700"/>
            <a:ext cx="8859052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281509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/>
              <a:t>a</a:t>
            </a:r>
            <a:r>
              <a:rPr lang="en-US" dirty="0"/>
              <a:t>; {A = 3000;R = Michael</a:t>
            </a:r>
            <a:r>
              <a:rPr lang="en-US" dirty="0" smtClean="0"/>
              <a:t>; E </a:t>
            </a:r>
            <a:r>
              <a:rPr lang="en-US" dirty="0"/>
              <a:t>= Pete});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; {V = OK;E = </a:t>
            </a:r>
            <a:r>
              <a:rPr lang="en-US" dirty="0" smtClean="0"/>
              <a:t>Sue});</a:t>
            </a:r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; {I = 530;D = OK;E = </a:t>
            </a:r>
            <a:r>
              <a:rPr lang="en-US" dirty="0" smtClean="0"/>
              <a:t>Sue});</a:t>
            </a:r>
          </a:p>
          <a:p>
            <a:r>
              <a:rPr lang="en-US" dirty="0" smtClean="0"/>
              <a:t>(</a:t>
            </a:r>
            <a:r>
              <a:rPr lang="en-US" b="1" dirty="0"/>
              <a:t>f</a:t>
            </a:r>
            <a:r>
              <a:rPr lang="en-US" dirty="0"/>
              <a:t>; {E = </a:t>
            </a:r>
            <a:r>
              <a:rPr lang="en-US" dirty="0" smtClean="0"/>
              <a:t>Pete});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1288871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/>
              <a:t>a</a:t>
            </a:r>
            <a:r>
              <a:rPr lang="en-US" dirty="0"/>
              <a:t>; {</a:t>
            </a:r>
            <a:r>
              <a:rPr lang="en-US" dirty="0">
                <a:solidFill>
                  <a:srgbClr val="FF0000"/>
                </a:solidFill>
              </a:rPr>
              <a:t>A = 3000</a:t>
            </a:r>
            <a:r>
              <a:rPr lang="en-US" dirty="0"/>
              <a:t>;R = Michael</a:t>
            </a:r>
            <a:r>
              <a:rPr lang="en-US" dirty="0" smtClean="0"/>
              <a:t>; E </a:t>
            </a:r>
            <a:r>
              <a:rPr lang="en-US" dirty="0"/>
              <a:t>= Pete});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; {V = OK;</a:t>
            </a:r>
            <a:r>
              <a:rPr lang="en-US" dirty="0">
                <a:solidFill>
                  <a:srgbClr val="FF0000"/>
                </a:solidFill>
              </a:rPr>
              <a:t>E = </a:t>
            </a:r>
            <a:r>
              <a:rPr lang="en-US" dirty="0" smtClean="0">
                <a:solidFill>
                  <a:srgbClr val="FF0000"/>
                </a:solidFill>
              </a:rPr>
              <a:t>Sue</a:t>
            </a:r>
            <a:r>
              <a:rPr lang="en-US" dirty="0" smtClean="0"/>
              <a:t>});</a:t>
            </a:r>
            <a:endParaRPr lang="en-US" dirty="0"/>
          </a:p>
          <a:p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; {I = 530</a:t>
            </a:r>
            <a:r>
              <a:rPr lang="en-US" dirty="0">
                <a:solidFill>
                  <a:srgbClr val="002060"/>
                </a:solidFill>
              </a:rPr>
              <a:t>;</a:t>
            </a:r>
            <a:r>
              <a:rPr lang="en-US" dirty="0">
                <a:solidFill>
                  <a:srgbClr val="FF0000"/>
                </a:solidFill>
              </a:rPr>
              <a:t>D = OK</a:t>
            </a:r>
            <a:r>
              <a:rPr lang="en-US" dirty="0"/>
              <a:t>;E = </a:t>
            </a:r>
            <a:r>
              <a:rPr lang="en-US" dirty="0" smtClean="0"/>
              <a:t>Sue}); </a:t>
            </a:r>
          </a:p>
          <a:p>
            <a:r>
              <a:rPr lang="en-US" dirty="0" smtClean="0"/>
              <a:t>(</a:t>
            </a:r>
            <a:r>
              <a:rPr lang="en-US" b="1" dirty="0"/>
              <a:t>f</a:t>
            </a:r>
            <a:r>
              <a:rPr lang="en-US" dirty="0"/>
              <a:t>; {E = </a:t>
            </a:r>
            <a:r>
              <a:rPr lang="en-US" dirty="0" smtClean="0"/>
              <a:t>Pete});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Problem (Adapted from Massimiliano de Leoni)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267200" y="6472035"/>
            <a:ext cx="1004888" cy="334963"/>
          </a:xfrm>
        </p:spPr>
        <p:txBody>
          <a:bodyPr/>
          <a:lstStyle/>
          <a:p>
            <a:r>
              <a:rPr lang="nl-NL" dirty="0" smtClean="0"/>
              <a:t>PAGE </a:t>
            </a:r>
            <a:fld id="{3F3FB4A1-9A27-4272-ACBE-F161B9D54D1A}" type="slidenum">
              <a:rPr lang="nl-NL" smtClean="0"/>
              <a:pPr/>
              <a:t>1</a:t>
            </a:fld>
            <a:r>
              <a:rPr lang="nl-NL" dirty="0" smtClean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12" name="Oval 11"/>
          <p:cNvSpPr/>
          <p:nvPr/>
        </p:nvSpPr>
        <p:spPr>
          <a:xfrm>
            <a:off x="381000" y="1281509"/>
            <a:ext cx="1066800" cy="4220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5676900" y="537603"/>
            <a:ext cx="3467100" cy="1600200"/>
          </a:xfrm>
          <a:prstGeom prst="wedgeEllipseCallout">
            <a:avLst>
              <a:gd name="adj1" fmla="val -173947"/>
              <a:gd name="adj2" fmla="val 21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Activity </a:t>
            </a:r>
            <a:r>
              <a:rPr lang="it-IT" b="1" dirty="0">
                <a:solidFill>
                  <a:schemeClr val="tx2"/>
                </a:solidFill>
              </a:rPr>
              <a:t>d</a:t>
            </a:r>
            <a:r>
              <a:rPr lang="it-IT" dirty="0" smtClean="0">
                <a:solidFill>
                  <a:schemeClr val="tx2"/>
                </a:solidFill>
              </a:rPr>
              <a:t> should have occurred, since </a:t>
            </a:r>
            <a:r>
              <a:rPr lang="it-IT" i="1" dirty="0" smtClean="0">
                <a:solidFill>
                  <a:schemeClr val="tx2"/>
                </a:solidFill>
              </a:rPr>
              <a:t>amount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</a:rPr>
              <a:t>&lt; </a:t>
            </a:r>
            <a:r>
              <a:rPr lang="it-IT" dirty="0" smtClean="0">
                <a:solidFill>
                  <a:schemeClr val="tx2"/>
                </a:solidFill>
              </a:rPr>
              <a:t>5000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9200" y="1559799"/>
            <a:ext cx="1066800" cy="4220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096000" y="1829033"/>
            <a:ext cx="2895600" cy="1305610"/>
          </a:xfrm>
          <a:prstGeom prst="wedgeEllipseCallout">
            <a:avLst>
              <a:gd name="adj1" fmla="val -180829"/>
              <a:gd name="adj2" fmla="val -532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«Sue» not authorized to perform </a:t>
            </a:r>
            <a:r>
              <a:rPr lang="it-IT" b="1" dirty="0" smtClean="0">
                <a:solidFill>
                  <a:schemeClr val="tx2"/>
                </a:solidFill>
              </a:rPr>
              <a:t>b</a:t>
            </a:r>
            <a:r>
              <a:rPr lang="it-IT" dirty="0" smtClean="0">
                <a:solidFill>
                  <a:schemeClr val="tx2"/>
                </a:solidFill>
              </a:rPr>
              <a:t>: is not Assistant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79500" y="1805636"/>
            <a:ext cx="1066800" cy="4220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6096000" y="1176228"/>
            <a:ext cx="2895600" cy="1305610"/>
          </a:xfrm>
          <a:prstGeom prst="wedgeEllipseCallout">
            <a:avLst>
              <a:gd name="adj1" fmla="val -187846"/>
              <a:gd name="adj2" fmla="val 158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Activity </a:t>
            </a:r>
            <a:r>
              <a:rPr lang="it-IT" b="1" dirty="0" smtClean="0">
                <a:solidFill>
                  <a:schemeClr val="tx2"/>
                </a:solidFill>
              </a:rPr>
              <a:t>h</a:t>
            </a:r>
            <a:r>
              <a:rPr lang="it-IT" dirty="0" smtClean="0">
                <a:solidFill>
                  <a:schemeClr val="tx2"/>
                </a:solidFill>
              </a:rPr>
              <a:t> hasn’t been executed: </a:t>
            </a:r>
            <a:r>
              <a:rPr lang="it-IT" i="1" dirty="0" smtClean="0">
                <a:solidFill>
                  <a:schemeClr val="tx2"/>
                </a:solidFill>
              </a:rPr>
              <a:t>D</a:t>
            </a:r>
            <a:r>
              <a:rPr lang="it-IT" dirty="0" smtClean="0">
                <a:solidFill>
                  <a:schemeClr val="tx2"/>
                </a:solidFill>
              </a:rPr>
              <a:t> cannot be «OK»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80264" y="1770801"/>
            <a:ext cx="4114800" cy="1200329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(a; {</a:t>
            </a:r>
            <a:r>
              <a:rPr lang="en-US" b="1" dirty="0">
                <a:solidFill>
                  <a:schemeClr val="tx2"/>
                </a:solidFill>
              </a:rPr>
              <a:t>A = </a:t>
            </a:r>
            <a:r>
              <a:rPr lang="en-US" b="1" dirty="0" smtClean="0">
                <a:solidFill>
                  <a:schemeClr val="tx2"/>
                </a:solidFill>
              </a:rPr>
              <a:t>5001</a:t>
            </a:r>
            <a:r>
              <a:rPr lang="en-US" dirty="0" smtClean="0">
                <a:solidFill>
                  <a:schemeClr val="tx2"/>
                </a:solidFill>
              </a:rPr>
              <a:t>;R </a:t>
            </a:r>
            <a:r>
              <a:rPr lang="en-US" dirty="0">
                <a:solidFill>
                  <a:schemeClr val="tx2"/>
                </a:solidFill>
              </a:rPr>
              <a:t>= Michael; E = Pete}); </a:t>
            </a:r>
          </a:p>
          <a:p>
            <a:r>
              <a:rPr lang="en-US" dirty="0">
                <a:solidFill>
                  <a:schemeClr val="tx2"/>
                </a:solidFill>
              </a:rPr>
              <a:t>(b; {V = OK;</a:t>
            </a:r>
            <a:r>
              <a:rPr lang="en-US" b="1" dirty="0">
                <a:solidFill>
                  <a:schemeClr val="tx2"/>
                </a:solidFill>
              </a:rPr>
              <a:t>E = </a:t>
            </a:r>
            <a:r>
              <a:rPr lang="en-US" b="1" dirty="0" smtClean="0">
                <a:solidFill>
                  <a:schemeClr val="tx2"/>
                </a:solidFill>
              </a:rPr>
              <a:t>Pete</a:t>
            </a:r>
            <a:r>
              <a:rPr lang="en-US" dirty="0" smtClean="0">
                <a:solidFill>
                  <a:schemeClr val="tx2"/>
                </a:solidFill>
              </a:rPr>
              <a:t>});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(c; {I = 530;</a:t>
            </a:r>
            <a:r>
              <a:rPr lang="en-US" b="1" dirty="0">
                <a:solidFill>
                  <a:schemeClr val="tx2"/>
                </a:solidFill>
              </a:rPr>
              <a:t>D = </a:t>
            </a:r>
            <a:r>
              <a:rPr lang="en-US" b="1" dirty="0" smtClean="0">
                <a:solidFill>
                  <a:schemeClr val="tx2"/>
                </a:solidFill>
              </a:rPr>
              <a:t>NOK</a:t>
            </a:r>
            <a:r>
              <a:rPr lang="en-US" dirty="0" smtClean="0">
                <a:solidFill>
                  <a:schemeClr val="tx2"/>
                </a:solidFill>
              </a:rPr>
              <a:t>;E </a:t>
            </a:r>
            <a:r>
              <a:rPr lang="en-US" dirty="0">
                <a:solidFill>
                  <a:schemeClr val="tx2"/>
                </a:solidFill>
              </a:rPr>
              <a:t>= Sue}); 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(</a:t>
            </a:r>
            <a:r>
              <a:rPr lang="en-US" dirty="0">
                <a:solidFill>
                  <a:schemeClr val="tx2"/>
                </a:solidFill>
              </a:rPr>
              <a:t>f; {E = Pete});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68" y="932601"/>
            <a:ext cx="812396" cy="812396"/>
          </a:xfrm>
          <a:prstGeom prst="rect">
            <a:avLst/>
          </a:prstGeom>
        </p:spPr>
      </p:pic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</p:spPr>
        <p:txBody>
          <a:bodyPr/>
          <a:lstStyle/>
          <a:p>
            <a:r>
              <a:rPr lang="en-US" dirty="0" smtClean="0"/>
              <a:t>Department of Mathematics and Computer Science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674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8.33333E-7 -1.85185E-6 L -0.12969 0.08218 " pathEditMode="relative" rAng="0" ptsTypes="AA">
                                      <p:cBhvr>
                                        <p:cTn id="8" dur="9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93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pic>
        <p:nvPicPr>
          <p:cNvPr id="6" name="Picture 2" descr="File:Pictofigo - Idea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156" y="2277269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6988" y="6248400"/>
            <a:ext cx="62210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l-NL" sz="1050" dirty="0" smtClean="0"/>
              <a:t>Image source</a:t>
            </a:r>
            <a:r>
              <a:rPr lang="nl-NL" sz="1050" dirty="0"/>
              <a:t>: http://commons.wikimedia.org/wiki/File:Pictofigo_-_Idea.png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27751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Data Alignment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nl-NL" dirty="0" smtClean="0"/>
                  <a:t>Petri Nets with Data:</a:t>
                </a:r>
                <a:br>
                  <a:rPr lang="nl-NL" dirty="0" smtClean="0"/>
                </a:br>
                <a:endParaRPr lang="nl-NL" dirty="0" smtClean="0"/>
              </a:p>
              <a:p>
                <a:pPr lvl="1"/>
                <a:endParaRPr lang="nl-NL" dirty="0" smtClean="0"/>
              </a:p>
              <a:p>
                <a:pPr lvl="1"/>
                <a:endParaRPr lang="nl-NL" dirty="0"/>
              </a:p>
              <a:p>
                <a:r>
                  <a:rPr lang="nl-NL" dirty="0" smtClean="0"/>
                  <a:t>Two new “Moves” with associated “Costs”:</a:t>
                </a:r>
              </a:p>
              <a:p>
                <a:pPr lvl="1"/>
                <a:r>
                  <a:rPr lang="nl-NL" dirty="0" smtClean="0"/>
                  <a:t>Move with incorrect write operation</a:t>
                </a:r>
              </a:p>
              <a:p>
                <a:pPr lvl="1"/>
                <a:r>
                  <a:rPr lang="nl-NL" dirty="0" smtClean="0"/>
                  <a:t>Move with missing  write operation</a:t>
                </a:r>
              </a:p>
              <a:p>
                <a:r>
                  <a:rPr lang="nl-NL" dirty="0" smtClean="0"/>
                  <a:t>Formulation of an MILP problem for CF Alignment:</a:t>
                </a:r>
                <a:endParaRPr lang="nl-NL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𝒎𝒊𝒏</m:t>
                    </m:r>
                    <m:r>
                      <a:rPr lang="en-US" b="1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𝑴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𝟐𝟎𝟎𝟎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∧−</m:t>
                    </m:r>
                    <m:r>
                      <a:rPr lang="en-US" i="1">
                        <a:latin typeface="Cambria Math"/>
                      </a:rPr>
                      <m:t>𝒙</m:t>
                    </m:r>
                    <m:r>
                      <a:rPr lang="en-US" i="1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𝑴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𝟐𝟎𝟎𝟎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∧</m:t>
                    </m:r>
                    <m:r>
                      <a:rPr lang="en-US" b="1" i="1" smtClean="0">
                        <a:latin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𝟓𝟎𝟎𝟎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∈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endParaRPr lang="nl-N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36" t="-1879" b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2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7" name="Rectangle 6"/>
          <p:cNvSpPr/>
          <p:nvPr/>
        </p:nvSpPr>
        <p:spPr>
          <a:xfrm>
            <a:off x="767103" y="5715000"/>
            <a:ext cx="7315200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l-NL" sz="1050" dirty="0" smtClean="0"/>
              <a:t>[1]</a:t>
            </a:r>
            <a:r>
              <a:rPr lang="nl-NL" sz="1050" i="1" dirty="0" smtClean="0"/>
              <a:t> </a:t>
            </a:r>
            <a:r>
              <a:rPr lang="nl-NL" sz="1050" dirty="0" smtClean="0"/>
              <a:t>M. de Leoni</a:t>
            </a:r>
            <a:r>
              <a:rPr lang="nl-NL" sz="1050" i="1" dirty="0" smtClean="0"/>
              <a:t>, </a:t>
            </a:r>
            <a:r>
              <a:rPr lang="en-GB" sz="1050" dirty="0" smtClean="0"/>
              <a:t>W. M. P. van der Aalst</a:t>
            </a:r>
            <a:r>
              <a:rPr lang="nl-NL" sz="1050" i="1" dirty="0" smtClean="0"/>
              <a:t> (2103). </a:t>
            </a:r>
            <a:r>
              <a:rPr lang="en-US" sz="1050" dirty="0" smtClean="0"/>
              <a:t>Aligning Event Logs and Process Models for Multi-Perspective Conformance Checking: An Approach Based on Integer Linear Programming.</a:t>
            </a:r>
            <a:br>
              <a:rPr lang="en-US" sz="1050" dirty="0" smtClean="0"/>
            </a:br>
            <a:r>
              <a:rPr lang="nl-NL" sz="1050" dirty="0"/>
              <a:t>[2] A. Adriansyah, B. F. van Dongen, W. M. P. van der Aalst (2011). </a:t>
            </a:r>
            <a:r>
              <a:rPr lang="en-US" sz="1050" dirty="0"/>
              <a:t>Conformance checking using cost-based fitness analysis.</a:t>
            </a:r>
          </a:p>
          <a:p>
            <a:pPr marL="0" lvl="1"/>
            <a:endParaRPr lang="en-US" sz="1050" dirty="0" smtClean="0"/>
          </a:p>
        </p:txBody>
      </p:sp>
      <p:grpSp>
        <p:nvGrpSpPr>
          <p:cNvPr id="30" name="Group 29"/>
          <p:cNvGrpSpPr/>
          <p:nvPr/>
        </p:nvGrpSpPr>
        <p:grpSpPr>
          <a:xfrm>
            <a:off x="1676085" y="1220886"/>
            <a:ext cx="5497236" cy="1380735"/>
            <a:chOff x="1371600" y="1764600"/>
            <a:chExt cx="6282696" cy="1578017"/>
          </a:xfrm>
        </p:grpSpPr>
        <p:grpSp>
          <p:nvGrpSpPr>
            <p:cNvPr id="31" name="Group 30"/>
            <p:cNvGrpSpPr/>
            <p:nvPr/>
          </p:nvGrpSpPr>
          <p:grpSpPr>
            <a:xfrm>
              <a:off x="1371600" y="2026210"/>
              <a:ext cx="6282696" cy="1237664"/>
              <a:chOff x="685802" y="1269221"/>
              <a:chExt cx="7772400" cy="1531129"/>
            </a:xfrm>
          </p:grpSpPr>
          <p:sp>
            <p:nvSpPr>
              <p:cNvPr id="36" name="Flowchart: Connector 35"/>
              <p:cNvSpPr/>
              <p:nvPr/>
            </p:nvSpPr>
            <p:spPr>
              <a:xfrm>
                <a:off x="1447800" y="1893721"/>
                <a:ext cx="274320" cy="274320"/>
              </a:xfrm>
              <a:prstGeom prst="flowChartConnector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lowchart: Process 36"/>
              <p:cNvSpPr/>
              <p:nvPr/>
            </p:nvSpPr>
            <p:spPr>
              <a:xfrm>
                <a:off x="6161376" y="1803904"/>
                <a:ext cx="822960" cy="443334"/>
              </a:xfrm>
              <a:prstGeom prst="flowChartProcess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3983784" y="1269221"/>
                <a:ext cx="1132611" cy="1531129"/>
                <a:chOff x="4324822" y="2454295"/>
                <a:chExt cx="1048714" cy="2041505"/>
              </a:xfrm>
            </p:grpSpPr>
            <p:sp>
              <p:nvSpPr>
                <p:cNvPr id="54" name="Flowchart: Process 53"/>
                <p:cNvSpPr/>
                <p:nvPr/>
              </p:nvSpPr>
              <p:spPr>
                <a:xfrm>
                  <a:off x="4324822" y="2454295"/>
                  <a:ext cx="1048714" cy="591112"/>
                </a:xfrm>
                <a:prstGeom prst="flowChartProcess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B</a:t>
                  </a:r>
                  <a:endParaRPr kumimoji="0" lang="en-US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lowchart: Process 54"/>
                <p:cNvSpPr/>
                <p:nvPr/>
              </p:nvSpPr>
              <p:spPr>
                <a:xfrm>
                  <a:off x="4324822" y="3904688"/>
                  <a:ext cx="1048714" cy="591112"/>
                </a:xfrm>
                <a:prstGeom prst="flowChartProcess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rPr>
                    <a:t>C</a:t>
                  </a:r>
                </a:p>
              </p:txBody>
            </p:sp>
          </p:grpSp>
          <p:sp>
            <p:nvSpPr>
              <p:cNvPr id="39" name="Flowchart: Connector 38"/>
              <p:cNvSpPr/>
              <p:nvPr/>
            </p:nvSpPr>
            <p:spPr>
              <a:xfrm>
                <a:off x="7394822" y="1893721"/>
                <a:ext cx="274320" cy="274320"/>
              </a:xfrm>
              <a:prstGeom prst="flowChartConnector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0" name="Straight Connector 39"/>
              <p:cNvCxnSpPr>
                <a:stCxn id="37" idx="3"/>
                <a:endCxn id="39" idx="2"/>
              </p:cNvCxnSpPr>
              <p:nvPr/>
            </p:nvCxnSpPr>
            <p:spPr>
              <a:xfrm>
                <a:off x="6984336" y="2025571"/>
                <a:ext cx="410486" cy="531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41" name="Flowchart: Connector 40"/>
              <p:cNvSpPr/>
              <p:nvPr/>
            </p:nvSpPr>
            <p:spPr>
              <a:xfrm>
                <a:off x="5401885" y="1893721"/>
                <a:ext cx="274320" cy="274320"/>
              </a:xfrm>
              <a:prstGeom prst="flowChartConnector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Flowchart: Process 41"/>
              <p:cNvSpPr/>
              <p:nvPr/>
            </p:nvSpPr>
            <p:spPr>
              <a:xfrm>
                <a:off x="2175506" y="1803903"/>
                <a:ext cx="822960" cy="443334"/>
              </a:xfrm>
              <a:prstGeom prst="flowChartProcess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</a:t>
                </a:r>
                <a:endPara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Flowchart: Connector 42"/>
              <p:cNvSpPr/>
              <p:nvPr/>
            </p:nvSpPr>
            <p:spPr>
              <a:xfrm>
                <a:off x="3408950" y="1893721"/>
                <a:ext cx="274320" cy="274320"/>
              </a:xfrm>
              <a:prstGeom prst="flowChartConnector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44" name="Straight Connector 43"/>
              <p:cNvCxnSpPr>
                <a:stCxn id="36" idx="6"/>
                <a:endCxn id="42" idx="1"/>
              </p:cNvCxnSpPr>
              <p:nvPr/>
            </p:nvCxnSpPr>
            <p:spPr>
              <a:xfrm flipV="1">
                <a:off x="1722120" y="2025570"/>
                <a:ext cx="453386" cy="531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5" name="Straight Connector 44"/>
              <p:cNvCxnSpPr>
                <a:stCxn id="42" idx="3"/>
                <a:endCxn id="43" idx="2"/>
              </p:cNvCxnSpPr>
              <p:nvPr/>
            </p:nvCxnSpPr>
            <p:spPr>
              <a:xfrm>
                <a:off x="2998466" y="2025570"/>
                <a:ext cx="410484" cy="531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6" name="Straight Connector 45"/>
              <p:cNvCxnSpPr>
                <a:stCxn id="41" idx="6"/>
                <a:endCxn id="37" idx="1"/>
              </p:cNvCxnSpPr>
              <p:nvPr/>
            </p:nvCxnSpPr>
            <p:spPr>
              <a:xfrm flipV="1">
                <a:off x="5676205" y="2025571"/>
                <a:ext cx="485171" cy="531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7" name="Straight Connector 46"/>
              <p:cNvCxnSpPr>
                <a:stCxn id="43" idx="7"/>
                <a:endCxn id="54" idx="1"/>
              </p:cNvCxnSpPr>
              <p:nvPr/>
            </p:nvCxnSpPr>
            <p:spPr>
              <a:xfrm flipV="1">
                <a:off x="3643096" y="1490888"/>
                <a:ext cx="340687" cy="44300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8" name="Straight Connector 47"/>
              <p:cNvCxnSpPr>
                <a:stCxn id="43" idx="5"/>
                <a:endCxn id="55" idx="1"/>
              </p:cNvCxnSpPr>
              <p:nvPr/>
            </p:nvCxnSpPr>
            <p:spPr>
              <a:xfrm>
                <a:off x="3643096" y="2127868"/>
                <a:ext cx="340687" cy="4508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49" name="Straight Connector 48"/>
              <p:cNvCxnSpPr>
                <a:stCxn id="54" idx="3"/>
                <a:endCxn id="41" idx="1"/>
              </p:cNvCxnSpPr>
              <p:nvPr/>
            </p:nvCxnSpPr>
            <p:spPr>
              <a:xfrm>
                <a:off x="5116394" y="1490888"/>
                <a:ext cx="325664" cy="443006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0" name="Straight Connector 49"/>
              <p:cNvCxnSpPr>
                <a:stCxn id="55" idx="3"/>
                <a:endCxn id="41" idx="3"/>
              </p:cNvCxnSpPr>
              <p:nvPr/>
            </p:nvCxnSpPr>
            <p:spPr>
              <a:xfrm flipV="1">
                <a:off x="5116394" y="2127868"/>
                <a:ext cx="325664" cy="45081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cxnSp>
            <p:nvCxnSpPr>
              <p:cNvPr id="51" name="Straight Connector 50"/>
              <p:cNvCxnSpPr>
                <a:endCxn id="36" idx="2"/>
              </p:cNvCxnSpPr>
              <p:nvPr/>
            </p:nvCxnSpPr>
            <p:spPr>
              <a:xfrm>
                <a:off x="685802" y="2025570"/>
                <a:ext cx="761998" cy="5311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tailEnd type="triangle"/>
              </a:ln>
              <a:effectLst/>
            </p:spPr>
          </p:cxnSp>
          <p:cxnSp>
            <p:nvCxnSpPr>
              <p:cNvPr id="52" name="Straight Connector 51"/>
              <p:cNvCxnSpPr>
                <a:stCxn id="39" idx="6"/>
              </p:cNvCxnSpPr>
              <p:nvPr/>
            </p:nvCxnSpPr>
            <p:spPr>
              <a:xfrm flipV="1">
                <a:off x="7669142" y="2025573"/>
                <a:ext cx="789060" cy="5308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tailEnd type="triangle"/>
              </a:ln>
              <a:effectLst/>
            </p:spPr>
          </p:cxnSp>
          <p:sp>
            <p:nvSpPr>
              <p:cNvPr id="53" name="Flowchart: Connector 52"/>
              <p:cNvSpPr/>
              <p:nvPr/>
            </p:nvSpPr>
            <p:spPr>
              <a:xfrm>
                <a:off x="1532050" y="1977033"/>
                <a:ext cx="109728" cy="111588"/>
              </a:xfrm>
              <a:prstGeom prst="flowChartConnector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073393" y="1764600"/>
                  <a:ext cx="78207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sz="105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105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5000</m:t>
                        </m:r>
                      </m:oMath>
                    </m:oMathPara>
                  </a14:m>
                  <a:endParaRPr lang="en-US" sz="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393" y="1764600"/>
                  <a:ext cx="782073" cy="25391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7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073393" y="2651596"/>
                  <a:ext cx="782073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5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sz="105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105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5000</m:t>
                        </m:r>
                      </m:oMath>
                    </m:oMathPara>
                  </a14:m>
                  <a:endParaRPr lang="en-US" sz="800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3393" y="2651596"/>
                  <a:ext cx="782073" cy="25391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786" b="-27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Arrow Connector 33"/>
            <p:cNvCxnSpPr>
              <a:stCxn id="42" idx="2"/>
              <a:endCxn id="35" idx="0"/>
            </p:cNvCxnSpPr>
            <p:nvPr/>
          </p:nvCxnSpPr>
          <p:spPr>
            <a:xfrm>
              <a:off x="2908392" y="2816775"/>
              <a:ext cx="5049" cy="271926"/>
            </a:xfrm>
            <a:prstGeom prst="straightConnector1">
              <a:avLst/>
            </a:prstGeom>
            <a:ln>
              <a:solidFill>
                <a:srgbClr val="0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ounded Rectangle 34"/>
            <p:cNvSpPr/>
            <p:nvPr/>
          </p:nvSpPr>
          <p:spPr>
            <a:xfrm>
              <a:off x="2524930" y="3088701"/>
              <a:ext cx="777022" cy="253916"/>
            </a:xfrm>
            <a:prstGeom prst="round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X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12055" y="4419600"/>
            <a:ext cx="3715171" cy="400110"/>
            <a:chOff x="2426616" y="4303508"/>
            <a:chExt cx="3715171" cy="400110"/>
          </a:xfrm>
        </p:grpSpPr>
        <p:sp>
          <p:nvSpPr>
            <p:cNvPr id="61" name="Right Arrow 60"/>
            <p:cNvSpPr/>
            <p:nvPr/>
          </p:nvSpPr>
          <p:spPr>
            <a:xfrm>
              <a:off x="2426616" y="4419600"/>
              <a:ext cx="880121" cy="228600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377674" y="4303508"/>
                  <a:ext cx="27641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𝑐𝑜𝑠𝑡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𝑚𝑖𝑠𝑠𝑖𝑛𝑔</m:t>
                            </m:r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)=</m:t>
                            </m:r>
                            <m:r>
                              <a:rPr lang="en-US" sz="2000" i="1" dirty="0">
                                <a:latin typeface="Cambria Math"/>
                                <a:ea typeface="Cambria Math"/>
                              </a:rPr>
                              <m:t>𝜅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/>
                                <a:ea typeface="Cambria Math"/>
                              </a:rPr>
                              <m:t>𝐷𝐴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7674" y="4303508"/>
                  <a:ext cx="2764113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1065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Data Conformance Checker in </a:t>
            </a:r>
            <a:r>
              <a:rPr lang="en-US" dirty="0" err="1" smtClean="0"/>
              <a:t>ProM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44EB8EEE-5A81-48EE-9884-FC86240CEE02}" type="slidenum">
              <a:rPr lang="nl-NL" smtClean="0"/>
              <a:pPr/>
              <a:t>3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6" name="Right Arrow 5"/>
          <p:cNvSpPr/>
          <p:nvPr/>
        </p:nvSpPr>
        <p:spPr>
          <a:xfrm>
            <a:off x="2438400" y="2686050"/>
            <a:ext cx="4419600" cy="9525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Data Conformance Checking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193471"/>
            <a:ext cx="1676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Petri Net with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60" y="1295400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Input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5410" y="1295400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Output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381000" y="3344635"/>
            <a:ext cx="1676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Event Log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5410" y="2743200"/>
            <a:ext cx="1676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Data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Alignment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Up Arrow 13"/>
          <p:cNvSpPr/>
          <p:nvPr/>
        </p:nvSpPr>
        <p:spPr>
          <a:xfrm>
            <a:off x="5715000" y="3820885"/>
            <a:ext cx="304800" cy="1143000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3048000" y="3810000"/>
            <a:ext cx="304800" cy="1143000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5257800"/>
            <a:ext cx="1524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Control Flow Alignment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5257800"/>
            <a:ext cx="15240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Data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Alignment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71950" y="5524500"/>
            <a:ext cx="723900" cy="30480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" y="4495800"/>
            <a:ext cx="1676400" cy="838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Cost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209800" y="1371600"/>
            <a:ext cx="0" cy="49530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34200" y="1384217"/>
            <a:ext cx="0" cy="49403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0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" y="2481838"/>
            <a:ext cx="6705600" cy="375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5462" y="2209800"/>
            <a:ext cx="4416137" cy="4114800"/>
          </a:xfrm>
          <a:prstGeom prst="rect">
            <a:avLst/>
          </a:prstGeom>
          <a:pattFill prst="pct90">
            <a:fgClr>
              <a:schemeClr val="tx2"/>
            </a:fgClr>
            <a:bgClr>
              <a:schemeClr val="tx2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Shortcomings of the Current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688556" y="6504565"/>
            <a:ext cx="1004888" cy="334963"/>
          </a:xfrm>
        </p:spPr>
        <p:txBody>
          <a:bodyPr/>
          <a:lstStyle/>
          <a:p>
            <a:r>
              <a:rPr lang="nl-NL" dirty="0" smtClean="0"/>
              <a:t>PAGE </a:t>
            </a:r>
            <a:fld id="{3F3FB4A1-9A27-4272-ACBE-F161B9D54D1A}" type="slidenum">
              <a:rPr lang="nl-NL" smtClean="0"/>
              <a:pPr/>
              <a:t>4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79388" y="6548438"/>
            <a:ext cx="2879725" cy="187325"/>
          </a:xfrm>
        </p:spPr>
        <p:txBody>
          <a:bodyPr/>
          <a:lstStyle/>
          <a:p>
            <a:r>
              <a:rPr lang="en-US" dirty="0" smtClean="0"/>
              <a:t>Department of Mathematics and Computer Science</a:t>
            </a:r>
            <a:endParaRPr lang="nl-NL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12192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/>
              <a:t>a</a:t>
            </a:r>
            <a:r>
              <a:rPr lang="en-US" dirty="0"/>
              <a:t>; {</a:t>
            </a:r>
            <a:r>
              <a:rPr lang="en-US" dirty="0">
                <a:solidFill>
                  <a:srgbClr val="FF0000"/>
                </a:solidFill>
              </a:rPr>
              <a:t>A = 3000</a:t>
            </a:r>
            <a:r>
              <a:rPr lang="en-US" dirty="0"/>
              <a:t>;R = </a:t>
            </a:r>
            <a:r>
              <a:rPr lang="en-US" dirty="0" smtClean="0"/>
              <a:t>Michael}); </a:t>
            </a:r>
          </a:p>
          <a:p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; {</a:t>
            </a:r>
            <a:r>
              <a:rPr lang="en-US" dirty="0">
                <a:solidFill>
                  <a:srgbClr val="FF0000"/>
                </a:solidFill>
              </a:rPr>
              <a:t>V = </a:t>
            </a:r>
            <a:r>
              <a:rPr lang="en-US" dirty="0" smtClean="0">
                <a:solidFill>
                  <a:srgbClr val="FF0000"/>
                </a:solidFill>
              </a:rPr>
              <a:t>NOK</a:t>
            </a:r>
            <a:r>
              <a:rPr lang="en-US" dirty="0" smtClean="0"/>
              <a:t>});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b="1" dirty="0" smtClean="0"/>
              <a:t>c</a:t>
            </a:r>
            <a:r>
              <a:rPr lang="en-US" dirty="0" smtClean="0"/>
              <a:t>; {I = 530;</a:t>
            </a:r>
            <a:r>
              <a:rPr lang="en-US" dirty="0" smtClean="0">
                <a:solidFill>
                  <a:srgbClr val="FF0000"/>
                </a:solidFill>
              </a:rPr>
              <a:t>D = OK</a:t>
            </a:r>
            <a:r>
              <a:rPr lang="en-US" dirty="0" smtClean="0"/>
              <a:t>}); </a:t>
            </a:r>
          </a:p>
          <a:p>
            <a:r>
              <a:rPr lang="en-US" dirty="0" smtClean="0"/>
              <a:t>(</a:t>
            </a:r>
            <a:r>
              <a:rPr lang="en-US" b="1" dirty="0" smtClean="0"/>
              <a:t>f</a:t>
            </a:r>
            <a:r>
              <a:rPr lang="en-US" dirty="0" smtClean="0"/>
              <a:t>);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29199" y="1227077"/>
                <a:ext cx="39623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Perfect CF Alignment 	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𝜿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𝑪𝑨</m:t>
                        </m:r>
                      </m:sub>
                    </m:sSub>
                    <m:r>
                      <a:rPr lang="en-US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b="1" dirty="0" smtClean="0"/>
                  <a:t>)</a:t>
                </a:r>
                <a:endParaRPr lang="en-US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199" y="1227077"/>
                <a:ext cx="3962399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3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40300"/>
              </p:ext>
            </p:extLst>
          </p:nvPr>
        </p:nvGraphicFramePr>
        <p:xfrm>
          <a:off x="5029201" y="1596409"/>
          <a:ext cx="3962399" cy="736600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440267"/>
                <a:gridCol w="880533"/>
                <a:gridCol w="880533"/>
                <a:gridCol w="880533"/>
                <a:gridCol w="880533"/>
              </a:tblGrid>
              <a:tr h="3552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L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a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b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c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f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4495800" y="4876800"/>
            <a:ext cx="3048000" cy="1371600"/>
          </a:xfrm>
          <a:prstGeom prst="rect">
            <a:avLst/>
          </a:prstGeom>
          <a:pattFill prst="pct90">
            <a:fgClr>
              <a:schemeClr val="tx2"/>
            </a:fgClr>
            <a:bgClr>
              <a:schemeClr val="tx2">
                <a:lumMod val="8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029200" y="2581407"/>
            <a:ext cx="3962400" cy="1561194"/>
            <a:chOff x="5029200" y="2581407"/>
            <a:chExt cx="3962400" cy="1561194"/>
          </a:xfrm>
        </p:grpSpPr>
        <p:sp>
          <p:nvSpPr>
            <p:cNvPr id="28" name="TextBox 27"/>
            <p:cNvSpPr txBox="1"/>
            <p:nvPr/>
          </p:nvSpPr>
          <p:spPr>
            <a:xfrm>
              <a:off x="5029200" y="2942272"/>
              <a:ext cx="3962400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(a; {</a:t>
              </a:r>
              <a:r>
                <a:rPr lang="en-US" b="1" dirty="0">
                  <a:solidFill>
                    <a:schemeClr val="tx2"/>
                  </a:solidFill>
                </a:rPr>
                <a:t>A = </a:t>
              </a:r>
              <a:r>
                <a:rPr lang="en-US" b="1" dirty="0" smtClean="0">
                  <a:solidFill>
                    <a:schemeClr val="tx2"/>
                  </a:solidFill>
                </a:rPr>
                <a:t>5001</a:t>
              </a:r>
              <a:r>
                <a:rPr lang="en-US" dirty="0" smtClean="0">
                  <a:solidFill>
                    <a:schemeClr val="tx2"/>
                  </a:solidFill>
                </a:rPr>
                <a:t>; R </a:t>
              </a:r>
              <a:r>
                <a:rPr lang="en-US" dirty="0">
                  <a:solidFill>
                    <a:schemeClr val="tx2"/>
                  </a:solidFill>
                </a:rPr>
                <a:t>= </a:t>
              </a:r>
              <a:r>
                <a:rPr lang="en-US" dirty="0" smtClean="0">
                  <a:solidFill>
                    <a:schemeClr val="tx2"/>
                  </a:solidFill>
                </a:rPr>
                <a:t>Michael}); </a:t>
              </a:r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dirty="0">
                  <a:solidFill>
                    <a:schemeClr val="tx2"/>
                  </a:solidFill>
                </a:rPr>
                <a:t>(b; {</a:t>
              </a:r>
              <a:r>
                <a:rPr lang="en-US" b="1" dirty="0">
                  <a:solidFill>
                    <a:schemeClr val="tx2"/>
                  </a:solidFill>
                </a:rPr>
                <a:t>V = </a:t>
              </a:r>
              <a:r>
                <a:rPr lang="en-US" b="1" dirty="0" smtClean="0">
                  <a:solidFill>
                    <a:schemeClr val="tx2"/>
                  </a:solidFill>
                </a:rPr>
                <a:t>OK</a:t>
              </a:r>
              <a:r>
                <a:rPr lang="en-US" dirty="0" smtClean="0">
                  <a:solidFill>
                    <a:schemeClr val="tx2"/>
                  </a:solidFill>
                </a:rPr>
                <a:t>});</a:t>
              </a:r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dirty="0">
                  <a:solidFill>
                    <a:schemeClr val="tx2"/>
                  </a:solidFill>
                </a:rPr>
                <a:t>(c; {I = 530;</a:t>
              </a:r>
              <a:r>
                <a:rPr lang="en-US" b="1" dirty="0">
                  <a:solidFill>
                    <a:schemeClr val="tx2"/>
                  </a:solidFill>
                </a:rPr>
                <a:t>D = </a:t>
              </a:r>
              <a:r>
                <a:rPr lang="en-US" b="1" dirty="0" smtClean="0">
                  <a:solidFill>
                    <a:schemeClr val="tx2"/>
                  </a:solidFill>
                </a:rPr>
                <a:t>NOK</a:t>
              </a:r>
              <a:r>
                <a:rPr lang="en-US" dirty="0" smtClean="0">
                  <a:solidFill>
                    <a:schemeClr val="tx2"/>
                  </a:solidFill>
                </a:rPr>
                <a:t>});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(f);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029200" y="2581407"/>
                  <a:ext cx="3962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Resulting DF Alignment 	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𝑫𝑨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𝟑</m:t>
                      </m:r>
                    </m:oMath>
                  </a14:m>
                  <a:r>
                    <a:rPr lang="en-US" b="1" dirty="0" smtClean="0"/>
                    <a:t>)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2581407"/>
                  <a:ext cx="39624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231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5029200" y="4401740"/>
            <a:ext cx="3962400" cy="1569661"/>
            <a:chOff x="5029200" y="4401740"/>
            <a:chExt cx="3962400" cy="1569661"/>
          </a:xfrm>
        </p:grpSpPr>
        <p:sp>
          <p:nvSpPr>
            <p:cNvPr id="25" name="TextBox 24"/>
            <p:cNvSpPr txBox="1"/>
            <p:nvPr/>
          </p:nvSpPr>
          <p:spPr>
            <a:xfrm>
              <a:off x="5029200" y="4771072"/>
              <a:ext cx="3962400" cy="120032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(a; {A = 3000;R = </a:t>
              </a:r>
              <a:r>
                <a:rPr lang="en-US" dirty="0" smtClean="0">
                  <a:solidFill>
                    <a:schemeClr val="tx2"/>
                  </a:solidFill>
                </a:rPr>
                <a:t>Michael}); </a:t>
              </a:r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dirty="0">
                  <a:solidFill>
                    <a:schemeClr val="tx2"/>
                  </a:solidFill>
                </a:rPr>
                <a:t>(b; {V = </a:t>
              </a:r>
              <a:r>
                <a:rPr lang="en-US" dirty="0" smtClean="0">
                  <a:solidFill>
                    <a:schemeClr val="tx2"/>
                  </a:solidFill>
                </a:rPr>
                <a:t>NOK});</a:t>
              </a:r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strike="sngStrike" dirty="0">
                  <a:solidFill>
                    <a:schemeClr val="tx2"/>
                  </a:solidFill>
                </a:rPr>
                <a:t>(c; {I = 530;D = </a:t>
              </a:r>
              <a:r>
                <a:rPr lang="en-US" strike="sngStrike" dirty="0" smtClean="0">
                  <a:solidFill>
                    <a:schemeClr val="tx2"/>
                  </a:solidFill>
                </a:rPr>
                <a:t>OK}); </a:t>
              </a:r>
              <a:endParaRPr lang="en-US" b="1" dirty="0">
                <a:solidFill>
                  <a:schemeClr val="tx2"/>
                </a:solidFill>
              </a:endParaRPr>
            </a:p>
            <a:p>
              <a:r>
                <a:rPr lang="en-US" dirty="0">
                  <a:solidFill>
                    <a:schemeClr val="tx2"/>
                  </a:solidFill>
                </a:rPr>
                <a:t>(</a:t>
              </a:r>
              <a:r>
                <a:rPr lang="en-US" dirty="0" smtClean="0">
                  <a:solidFill>
                    <a:schemeClr val="tx2"/>
                  </a:solidFill>
                </a:rPr>
                <a:t>f);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5029200" y="4401740"/>
                  <a:ext cx="3962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Better DF Alignment 	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ea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𝑪𝑨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a14:m>
                  <a:r>
                    <a:rPr lang="en-US" b="1" dirty="0" smtClean="0"/>
                    <a:t>)</a:t>
                  </a:r>
                  <a:endParaRPr lang="en-US" b="1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9200" y="4401740"/>
                  <a:ext cx="39624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31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91809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Idea (Multi-Alignment Approach)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44EB8EEE-5A81-48EE-9884-FC86240CEE02}" type="slidenum">
              <a:rPr lang="nl-NL" smtClean="0"/>
              <a:pPr/>
              <a:t>5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6" name="Right Arrow 5"/>
          <p:cNvSpPr/>
          <p:nvPr/>
        </p:nvSpPr>
        <p:spPr>
          <a:xfrm>
            <a:off x="2438400" y="2136321"/>
            <a:ext cx="4419600" cy="9525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Data Conformance Checking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193471"/>
            <a:ext cx="16764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Petri Net with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3860" y="1295400"/>
            <a:ext cx="1184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Input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085410" y="1295400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Output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381000" y="3344635"/>
            <a:ext cx="16764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Event Log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5410" y="2193471"/>
            <a:ext cx="16764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Optimal Data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Alignment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048000" y="2971800"/>
            <a:ext cx="304800" cy="2076944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438400" y="5181600"/>
            <a:ext cx="1524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Control Flow Alignment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5181600"/>
            <a:ext cx="15240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Data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Alignment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171950" y="5448300"/>
            <a:ext cx="723900" cy="3048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81000" y="4495800"/>
            <a:ext cx="16764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Cost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5091545" y="3763735"/>
            <a:ext cx="1524000" cy="685800"/>
          </a:xfrm>
          <a:prstGeom prst="flowChartDecis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dirty="0" smtClean="0">
                <a:solidFill>
                  <a:schemeClr val="tx2"/>
                </a:solidFill>
              </a:rPr>
              <a:t>Optimal?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5724005" y="4520787"/>
            <a:ext cx="295795" cy="527957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5715000" y="2971800"/>
            <a:ext cx="830028" cy="685799"/>
            <a:chOff x="5715000" y="2971800"/>
            <a:chExt cx="830028" cy="685799"/>
          </a:xfrm>
        </p:grpSpPr>
        <p:sp>
          <p:nvSpPr>
            <p:cNvPr id="20" name="Up Arrow 19"/>
            <p:cNvSpPr/>
            <p:nvPr/>
          </p:nvSpPr>
          <p:spPr>
            <a:xfrm>
              <a:off x="5715000" y="2971800"/>
              <a:ext cx="304800" cy="685799"/>
            </a:xfrm>
            <a:prstGeom prst="up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83977" y="3288267"/>
              <a:ext cx="561051" cy="369332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Yes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Left Arrow 12"/>
          <p:cNvSpPr/>
          <p:nvPr/>
        </p:nvSpPr>
        <p:spPr>
          <a:xfrm rot="19660527">
            <a:off x="3754534" y="4344923"/>
            <a:ext cx="1314450" cy="301752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962400" y="401687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2209800" y="1371600"/>
            <a:ext cx="0" cy="487680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934200" y="1384217"/>
            <a:ext cx="0" cy="486418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8" name="Picture 2" descr="File:Pictofigo - 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48" y="2826251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26988" y="6248400"/>
            <a:ext cx="62210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l-NL" sz="1050" dirty="0" smtClean="0"/>
              <a:t>Image source</a:t>
            </a:r>
            <a:r>
              <a:rPr lang="nl-NL" sz="1050" dirty="0"/>
              <a:t>: http://commons.wikimedia.org/wiki/File:Pictofigo_-_Idea.png</a:t>
            </a:r>
            <a:endParaRPr lang="en-US" sz="105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ular Callout 13"/>
              <p:cNvSpPr/>
              <p:nvPr/>
            </p:nvSpPr>
            <p:spPr>
              <a:xfrm>
                <a:off x="6775467" y="4386208"/>
                <a:ext cx="2146265" cy="913275"/>
              </a:xfrm>
              <a:prstGeom prst="wedgeRectCallout">
                <a:avLst>
                  <a:gd name="adj1" fmla="val -70192"/>
                  <a:gd name="adj2" fmla="val -64485"/>
                </a:avLst>
              </a:prstGeom>
              <a:solidFill>
                <a:schemeClr val="tx2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𝑪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𝚱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𝑩𝒆𝒔𝒕</m:t>
                          </m:r>
                          <m:r>
                            <a:rPr lang="en-US" b="1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𝑺𝒐𝑭𝒂𝒓</m:t>
                          </m:r>
                        </m:sub>
                      </m:sSub>
                    </m:oMath>
                  </m:oMathPara>
                </a14:m>
                <a:endParaRPr lang="en-US" b="1" i="1" dirty="0" smtClean="0">
                  <a:solidFill>
                    <a:srgbClr val="000000"/>
                  </a:solidFill>
                  <a:latin typeface="Cambria Math"/>
                  <a:ea typeface="Cambria Math"/>
                </a:endParaRPr>
              </a:p>
              <a:p>
                <a:pPr algn="ctr"/>
                <a:r>
                  <a:rPr lang="en-US" b="1" i="1" dirty="0" smtClean="0">
                    <a:solidFill>
                      <a:srgbClr val="000000"/>
                    </a:solidFill>
                    <a:latin typeface="Cambria Math"/>
                    <a:ea typeface="Cambria Math"/>
                  </a:rPr>
                  <a:t>OR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𝜿</m:t>
                          </m:r>
                        </m:e>
                        <m:sub>
                          <m:r>
                            <a:rPr lang="en-US" b="1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𝑫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Rectangular Callout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467" y="4386208"/>
                <a:ext cx="2146265" cy="913275"/>
              </a:xfrm>
              <a:prstGeom prst="wedgeRectCallout">
                <a:avLst>
                  <a:gd name="adj1" fmla="val -70192"/>
                  <a:gd name="adj2" fmla="val -64485"/>
                </a:avLst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Up Arrow 30"/>
          <p:cNvSpPr/>
          <p:nvPr/>
        </p:nvSpPr>
        <p:spPr>
          <a:xfrm>
            <a:off x="5715000" y="2971800"/>
            <a:ext cx="304800" cy="2076944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ular Callout 22"/>
          <p:cNvSpPr/>
          <p:nvPr/>
        </p:nvSpPr>
        <p:spPr>
          <a:xfrm>
            <a:off x="4035891" y="6047175"/>
            <a:ext cx="996017" cy="515377"/>
          </a:xfrm>
          <a:prstGeom prst="wedgeRectCallout">
            <a:avLst>
              <a:gd name="adj1" fmla="val -11766"/>
              <a:gd name="adj2" fmla="val -106157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Cache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9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13" grpId="0" animBg="1"/>
      <p:bldP spid="22" grpId="0"/>
      <p:bldP spid="14" grpId="0" animBg="1"/>
      <p:bldP spid="31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72967" y="933848"/>
            <a:ext cx="35116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/>
              <a:t>a</a:t>
            </a:r>
            <a:r>
              <a:rPr lang="en-US" dirty="0"/>
              <a:t>; {</a:t>
            </a:r>
            <a:r>
              <a:rPr lang="en-US" dirty="0">
                <a:solidFill>
                  <a:srgbClr val="FF0000"/>
                </a:solidFill>
              </a:rPr>
              <a:t>A = 3000</a:t>
            </a:r>
            <a:r>
              <a:rPr lang="en-US" dirty="0"/>
              <a:t>;R = </a:t>
            </a:r>
            <a:r>
              <a:rPr lang="en-US" dirty="0" smtClean="0"/>
              <a:t>Michael}); </a:t>
            </a:r>
          </a:p>
          <a:p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; {</a:t>
            </a:r>
            <a:r>
              <a:rPr lang="en-US" dirty="0">
                <a:solidFill>
                  <a:srgbClr val="FF0000"/>
                </a:solidFill>
              </a:rPr>
              <a:t>V = </a:t>
            </a:r>
            <a:r>
              <a:rPr lang="en-US" dirty="0" smtClean="0">
                <a:solidFill>
                  <a:srgbClr val="FF0000"/>
                </a:solidFill>
              </a:rPr>
              <a:t>NOK</a:t>
            </a:r>
            <a:r>
              <a:rPr lang="en-US" dirty="0" smtClean="0"/>
              <a:t>});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b="1" dirty="0" smtClean="0"/>
              <a:t>c</a:t>
            </a:r>
            <a:r>
              <a:rPr lang="en-US" dirty="0" smtClean="0"/>
              <a:t>; {I = 530;</a:t>
            </a:r>
            <a:r>
              <a:rPr lang="en-US" dirty="0" smtClean="0">
                <a:solidFill>
                  <a:srgbClr val="FF0000"/>
                </a:solidFill>
              </a:rPr>
              <a:t>D = OK</a:t>
            </a:r>
            <a:r>
              <a:rPr lang="en-US" dirty="0" smtClean="0"/>
              <a:t>}); </a:t>
            </a:r>
          </a:p>
          <a:p>
            <a:r>
              <a:rPr lang="en-US" dirty="0" smtClean="0"/>
              <a:t>(</a:t>
            </a:r>
            <a:r>
              <a:rPr lang="en-US" b="1" dirty="0" smtClean="0"/>
              <a:t>f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Idea (Single-Alignment Approach)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6</a:t>
            </a:fld>
            <a:r>
              <a:rPr lang="nl-NL" dirty="0"/>
              <a:t> / </a:t>
            </a:r>
            <a:r>
              <a:rPr lang="nl-NL" dirty="0" smtClean="0"/>
              <a:t>17</a:t>
            </a:r>
            <a:endParaRPr lang="nl-NL" dirty="0"/>
          </a:p>
        </p:txBody>
      </p:sp>
      <p:pic>
        <p:nvPicPr>
          <p:cNvPr id="27" name="Picture 2" descr="File:Pictofigo - Ide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13264"/>
            <a:ext cx="21431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8" name="Group 1067"/>
          <p:cNvGrpSpPr/>
          <p:nvPr/>
        </p:nvGrpSpPr>
        <p:grpSpPr>
          <a:xfrm>
            <a:off x="575195" y="1208809"/>
            <a:ext cx="7481154" cy="4715298"/>
            <a:chOff x="575195" y="1208809"/>
            <a:chExt cx="7481154" cy="4715298"/>
          </a:xfrm>
        </p:grpSpPr>
        <p:grpSp>
          <p:nvGrpSpPr>
            <p:cNvPr id="1060" name="Group 1059"/>
            <p:cNvGrpSpPr/>
            <p:nvPr/>
          </p:nvGrpSpPr>
          <p:grpSpPr>
            <a:xfrm>
              <a:off x="575195" y="1208809"/>
              <a:ext cx="7481154" cy="3591791"/>
              <a:chOff x="575195" y="1208809"/>
              <a:chExt cx="7481154" cy="3591791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114800" y="1208809"/>
                <a:ext cx="845127" cy="381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&lt;&gt;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209800" y="2057400"/>
                <a:ext cx="1149927" cy="381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&lt;</a:t>
                </a:r>
                <a:r>
                  <a:rPr lang="en-US" b="1" dirty="0" smtClean="0">
                    <a:solidFill>
                      <a:schemeClr val="bg2">
                        <a:lumMod val="75000"/>
                      </a:schemeClr>
                    </a:solidFill>
                    <a:uFill>
                      <a:solidFill>
                        <a:schemeClr val="bg2">
                          <a:lumMod val="75000"/>
                        </a:schemeClr>
                      </a:solidFill>
                    </a:u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&gt;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038599" y="2071255"/>
                <a:ext cx="997527" cy="381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&lt;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&gt;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43600" y="2071255"/>
                <a:ext cx="1097974" cy="381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&lt;</a:t>
                </a:r>
                <a:r>
                  <a:rPr lang="en-US" b="1" dirty="0" smtClean="0">
                    <a:solidFill>
                      <a:srgbClr val="CC00CC"/>
                    </a:solidFill>
                    <a:uFill>
                      <a:solidFill>
                        <a:srgbClr val="CC00CC"/>
                      </a:solidFill>
                    </a:uFill>
                  </a:rPr>
                  <a:t>a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&gt;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Arrow Connector 31"/>
              <p:cNvCxnSpPr>
                <a:stCxn id="26" idx="3"/>
                <a:endCxn id="29" idx="0"/>
              </p:cNvCxnSpPr>
              <p:nvPr/>
            </p:nvCxnSpPr>
            <p:spPr>
              <a:xfrm flipH="1">
                <a:off x="2784764" y="1534013"/>
                <a:ext cx="1453802" cy="523387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26" idx="4"/>
                <a:endCxn id="30" idx="0"/>
              </p:cNvCxnSpPr>
              <p:nvPr/>
            </p:nvCxnSpPr>
            <p:spPr>
              <a:xfrm flipH="1">
                <a:off x="4537363" y="1589809"/>
                <a:ext cx="1" cy="48144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26" idx="5"/>
                <a:endCxn id="31" idx="0"/>
              </p:cNvCxnSpPr>
              <p:nvPr/>
            </p:nvCxnSpPr>
            <p:spPr>
              <a:xfrm>
                <a:off x="4836161" y="1534013"/>
                <a:ext cx="1656426" cy="537242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 rot="20430941">
                <a:off x="3028200" y="1516783"/>
                <a:ext cx="96693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Move in Log</a:t>
                </a:r>
                <a:endParaRPr lang="en-US" sz="1050" b="1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 rot="970377">
                <a:off x="5068875" y="1487367"/>
                <a:ext cx="110959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Move in Model</a:t>
                </a:r>
                <a:endParaRPr lang="en-US" sz="1050" b="1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074950" y="1752600"/>
                <a:ext cx="102784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Move in Both</a:t>
                </a:r>
                <a:endParaRPr lang="en-US" sz="1050" b="1" dirty="0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75195" y="3124200"/>
                <a:ext cx="1371600" cy="381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&lt;</a:t>
                </a:r>
                <a:r>
                  <a:rPr lang="en-US" b="1" dirty="0" err="1" smtClean="0">
                    <a:solidFill>
                      <a:schemeClr val="bg2">
                        <a:lumMod val="75000"/>
                      </a:schemeClr>
                    </a:solidFill>
                    <a:uFill>
                      <a:solidFill>
                        <a:schemeClr val="bg2">
                          <a:lumMod val="75000"/>
                        </a:schemeClr>
                      </a:solidFill>
                    </a:uFill>
                  </a:rPr>
                  <a:t>a</a:t>
                </a:r>
                <a:r>
                  <a:rPr lang="en-US" b="1" dirty="0" err="1" smtClean="0">
                    <a:solidFill>
                      <a:schemeClr val="tx1"/>
                    </a:solidFill>
                    <a:uFill>
                      <a:solidFill>
                        <a:schemeClr val="bg2">
                          <a:lumMod val="75000"/>
                        </a:schemeClr>
                      </a:solidFill>
                    </a:uFill>
                  </a:rPr>
                  <a:t>,</a:t>
                </a:r>
                <a:r>
                  <a:rPr lang="en-US" b="1" dirty="0" err="1" smtClean="0">
                    <a:solidFill>
                      <a:schemeClr val="bg2">
                        <a:lumMod val="75000"/>
                      </a:schemeClr>
                    </a:solidFill>
                    <a:uFill>
                      <a:solidFill>
                        <a:schemeClr val="bg2">
                          <a:lumMod val="75000"/>
                        </a:schemeClr>
                      </a:solidFill>
                    </a:uFill>
                  </a:rPr>
                  <a:t>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&gt;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4" name="Straight Arrow Connector 53"/>
              <p:cNvCxnSpPr>
                <a:stCxn id="29" idx="4"/>
              </p:cNvCxnSpPr>
              <p:nvPr/>
            </p:nvCxnSpPr>
            <p:spPr>
              <a:xfrm>
                <a:off x="2784764" y="2438400"/>
                <a:ext cx="3463" cy="6858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/>
              <p:cNvCxnSpPr>
                <a:stCxn id="29" idx="3"/>
                <a:endCxn id="51" idx="0"/>
              </p:cNvCxnSpPr>
              <p:nvPr/>
            </p:nvCxnSpPr>
            <p:spPr>
              <a:xfrm flipH="1">
                <a:off x="1260995" y="2382604"/>
                <a:ext cx="1117208" cy="74159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3851564" y="3124200"/>
                <a:ext cx="1371600" cy="381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&lt;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a,b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&gt;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9622738">
                <a:off x="1230769" y="2514104"/>
                <a:ext cx="96693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Move in Log</a:t>
                </a:r>
                <a:endParaRPr lang="en-US" sz="1050" b="1" dirty="0"/>
              </a:p>
            </p:txBody>
          </p:sp>
          <p:cxnSp>
            <p:nvCxnSpPr>
              <p:cNvPr id="72" name="Straight Arrow Connector 71"/>
              <p:cNvCxnSpPr>
                <a:stCxn id="30" idx="4"/>
                <a:endCxn id="70" idx="0"/>
              </p:cNvCxnSpPr>
              <p:nvPr/>
            </p:nvCxnSpPr>
            <p:spPr>
              <a:xfrm>
                <a:off x="4537363" y="2452255"/>
                <a:ext cx="1" cy="67194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TextBox 74"/>
              <p:cNvSpPr txBox="1"/>
              <p:nvPr/>
            </p:nvSpPr>
            <p:spPr>
              <a:xfrm>
                <a:off x="4073298" y="2781300"/>
                <a:ext cx="102784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Move in Both</a:t>
                </a:r>
                <a:endParaRPr lang="en-US" sz="1050" b="1" dirty="0"/>
              </a:p>
            </p:txBody>
          </p:sp>
          <p:cxnSp>
            <p:nvCxnSpPr>
              <p:cNvPr id="80" name="Straight Arrow Connector 79"/>
              <p:cNvCxnSpPr>
                <a:stCxn id="31" idx="5"/>
              </p:cNvCxnSpPr>
              <p:nvPr/>
            </p:nvCxnSpPr>
            <p:spPr>
              <a:xfrm>
                <a:off x="6880779" y="2396459"/>
                <a:ext cx="967821" cy="596489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2" name="TextBox 1041"/>
              <p:cNvSpPr txBox="1"/>
              <p:nvPr/>
            </p:nvSpPr>
            <p:spPr>
              <a:xfrm>
                <a:off x="2585874" y="303704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7640851" y="3037049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3758043" y="4419600"/>
                <a:ext cx="1558638" cy="381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&lt;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a,b,c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&gt;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1" name="Straight Arrow Connector 90"/>
              <p:cNvCxnSpPr>
                <a:stCxn id="70" idx="4"/>
                <a:endCxn id="90" idx="0"/>
              </p:cNvCxnSpPr>
              <p:nvPr/>
            </p:nvCxnSpPr>
            <p:spPr>
              <a:xfrm flipH="1">
                <a:off x="4537362" y="3505200"/>
                <a:ext cx="2" cy="9144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/>
              <p:cNvSpPr txBox="1"/>
              <p:nvPr/>
            </p:nvSpPr>
            <p:spPr>
              <a:xfrm>
                <a:off x="4074950" y="4053535"/>
                <a:ext cx="1027845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Move in Both</a:t>
                </a:r>
                <a:endParaRPr lang="en-US" sz="1050" b="1" dirty="0"/>
              </a:p>
            </p:txBody>
          </p:sp>
          <p:cxnSp>
            <p:nvCxnSpPr>
              <p:cNvPr id="95" name="Straight Arrow Connector 94"/>
              <p:cNvCxnSpPr>
                <a:stCxn id="70" idx="3"/>
                <a:endCxn id="103" idx="0"/>
              </p:cNvCxnSpPr>
              <p:nvPr/>
            </p:nvCxnSpPr>
            <p:spPr>
              <a:xfrm flipH="1">
                <a:off x="2435997" y="3449404"/>
                <a:ext cx="1616433" cy="970196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TextBox 97"/>
              <p:cNvSpPr txBox="1"/>
              <p:nvPr/>
            </p:nvSpPr>
            <p:spPr>
              <a:xfrm rot="19746355">
                <a:off x="2689158" y="3682533"/>
                <a:ext cx="96693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smtClean="0"/>
                  <a:t>Move in Log</a:t>
                </a:r>
                <a:endParaRPr lang="en-US" sz="1050" b="1" dirty="0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1656678" y="4419600"/>
                <a:ext cx="1558638" cy="38100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&lt;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a,b,</a:t>
                </a:r>
                <a:r>
                  <a:rPr lang="en-US" b="1" dirty="0" err="1" smtClean="0">
                    <a:solidFill>
                      <a:schemeClr val="bg2">
                        <a:lumMod val="75000"/>
                      </a:schemeClr>
                    </a:solidFill>
                  </a:rPr>
                  <a:t>c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&gt;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12" name="Straight Arrow Connector 111"/>
              <p:cNvCxnSpPr>
                <a:stCxn id="30" idx="3"/>
              </p:cNvCxnSpPr>
              <p:nvPr/>
            </p:nvCxnSpPr>
            <p:spPr>
              <a:xfrm flipH="1">
                <a:off x="3172623" y="2396459"/>
                <a:ext cx="1012060" cy="640785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9" name="Straight Arrow Connector 118"/>
            <p:cNvCxnSpPr>
              <a:stCxn id="103" idx="4"/>
              <a:endCxn id="125" idx="0"/>
            </p:cNvCxnSpPr>
            <p:nvPr/>
          </p:nvCxnSpPr>
          <p:spPr>
            <a:xfrm>
              <a:off x="2435997" y="4800600"/>
              <a:ext cx="5866" cy="742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/>
            <p:cNvSpPr txBox="1"/>
            <p:nvPr/>
          </p:nvSpPr>
          <p:spPr>
            <a:xfrm>
              <a:off x="1967952" y="5202612"/>
              <a:ext cx="102784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/>
                <a:t>Move in Both</a:t>
              </a:r>
              <a:endParaRPr lang="en-US" sz="1050" b="1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1523999" y="5543107"/>
              <a:ext cx="1835727" cy="381000"/>
            </a:xfrm>
            <a:prstGeom prst="ellipse">
              <a:avLst/>
            </a:prstGeom>
            <a:solidFill>
              <a:schemeClr val="tx2"/>
            </a:solidFill>
            <a:ln>
              <a:solidFill>
                <a:srgbClr val="00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&lt;</a:t>
              </a:r>
              <a:r>
                <a:rPr lang="en-US" b="1" dirty="0" err="1" smtClean="0">
                  <a:solidFill>
                    <a:schemeClr val="tx1"/>
                  </a:solidFill>
                </a:rPr>
                <a:t>a,b,</a:t>
              </a:r>
              <a:r>
                <a:rPr lang="en-US" b="1" dirty="0" err="1" smtClean="0">
                  <a:solidFill>
                    <a:schemeClr val="bg2">
                      <a:lumMod val="75000"/>
                    </a:schemeClr>
                  </a:solidFill>
                </a:rPr>
                <a:t>c</a:t>
              </a:r>
              <a:r>
                <a:rPr lang="en-US" b="1" dirty="0" err="1" smtClean="0">
                  <a:solidFill>
                    <a:schemeClr val="tx1"/>
                  </a:solidFill>
                </a:rPr>
                <a:t>,f</a:t>
              </a:r>
              <a:r>
                <a:rPr lang="en-US" dirty="0" smtClean="0">
                  <a:solidFill>
                    <a:schemeClr val="tx1"/>
                  </a:solidFill>
                </a:rPr>
                <a:t>&gt;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069" name="Rectangular Callout 1068"/>
          <p:cNvSpPr/>
          <p:nvPr/>
        </p:nvSpPr>
        <p:spPr>
          <a:xfrm>
            <a:off x="5790631" y="2788227"/>
            <a:ext cx="701956" cy="402432"/>
          </a:xfrm>
          <a:prstGeom prst="wedgeRectCallout">
            <a:avLst>
              <a:gd name="adj1" fmla="val -131066"/>
              <a:gd name="adj2" fmla="val 7572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(0,0)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Rectangular Callout 131"/>
              <p:cNvSpPr/>
              <p:nvPr/>
            </p:nvSpPr>
            <p:spPr>
              <a:xfrm>
                <a:off x="7554433" y="1038691"/>
                <a:ext cx="1143000" cy="456455"/>
              </a:xfrm>
              <a:prstGeom prst="wedgeRectCallout">
                <a:avLst>
                  <a:gd name="adj1" fmla="val -47930"/>
                  <a:gd name="adj2" fmla="val 44679"/>
                </a:avLst>
              </a:pr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𝐶𝐴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𝐷𝐴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)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2" name="Rectangular Callout 1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33" y="1038691"/>
                <a:ext cx="1143000" cy="456455"/>
              </a:xfrm>
              <a:prstGeom prst="wedgeRectCallout">
                <a:avLst>
                  <a:gd name="adj1" fmla="val -47930"/>
                  <a:gd name="adj2" fmla="val 44679"/>
                </a:avLst>
              </a:prstGeom>
              <a:blipFill rotWithShape="1">
                <a:blip r:embed="rId4"/>
                <a:stretch>
                  <a:fillRect l="-2604" r="-2083" b="-886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Rectangular Callout 132"/>
          <p:cNvSpPr/>
          <p:nvPr/>
        </p:nvSpPr>
        <p:spPr>
          <a:xfrm>
            <a:off x="5872904" y="4053535"/>
            <a:ext cx="701956" cy="402432"/>
          </a:xfrm>
          <a:prstGeom prst="wedgeRectCallout">
            <a:avLst>
              <a:gd name="adj1" fmla="val -131066"/>
              <a:gd name="adj2" fmla="val 75727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(0,2)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4" name="Rectangular Callout 133"/>
          <p:cNvSpPr/>
          <p:nvPr/>
        </p:nvSpPr>
        <p:spPr>
          <a:xfrm>
            <a:off x="471065" y="4017168"/>
            <a:ext cx="701956" cy="402432"/>
          </a:xfrm>
          <a:prstGeom prst="wedgeRectCallout">
            <a:avLst>
              <a:gd name="adj1" fmla="val 117346"/>
              <a:gd name="adj2" fmla="val 88938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(1,0)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5" name="Rectangular Callout 134"/>
          <p:cNvSpPr/>
          <p:nvPr/>
        </p:nvSpPr>
        <p:spPr>
          <a:xfrm>
            <a:off x="381000" y="5171853"/>
            <a:ext cx="701956" cy="402432"/>
          </a:xfrm>
          <a:prstGeom prst="wedgeRectCallout">
            <a:avLst>
              <a:gd name="adj1" fmla="val 112802"/>
              <a:gd name="adj2" fmla="val 78370"/>
            </a:avLst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(1,0)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6988" y="6248400"/>
            <a:ext cx="62210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l-NL" sz="1050" dirty="0" smtClean="0"/>
              <a:t>Image source</a:t>
            </a:r>
            <a:r>
              <a:rPr lang="nl-NL" sz="1050" dirty="0"/>
              <a:t>: http://commons.wikimedia.org/wiki/File:Pictofigo_-_Idea.png</a:t>
            </a:r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17938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1069" grpId="0" animBg="1"/>
      <p:bldP spid="132" grpId="0" animBg="1"/>
      <p:bldP spid="133" grpId="0" animBg="1"/>
      <p:bldP spid="134" grpId="0" animBg="1"/>
      <p:bldP spid="1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Single-Alignment </a:t>
            </a:r>
            <a:r>
              <a:rPr lang="en-US" dirty="0" smtClean="0"/>
              <a:t>Approach 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node in the search space</a:t>
                </a:r>
              </a:p>
              <a:p>
                <a:pPr lvl="1"/>
                <a:r>
                  <a:rPr lang="en-US" dirty="0" smtClean="0"/>
                  <a:t>Compute a Data Alignment (MILP) for the prefix</a:t>
                </a:r>
              </a:p>
              <a:p>
                <a:pPr lvl="1"/>
                <a:r>
                  <a:rPr lang="en-US" dirty="0" smtClean="0"/>
                  <a:t>Remember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𝐷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/>
                  <a:t> and the variable assignment</a:t>
                </a:r>
              </a:p>
              <a:p>
                <a:pPr lvl="1"/>
                <a:r>
                  <a:rPr lang="en-US" dirty="0" smtClean="0"/>
                  <a:t>Use the variable assignment to check if an MILP needed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A </a:t>
                </a:r>
                <a:r>
                  <a:rPr lang="en-US" dirty="0"/>
                  <a:t>best-first </a:t>
                </a:r>
                <a:r>
                  <a:rPr lang="en-US" dirty="0" smtClean="0"/>
                  <a:t>search on </a:t>
                </a:r>
                <a:r>
                  <a:rPr lang="en-US" dirty="0"/>
                  <a:t>the overall cost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𝐷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en-US" b="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) returns one optimal Data </a:t>
                </a:r>
                <a:r>
                  <a:rPr lang="en-US" dirty="0" smtClean="0"/>
                  <a:t>Alignment</a:t>
                </a:r>
              </a:p>
              <a:p>
                <a:pPr lvl="1"/>
                <a:r>
                  <a:rPr lang="en-US" dirty="0" smtClean="0"/>
                  <a:t>Use of </a:t>
                </a:r>
                <a:r>
                  <a:rPr lang="en-US" dirty="0"/>
                  <a:t>ILP </a:t>
                </a:r>
                <a:r>
                  <a:rPr lang="en-US" dirty="0" smtClean="0"/>
                  <a:t>heuristic for A* [2] still possible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 dirty="0">
                            <a:latin typeface="Cambria Math"/>
                          </a:rPr>
                          <m:t>𝐷𝐴</m:t>
                        </m:r>
                      </m:sub>
                    </m:sSub>
                    <m:r>
                      <a:rPr lang="en-US" b="0" i="1" dirty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𝜅</m:t>
                        </m:r>
                      </m:e>
                      <m:sub>
                        <m:r>
                          <a:rPr lang="en-US" b="0" i="1">
                            <a:latin typeface="Cambria Math"/>
                          </a:rPr>
                          <m:t>𝐶𝐴</m:t>
                        </m:r>
                      </m:sub>
                    </m:sSub>
                  </m:oMath>
                </a14:m>
                <a:r>
                  <a:rPr lang="en-US" dirty="0"/>
                  <a:t> never gets better (no negative edges!)</a:t>
                </a:r>
              </a:p>
              <a:p>
                <a:pPr lvl="1"/>
                <a:r>
                  <a:rPr lang="en-US" dirty="0" smtClean="0"/>
                  <a:t>But, our search space is bigger!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136" t="-1879" r="-2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7</a:t>
            </a:fld>
            <a:r>
              <a:rPr lang="nl-NL" dirty="0" smtClean="0"/>
              <a:t> </a:t>
            </a:r>
            <a:r>
              <a:rPr lang="nl-NL" dirty="0"/>
              <a:t>/ </a:t>
            </a:r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767103" y="5995073"/>
            <a:ext cx="7315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l-NL" sz="1050" dirty="0" smtClean="0"/>
              <a:t>[</a:t>
            </a:r>
            <a:r>
              <a:rPr lang="nl-NL" sz="1050" dirty="0"/>
              <a:t>2] A. Adriansyah, B. F. van Dongen, W. M. P. van der Aalst (2011). </a:t>
            </a:r>
            <a:r>
              <a:rPr lang="en-US" sz="1050" dirty="0"/>
              <a:t>Conformance checking using cost-based fitness analysis.</a:t>
            </a:r>
          </a:p>
          <a:p>
            <a:pPr marL="0" lvl="1"/>
            <a:endParaRPr lang="en-US" sz="1050" dirty="0" smtClean="0"/>
          </a:p>
        </p:txBody>
      </p:sp>
    </p:spTree>
    <p:extLst>
      <p:ext uri="{BB962C8B-B14F-4D97-AF65-F5344CB8AC3E}">
        <p14:creationId xmlns:p14="http://schemas.microsoft.com/office/powerpoint/2010/main" val="264525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Single-Alignment </a:t>
            </a:r>
            <a:r>
              <a:rPr lang="en-US" dirty="0" smtClean="0"/>
              <a:t>Approach: Search Space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Department of Mathematics and Computer Science</a:t>
            </a: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nl-NL" dirty="0" smtClean="0"/>
              <a:t>PAGE </a:t>
            </a:r>
            <a:fld id="{AF855A99-056B-4B0E-BCE1-B67CC0E0CB1A}" type="slidenum">
              <a:rPr lang="nl-NL" smtClean="0"/>
              <a:pPr/>
              <a:t>8</a:t>
            </a:fld>
            <a:r>
              <a:rPr lang="nl-NL" dirty="0"/>
              <a:t> / </a:t>
            </a:r>
            <a:r>
              <a:rPr lang="nl-NL" dirty="0" smtClean="0"/>
              <a:t>18</a:t>
            </a:r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767103" y="6134100"/>
            <a:ext cx="7315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nl-NL" sz="1050" dirty="0" smtClean="0"/>
              <a:t>[</a:t>
            </a:r>
            <a:r>
              <a:rPr lang="nl-NL" sz="1050" dirty="0"/>
              <a:t>2] A. Adriansyah, B. F. van Dongen, W. M. P. van der Aalst (2011). </a:t>
            </a:r>
            <a:r>
              <a:rPr lang="en-US" sz="1050" dirty="0"/>
              <a:t>Conformance checking using cost-based fitness analysis.</a:t>
            </a:r>
          </a:p>
          <a:p>
            <a:pPr marL="0" lvl="1"/>
            <a:endParaRPr lang="en-US" sz="105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1" y="1905001"/>
            <a:ext cx="9038203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92065" y="4800600"/>
            <a:ext cx="533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v</a:t>
            </a:r>
            <a:r>
              <a:rPr lang="en-US" b="1" dirty="0" smtClean="0"/>
              <a:t>s.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03" y="941070"/>
            <a:ext cx="6553200" cy="342343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4419600"/>
            <a:ext cx="7993062" cy="1319212"/>
          </a:xfrm>
        </p:spPr>
        <p:txBody>
          <a:bodyPr/>
          <a:lstStyle/>
          <a:p>
            <a:r>
              <a:rPr lang="en-US" dirty="0" smtClean="0"/>
              <a:t>Two states </a:t>
            </a:r>
            <a:r>
              <a:rPr lang="en-US" dirty="0" smtClean="0"/>
              <a:t>are </a:t>
            </a:r>
            <a:r>
              <a:rPr lang="en-US" dirty="0" smtClean="0"/>
              <a:t>equivalent </a:t>
            </a:r>
            <a:r>
              <a:rPr lang="en-US" dirty="0" err="1" smtClean="0"/>
              <a:t>iff</a:t>
            </a:r>
            <a:endParaRPr lang="en-US" dirty="0" smtClean="0"/>
          </a:p>
          <a:p>
            <a:pPr lvl="1"/>
            <a:r>
              <a:rPr lang="en-US" dirty="0" smtClean="0"/>
              <a:t>Same marking of “Event Net” &amp; Process Model as in [2]</a:t>
            </a:r>
          </a:p>
          <a:p>
            <a:pPr lvl="1"/>
            <a:r>
              <a:rPr lang="en-US" dirty="0"/>
              <a:t>Same variable assignment </a:t>
            </a:r>
            <a:r>
              <a:rPr lang="en-US" dirty="0" smtClean="0"/>
              <a:t> </a:t>
            </a:r>
            <a:r>
              <a:rPr lang="en-US" dirty="0" err="1" smtClean="0"/>
              <a:t>wrt</a:t>
            </a:r>
            <a:r>
              <a:rPr lang="en-US" dirty="0" smtClean="0"/>
              <a:t>. </a:t>
            </a:r>
            <a:r>
              <a:rPr lang="en-US" dirty="0"/>
              <a:t>a</a:t>
            </a:r>
            <a:r>
              <a:rPr lang="en-US" dirty="0" smtClean="0"/>
              <a:t>ll guards</a:t>
            </a:r>
            <a:endParaRPr lang="en-US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02" y="941070"/>
            <a:ext cx="6705600" cy="375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953000" y="4419600"/>
            <a:ext cx="3511665" cy="147732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/>
              <a:t>a</a:t>
            </a:r>
            <a:r>
              <a:rPr lang="en-US" dirty="0"/>
              <a:t>; {A = </a:t>
            </a:r>
            <a:r>
              <a:rPr lang="en-US" dirty="0" smtClean="0"/>
              <a:t>5001;R </a:t>
            </a:r>
            <a:r>
              <a:rPr lang="en-US" dirty="0"/>
              <a:t>= </a:t>
            </a:r>
            <a:r>
              <a:rPr lang="en-US" dirty="0" smtClean="0"/>
              <a:t>Michael}); </a:t>
            </a:r>
          </a:p>
          <a:p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; {V = </a:t>
            </a:r>
            <a:r>
              <a:rPr lang="en-US" dirty="0" smtClean="0"/>
              <a:t>OK});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b="1" strike="sngStrike" dirty="0" smtClean="0"/>
              <a:t>c</a:t>
            </a:r>
            <a:r>
              <a:rPr lang="en-US" strike="sngStrike" dirty="0" smtClean="0"/>
              <a:t>; {I = 530;</a:t>
            </a:r>
            <a:r>
              <a:rPr lang="en-US" strike="sngStrike" dirty="0" smtClean="0">
                <a:solidFill>
                  <a:srgbClr val="FF0000"/>
                </a:solidFill>
              </a:rPr>
              <a:t>D = OK</a:t>
            </a:r>
            <a:r>
              <a:rPr lang="en-US" strike="sngStrike" dirty="0" smtClean="0"/>
              <a:t>}); </a:t>
            </a:r>
          </a:p>
          <a:p>
            <a:r>
              <a:rPr lang="en-US" dirty="0"/>
              <a:t>(</a:t>
            </a:r>
            <a:r>
              <a:rPr lang="en-US" b="1" dirty="0"/>
              <a:t>c</a:t>
            </a:r>
            <a:r>
              <a:rPr lang="en-US" dirty="0"/>
              <a:t>; {I = 530;D = </a:t>
            </a:r>
            <a:r>
              <a:rPr lang="en-US" dirty="0" smtClean="0"/>
              <a:t>NOK});</a:t>
            </a:r>
          </a:p>
          <a:p>
            <a:r>
              <a:rPr lang="en-US" dirty="0" smtClean="0"/>
              <a:t>(</a:t>
            </a:r>
            <a:r>
              <a:rPr lang="en-US" b="1" dirty="0" smtClean="0"/>
              <a:t>f</a:t>
            </a:r>
            <a:r>
              <a:rPr lang="en-US" dirty="0" smtClean="0"/>
              <a:t>);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1702" y="4419600"/>
            <a:ext cx="3511665" cy="147732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b="1" dirty="0"/>
              <a:t>a</a:t>
            </a:r>
            <a:r>
              <a:rPr lang="en-US" dirty="0"/>
              <a:t>; {A = </a:t>
            </a:r>
            <a:r>
              <a:rPr lang="en-US" dirty="0" smtClean="0"/>
              <a:t>5001;R </a:t>
            </a:r>
            <a:r>
              <a:rPr lang="en-US" dirty="0"/>
              <a:t>= </a:t>
            </a:r>
            <a:r>
              <a:rPr lang="en-US" dirty="0" smtClean="0"/>
              <a:t>Michael}); </a:t>
            </a:r>
          </a:p>
          <a:p>
            <a:r>
              <a:rPr lang="en-US" dirty="0" smtClean="0"/>
              <a:t>(</a:t>
            </a:r>
            <a:r>
              <a:rPr lang="en-US" b="1" dirty="0"/>
              <a:t>b</a:t>
            </a:r>
            <a:r>
              <a:rPr lang="en-US" dirty="0"/>
              <a:t>; {V = </a:t>
            </a:r>
            <a:r>
              <a:rPr lang="en-US" dirty="0" smtClean="0"/>
              <a:t>OK});</a:t>
            </a:r>
            <a:endParaRPr lang="en-US" dirty="0"/>
          </a:p>
          <a:p>
            <a:r>
              <a:rPr lang="en-US" dirty="0" smtClean="0"/>
              <a:t>(</a:t>
            </a:r>
            <a:r>
              <a:rPr lang="en-US" b="1" dirty="0" smtClean="0"/>
              <a:t>c</a:t>
            </a:r>
            <a:r>
              <a:rPr lang="en-US" dirty="0" smtClean="0"/>
              <a:t>; {I = 530;</a:t>
            </a:r>
            <a:r>
              <a:rPr lang="en-US" dirty="0" smtClean="0">
                <a:solidFill>
                  <a:srgbClr val="FF0000"/>
                </a:solidFill>
              </a:rPr>
              <a:t>D = OK</a:t>
            </a:r>
            <a:r>
              <a:rPr lang="en-US" dirty="0" smtClean="0"/>
              <a:t>}); </a:t>
            </a:r>
          </a:p>
          <a:p>
            <a:r>
              <a:rPr lang="en-US" strike="sngStrike" dirty="0"/>
              <a:t>(</a:t>
            </a:r>
            <a:r>
              <a:rPr lang="en-US" b="1" strike="sngStrike" dirty="0"/>
              <a:t>c</a:t>
            </a:r>
            <a:r>
              <a:rPr lang="en-US" strike="sngStrike" dirty="0"/>
              <a:t>; {I = 530;D = </a:t>
            </a:r>
            <a:r>
              <a:rPr lang="en-US" strike="sngStrike" dirty="0" smtClean="0"/>
              <a:t>NOK});</a:t>
            </a:r>
            <a:endParaRPr lang="en-US" strike="sngStrike" dirty="0"/>
          </a:p>
          <a:p>
            <a:r>
              <a:rPr lang="en-US" dirty="0" smtClean="0"/>
              <a:t>(</a:t>
            </a:r>
            <a:r>
              <a:rPr lang="en-US" b="1" dirty="0" smtClean="0"/>
              <a:t>f</a:t>
            </a:r>
            <a:r>
              <a:rPr lang="en-US" dirty="0" smtClean="0"/>
              <a:t>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49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uiExpand="1" build="p"/>
      <p:bldP spid="11" grpId="0" animBg="1"/>
      <p:bldP spid="11" grpId="1" animBg="1"/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TUe special blue">
  <a:themeElements>
    <a:clrScheme name="TUe special blue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TUe special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e special blue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special blue</Template>
  <TotalTime>1968</TotalTime>
  <Words>1352</Words>
  <Application>Microsoft Office PowerPoint</Application>
  <PresentationFormat>On-screen Show (4:3)</PresentationFormat>
  <Paragraphs>272</Paragraphs>
  <Slides>20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TUe special blue</vt:lpstr>
      <vt:lpstr>Blue bullets</vt:lpstr>
      <vt:lpstr>Data Conformance Checking using Optimal Alignments</vt:lpstr>
      <vt:lpstr>Problem (Adapted from Massimiliano de Leoni)</vt:lpstr>
      <vt:lpstr>How Does Data Alignment Work?</vt:lpstr>
      <vt:lpstr>Current Data Conformance Checker in ProM</vt:lpstr>
      <vt:lpstr>Shortcomings of the Current Solution</vt:lpstr>
      <vt:lpstr>First Idea (Multi-Alignment Approach)</vt:lpstr>
      <vt:lpstr>Second Idea (Single-Alignment Approach)</vt:lpstr>
      <vt:lpstr>Single-Alignment Approach I</vt:lpstr>
      <vt:lpstr>Single-Alignment Approach: Search Space</vt:lpstr>
      <vt:lpstr>Comparison: Improvement of Fitness</vt:lpstr>
      <vt:lpstr>Comparison: Dutch Insurance Institute</vt:lpstr>
      <vt:lpstr>Comparison: Dutch Insurance Institute [1]</vt:lpstr>
      <vt:lpstr>Comparison: Dutch Insurance Institute</vt:lpstr>
      <vt:lpstr>Comparison: Synthetic Model (10% Noise)</vt:lpstr>
      <vt:lpstr>Comparison: Synthetic Model (10% Noise)</vt:lpstr>
      <vt:lpstr>Comparison: Synthetic Model (10% Noise)</vt:lpstr>
      <vt:lpstr>Comparison Wrap-up</vt:lpstr>
      <vt:lpstr>What Next?</vt:lpstr>
      <vt:lpstr>Summary</vt:lpstr>
      <vt:lpstr>PowerPoint Presentation</vt:lpstr>
    </vt:vector>
  </TitlesOfParts>
  <Company>Lexmark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Felix Mannhardt</dc:creator>
  <dc:description>Design by Volle Kracht_x000d_
Template by Orange Pepper BV_x000d_
Copyright 2008</dc:description>
  <cp:lastModifiedBy>Felix Mannhardt</cp:lastModifiedBy>
  <cp:revision>1001</cp:revision>
  <dcterms:created xsi:type="dcterms:W3CDTF">2013-08-27T10:04:59Z</dcterms:created>
  <dcterms:modified xsi:type="dcterms:W3CDTF">2013-09-10T08:14:18Z</dcterms:modified>
</cp:coreProperties>
</file>