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87" r:id="rId4"/>
    <p:sldId id="285" r:id="rId5"/>
    <p:sldId id="286" r:id="rId6"/>
    <p:sldId id="290" r:id="rId7"/>
    <p:sldId id="291" r:id="rId8"/>
    <p:sldId id="292" r:id="rId9"/>
    <p:sldId id="293" r:id="rId10"/>
    <p:sldId id="294" r:id="rId11"/>
    <p:sldId id="295" r:id="rId12"/>
    <p:sldId id="297" r:id="rId13"/>
    <p:sldId id="298" r:id="rId14"/>
    <p:sldId id="299" r:id="rId15"/>
    <p:sldId id="300" r:id="rId16"/>
    <p:sldId id="301" r:id="rId17"/>
    <p:sldId id="296" r:id="rId18"/>
    <p:sldId id="304" r:id="rId19"/>
    <p:sldId id="305" r:id="rId20"/>
    <p:sldId id="306" r:id="rId21"/>
    <p:sldId id="302" r:id="rId22"/>
    <p:sldId id="30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7ECB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99" autoAdjust="0"/>
    <p:restoredTop sz="93800" autoAdjust="0"/>
  </p:normalViewPr>
  <p:slideViewPr>
    <p:cSldViewPr>
      <p:cViewPr varScale="1">
        <p:scale>
          <a:sx n="79" d="100"/>
          <a:sy n="79" d="100"/>
        </p:scale>
        <p:origin x="-84" y="-24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Temp\stats\ngrid19_all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0089507766975191E-2"/>
          <c:y val="2.6914539943213842E-2"/>
          <c:w val="0.80274464919667565"/>
          <c:h val="0.90607556270754752"/>
        </c:manualLayout>
      </c:layout>
      <c:barChart>
        <c:barDir val="col"/>
        <c:grouping val="clustered"/>
        <c:varyColors val="0"/>
        <c:ser>
          <c:idx val="0"/>
          <c:order val="3"/>
          <c:tx>
            <c:strRef>
              <c:f>Comparison!$B$3</c:f>
              <c:strCache>
                <c:ptCount val="1"/>
                <c:pt idx="0">
                  <c:v>Time per trace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Comparison!$B$47:$B$55</c:f>
              <c:strCache>
                <c:ptCount val="9"/>
                <c:pt idx="0">
                  <c:v>No ILP</c:v>
                </c:pt>
                <c:pt idx="1">
                  <c:v>LP</c:v>
                </c:pt>
                <c:pt idx="2">
                  <c:v>ILP</c:v>
                </c:pt>
                <c:pt idx="3">
                  <c:v>HLP</c:v>
                </c:pt>
                <c:pt idx="4">
                  <c:v>HLP C</c:v>
                </c:pt>
                <c:pt idx="5">
                  <c:v>HLP C S</c:v>
                </c:pt>
                <c:pt idx="6">
                  <c:v>HCLP C S O</c:v>
                </c:pt>
                <c:pt idx="7">
                  <c:v>LP S O</c:v>
                </c:pt>
                <c:pt idx="8">
                  <c:v>ILP S O</c:v>
                </c:pt>
              </c:strCache>
            </c:strRef>
          </c:cat>
          <c:val>
            <c:numRef>
              <c:f>Comparison!$C$4:$C$12</c:f>
              <c:numCache>
                <c:formatCode>_(* #,##0.00000_);_(* \(#,##0.00000\);_(* "-"??_);_(@_)</c:formatCode>
                <c:ptCount val="9"/>
                <c:pt idx="0">
                  <c:v>3.0644883929438517E-2</c:v>
                </c:pt>
                <c:pt idx="1">
                  <c:v>1.030690339907989E-2</c:v>
                </c:pt>
                <c:pt idx="2">
                  <c:v>9.0142447384153335E-3</c:v>
                </c:pt>
                <c:pt idx="3">
                  <c:v>9.1289561498001624E-3</c:v>
                </c:pt>
                <c:pt idx="4">
                  <c:v>9.1398170180118504E-3</c:v>
                </c:pt>
                <c:pt idx="5">
                  <c:v>7.2469311881803835E-3</c:v>
                </c:pt>
                <c:pt idx="6">
                  <c:v>7.1578903220353048E-3</c:v>
                </c:pt>
                <c:pt idx="7">
                  <c:v>8.1158433918085658E-3</c:v>
                </c:pt>
                <c:pt idx="8">
                  <c:v>7.0191764119975405E-3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"/>
        <c:axId val="594619904"/>
        <c:axId val="573349184"/>
      </c:barChart>
      <c:barChart>
        <c:barDir val="col"/>
        <c:grouping val="clustered"/>
        <c:varyColors val="0"/>
        <c:ser>
          <c:idx val="1"/>
          <c:order val="0"/>
          <c:tx>
            <c:strRef>
              <c:f>Comparison!$B$14</c:f>
              <c:strCache>
                <c:ptCount val="1"/>
                <c:pt idx="0">
                  <c:v>Unique states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Comparison!$B$47:$B$55</c:f>
              <c:strCache>
                <c:ptCount val="9"/>
                <c:pt idx="0">
                  <c:v>No ILP</c:v>
                </c:pt>
                <c:pt idx="1">
                  <c:v>LP</c:v>
                </c:pt>
                <c:pt idx="2">
                  <c:v>ILP</c:v>
                </c:pt>
                <c:pt idx="3">
                  <c:v>HLP</c:v>
                </c:pt>
                <c:pt idx="4">
                  <c:v>HLP C</c:v>
                </c:pt>
                <c:pt idx="5">
                  <c:v>HLP C S</c:v>
                </c:pt>
                <c:pt idx="6">
                  <c:v>HCLP C S O</c:v>
                </c:pt>
                <c:pt idx="7">
                  <c:v>LP S O</c:v>
                </c:pt>
                <c:pt idx="8">
                  <c:v>ILP S O</c:v>
                </c:pt>
              </c:strCache>
            </c:strRef>
          </c:cat>
          <c:val>
            <c:numRef>
              <c:f>Comparison!$C$15:$C$23</c:f>
              <c:numCache>
                <c:formatCode>_(* #,##0.00000_);_(* \(#,##0.00000\);_(* "-"??_);_(@_)</c:formatCode>
                <c:ptCount val="9"/>
                <c:pt idx="0">
                  <c:v>916790.94210795162</c:v>
                </c:pt>
                <c:pt idx="1">
                  <c:v>53725.780861569896</c:v>
                </c:pt>
                <c:pt idx="2">
                  <c:v>51036.313638685511</c:v>
                </c:pt>
                <c:pt idx="3">
                  <c:v>50733.773369657756</c:v>
                </c:pt>
                <c:pt idx="4">
                  <c:v>50731.755150689598</c:v>
                </c:pt>
                <c:pt idx="5">
                  <c:v>42848.032862250977</c:v>
                </c:pt>
                <c:pt idx="6">
                  <c:v>40696.119700323514</c:v>
                </c:pt>
                <c:pt idx="7">
                  <c:v>43010.014302741358</c:v>
                </c:pt>
                <c:pt idx="8">
                  <c:v>41037.182870764518</c:v>
                </c:pt>
              </c:numCache>
            </c:numRef>
          </c:val>
        </c:ser>
        <c:ser>
          <c:idx val="2"/>
          <c:order val="1"/>
          <c:tx>
            <c:strRef>
              <c:f>Comparison!$B$25</c:f>
              <c:strCache>
                <c:ptCount val="1"/>
                <c:pt idx="0">
                  <c:v>Queued states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Comparison!$B$47:$B$55</c:f>
              <c:strCache>
                <c:ptCount val="9"/>
                <c:pt idx="0">
                  <c:v>No ILP</c:v>
                </c:pt>
                <c:pt idx="1">
                  <c:v>LP</c:v>
                </c:pt>
                <c:pt idx="2">
                  <c:v>ILP</c:v>
                </c:pt>
                <c:pt idx="3">
                  <c:v>HLP</c:v>
                </c:pt>
                <c:pt idx="4">
                  <c:v>HLP C</c:v>
                </c:pt>
                <c:pt idx="5">
                  <c:v>HLP C S</c:v>
                </c:pt>
                <c:pt idx="6">
                  <c:v>HCLP C S O</c:v>
                </c:pt>
                <c:pt idx="7">
                  <c:v>LP S O</c:v>
                </c:pt>
                <c:pt idx="8">
                  <c:v>ILP S O</c:v>
                </c:pt>
              </c:strCache>
            </c:strRef>
          </c:cat>
          <c:val>
            <c:numRef>
              <c:f>Comparison!$C$26:$C$34</c:f>
              <c:numCache>
                <c:formatCode>_(* #,##0.00000_);_(* \(#,##0.00000\);_(* "-"??_);_(@_)</c:formatCode>
                <c:ptCount val="9"/>
                <c:pt idx="0">
                  <c:v>1071585.0292865657</c:v>
                </c:pt>
                <c:pt idx="1">
                  <c:v>59723.091265111529</c:v>
                </c:pt>
                <c:pt idx="2">
                  <c:v>57181.306487314832</c:v>
                </c:pt>
                <c:pt idx="3">
                  <c:v>58330.477949940403</c:v>
                </c:pt>
                <c:pt idx="4">
                  <c:v>58327.235314149497</c:v>
                </c:pt>
                <c:pt idx="5">
                  <c:v>49463.947556615021</c:v>
                </c:pt>
                <c:pt idx="6">
                  <c:v>46812.481525625743</c:v>
                </c:pt>
                <c:pt idx="7">
                  <c:v>48076.898348373914</c:v>
                </c:pt>
                <c:pt idx="8">
                  <c:v>46367.516090584031</c:v>
                </c:pt>
              </c:numCache>
            </c:numRef>
          </c:val>
        </c:ser>
        <c:ser>
          <c:idx val="3"/>
          <c:order val="2"/>
          <c:tx>
            <c:strRef>
              <c:f>Comparison!$B$36</c:f>
              <c:strCache>
                <c:ptCount val="1"/>
                <c:pt idx="0">
                  <c:v>Computed Estimates</c:v>
                </c:pt>
              </c:strCache>
            </c:strRef>
          </c:tx>
          <c:spPr>
            <a:solidFill>
              <a:srgbClr val="8064A2">
                <a:lumMod val="60000"/>
                <a:lumOff val="40000"/>
              </a:srgbClr>
            </a:solidFill>
          </c:spPr>
          <c:invertIfNegative val="0"/>
          <c:cat>
            <c:strRef>
              <c:f>Comparison!$B$47:$B$55</c:f>
              <c:strCache>
                <c:ptCount val="9"/>
                <c:pt idx="0">
                  <c:v>No ILP</c:v>
                </c:pt>
                <c:pt idx="1">
                  <c:v>LP</c:v>
                </c:pt>
                <c:pt idx="2">
                  <c:v>ILP</c:v>
                </c:pt>
                <c:pt idx="3">
                  <c:v>HLP</c:v>
                </c:pt>
                <c:pt idx="4">
                  <c:v>HLP C</c:v>
                </c:pt>
                <c:pt idx="5">
                  <c:v>HLP C S</c:v>
                </c:pt>
                <c:pt idx="6">
                  <c:v>HCLP C S O</c:v>
                </c:pt>
                <c:pt idx="7">
                  <c:v>LP S O</c:v>
                </c:pt>
                <c:pt idx="8">
                  <c:v>ILP S O</c:v>
                </c:pt>
              </c:strCache>
            </c:strRef>
          </c:cat>
          <c:val>
            <c:numRef>
              <c:f>Comparison!$C$37:$C$45</c:f>
              <c:numCache>
                <c:formatCode>_(* #,##0.00000_);_(* \(#,##0.00000\);_(* "-"??_);_(@_)</c:formatCode>
                <c:ptCount val="9"/>
                <c:pt idx="0">
                  <c:v>916519.18644644984</c:v>
                </c:pt>
                <c:pt idx="1">
                  <c:v>53570.947386344291</c:v>
                </c:pt>
                <c:pt idx="2">
                  <c:v>50880.944832283334</c:v>
                </c:pt>
                <c:pt idx="3">
                  <c:v>48588.617571939387</c:v>
                </c:pt>
                <c:pt idx="4">
                  <c:v>48590.380214541117</c:v>
                </c:pt>
                <c:pt idx="5">
                  <c:v>41559.623531414953</c:v>
                </c:pt>
                <c:pt idx="6">
                  <c:v>39454.112719223565</c:v>
                </c:pt>
                <c:pt idx="7">
                  <c:v>42850.474885067255</c:v>
                </c:pt>
                <c:pt idx="8">
                  <c:v>40876.938872807761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8"/>
        <c:overlap val="36"/>
        <c:axId val="595320832"/>
        <c:axId val="595435520"/>
      </c:barChart>
      <c:catAx>
        <c:axId val="594619904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573349184"/>
        <c:crosses val="autoZero"/>
        <c:auto val="1"/>
        <c:lblAlgn val="ctr"/>
        <c:lblOffset val="100"/>
        <c:noMultiLvlLbl val="0"/>
      </c:catAx>
      <c:valAx>
        <c:axId val="5733491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Time in seconds</a:t>
                </a:r>
              </a:p>
            </c:rich>
          </c:tx>
          <c:layout/>
          <c:overlay val="0"/>
        </c:title>
        <c:numFmt formatCode="#,##0.000" sourceLinked="0"/>
        <c:majorTickMark val="out"/>
        <c:minorTickMark val="none"/>
        <c:tickLblPos val="nextTo"/>
        <c:crossAx val="594619904"/>
        <c:crosses val="autoZero"/>
        <c:crossBetween val="between"/>
      </c:valAx>
      <c:valAx>
        <c:axId val="595435520"/>
        <c:scaling>
          <c:logBase val="10"/>
          <c:orientation val="minMax"/>
          <c:max val="100000000"/>
          <c:min val="1"/>
        </c:scaling>
        <c:delete val="0"/>
        <c:axPos val="r"/>
        <c:numFmt formatCode="#,##0" sourceLinked="0"/>
        <c:majorTickMark val="out"/>
        <c:minorTickMark val="none"/>
        <c:tickLblPos val="nextTo"/>
        <c:crossAx val="595320832"/>
        <c:crosses val="max"/>
        <c:crossBetween val="between"/>
        <c:majorUnit val="10"/>
        <c:minorUnit val="10"/>
      </c:valAx>
      <c:catAx>
        <c:axId val="595320832"/>
        <c:scaling>
          <c:orientation val="minMax"/>
        </c:scaling>
        <c:delete val="1"/>
        <c:axPos val="b"/>
        <c:majorTickMark val="out"/>
        <c:minorTickMark val="none"/>
        <c:tickLblPos val="none"/>
        <c:crossAx val="59543552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51487701537307928"/>
          <c:y val="3.3805769193455758E-2"/>
          <c:w val="0.25312436423915974"/>
          <c:h val="0.19248062443417271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2A531-94B5-4A30-8252-1CF2F0B5532A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8715C-B70B-4541-8356-6DDD76AEB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8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8715C-B70B-4541-8356-6DDD76AEBFB7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20,000 exact estimates / second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8715C-B70B-4541-8356-6DDD76AEBFB7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CDB7C28-4D3E-44C6-93CE-74B5177F0722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4BDCF73-D821-47B3-A051-22A772716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7C28-4D3E-44C6-93CE-74B5177F0722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CF73-D821-47B3-A051-22A772716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7C28-4D3E-44C6-93CE-74B5177F0722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CF73-D821-47B3-A051-22A772716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7C28-4D3E-44C6-93CE-74B5177F0722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CF73-D821-47B3-A051-22A772716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CDB7C28-4D3E-44C6-93CE-74B5177F0722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4BDCF73-D821-47B3-A051-22A772716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7C28-4D3E-44C6-93CE-74B5177F0722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CF73-D821-47B3-A051-22A772716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7C28-4D3E-44C6-93CE-74B5177F0722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CF73-D821-47B3-A051-22A772716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7C28-4D3E-44C6-93CE-74B5177F0722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CF73-D821-47B3-A051-22A772716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7C28-4D3E-44C6-93CE-74B5177F0722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CF73-D821-47B3-A051-22A772716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7C28-4D3E-44C6-93CE-74B5177F0722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CF73-D821-47B3-A051-22A772716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B7C28-4D3E-44C6-93CE-74B5177F0722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DCF73-D821-47B3-A051-22A772716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CDB7C28-4D3E-44C6-93CE-74B5177F0722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4BDCF73-D821-47B3-A051-22A772716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Cambria" pitchFamily="18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Calibri" pitchFamily="34" charset="0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9.bin"/><Relationship Id="rId18" Type="http://schemas.openxmlformats.org/officeDocument/2006/relationships/oleObject" Target="../embeddings/oleObject13.bin"/><Relationship Id="rId26" Type="http://schemas.openxmlformats.org/officeDocument/2006/relationships/oleObject" Target="../embeddings/oleObject21.bin"/><Relationship Id="rId39" Type="http://schemas.openxmlformats.org/officeDocument/2006/relationships/oleObject" Target="../embeddings/oleObject34.bin"/><Relationship Id="rId21" Type="http://schemas.openxmlformats.org/officeDocument/2006/relationships/oleObject" Target="../embeddings/oleObject16.bin"/><Relationship Id="rId34" Type="http://schemas.openxmlformats.org/officeDocument/2006/relationships/oleObject" Target="../embeddings/oleObject29.bin"/><Relationship Id="rId42" Type="http://schemas.openxmlformats.org/officeDocument/2006/relationships/oleObject" Target="../embeddings/oleObject37.bin"/><Relationship Id="rId47" Type="http://schemas.openxmlformats.org/officeDocument/2006/relationships/oleObject" Target="../embeddings/oleObject42.bin"/><Relationship Id="rId50" Type="http://schemas.openxmlformats.org/officeDocument/2006/relationships/oleObject" Target="../embeddings/oleObject44.bin"/><Relationship Id="rId55" Type="http://schemas.openxmlformats.org/officeDocument/2006/relationships/oleObject" Target="../embeddings/oleObject47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29" Type="http://schemas.openxmlformats.org/officeDocument/2006/relationships/oleObject" Target="../embeddings/oleObject24.bin"/><Relationship Id="rId11" Type="http://schemas.openxmlformats.org/officeDocument/2006/relationships/oleObject" Target="../embeddings/oleObject7.bin"/><Relationship Id="rId24" Type="http://schemas.openxmlformats.org/officeDocument/2006/relationships/oleObject" Target="../embeddings/oleObject19.bin"/><Relationship Id="rId32" Type="http://schemas.openxmlformats.org/officeDocument/2006/relationships/oleObject" Target="../embeddings/oleObject27.bin"/><Relationship Id="rId37" Type="http://schemas.openxmlformats.org/officeDocument/2006/relationships/oleObject" Target="../embeddings/oleObject32.bin"/><Relationship Id="rId40" Type="http://schemas.openxmlformats.org/officeDocument/2006/relationships/oleObject" Target="../embeddings/oleObject35.bin"/><Relationship Id="rId45" Type="http://schemas.openxmlformats.org/officeDocument/2006/relationships/oleObject" Target="../embeddings/oleObject40.bin"/><Relationship Id="rId53" Type="http://schemas.openxmlformats.org/officeDocument/2006/relationships/oleObject" Target="../embeddings/oleObject46.bin"/><Relationship Id="rId58" Type="http://schemas.openxmlformats.org/officeDocument/2006/relationships/oleObject" Target="../embeddings/oleObject49.bin"/><Relationship Id="rId5" Type="http://schemas.openxmlformats.org/officeDocument/2006/relationships/oleObject" Target="../embeddings/oleObject2.bin"/><Relationship Id="rId61" Type="http://schemas.openxmlformats.org/officeDocument/2006/relationships/oleObject" Target="../embeddings/oleObject52.bin"/><Relationship Id="rId19" Type="http://schemas.openxmlformats.org/officeDocument/2006/relationships/oleObject" Target="../embeddings/oleObject14.bin"/><Relationship Id="rId14" Type="http://schemas.openxmlformats.org/officeDocument/2006/relationships/image" Target="../media/image6.emf"/><Relationship Id="rId22" Type="http://schemas.openxmlformats.org/officeDocument/2006/relationships/oleObject" Target="../embeddings/oleObject17.bin"/><Relationship Id="rId27" Type="http://schemas.openxmlformats.org/officeDocument/2006/relationships/oleObject" Target="../embeddings/oleObject22.bin"/><Relationship Id="rId30" Type="http://schemas.openxmlformats.org/officeDocument/2006/relationships/oleObject" Target="../embeddings/oleObject25.bin"/><Relationship Id="rId35" Type="http://schemas.openxmlformats.org/officeDocument/2006/relationships/oleObject" Target="../embeddings/oleObject30.bin"/><Relationship Id="rId43" Type="http://schemas.openxmlformats.org/officeDocument/2006/relationships/oleObject" Target="../embeddings/oleObject38.bin"/><Relationship Id="rId48" Type="http://schemas.openxmlformats.org/officeDocument/2006/relationships/image" Target="../media/image7.emf"/><Relationship Id="rId56" Type="http://schemas.openxmlformats.org/officeDocument/2006/relationships/image" Target="../media/image10.emf"/><Relationship Id="rId8" Type="http://schemas.openxmlformats.org/officeDocument/2006/relationships/oleObject" Target="../embeddings/oleObject5.bin"/><Relationship Id="rId51" Type="http://schemas.openxmlformats.org/officeDocument/2006/relationships/oleObject" Target="../embeddings/oleObject45.bin"/><Relationship Id="rId3" Type="http://schemas.openxmlformats.org/officeDocument/2006/relationships/oleObject" Target="../embeddings/oleObject1.bin"/><Relationship Id="rId12" Type="http://schemas.openxmlformats.org/officeDocument/2006/relationships/oleObject" Target="../embeddings/oleObject8.bin"/><Relationship Id="rId17" Type="http://schemas.openxmlformats.org/officeDocument/2006/relationships/oleObject" Target="../embeddings/oleObject12.bin"/><Relationship Id="rId25" Type="http://schemas.openxmlformats.org/officeDocument/2006/relationships/oleObject" Target="../embeddings/oleObject20.bin"/><Relationship Id="rId33" Type="http://schemas.openxmlformats.org/officeDocument/2006/relationships/oleObject" Target="../embeddings/oleObject28.bin"/><Relationship Id="rId38" Type="http://schemas.openxmlformats.org/officeDocument/2006/relationships/oleObject" Target="../embeddings/oleObject33.bin"/><Relationship Id="rId46" Type="http://schemas.openxmlformats.org/officeDocument/2006/relationships/oleObject" Target="../embeddings/oleObject41.bin"/><Relationship Id="rId59" Type="http://schemas.openxmlformats.org/officeDocument/2006/relationships/oleObject" Target="../embeddings/oleObject50.bin"/><Relationship Id="rId20" Type="http://schemas.openxmlformats.org/officeDocument/2006/relationships/oleObject" Target="../embeddings/oleObject15.bin"/><Relationship Id="rId41" Type="http://schemas.openxmlformats.org/officeDocument/2006/relationships/oleObject" Target="../embeddings/oleObject36.bin"/><Relationship Id="rId54" Type="http://schemas.openxmlformats.org/officeDocument/2006/relationships/image" Target="../media/image9.emf"/><Relationship Id="rId62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5" Type="http://schemas.openxmlformats.org/officeDocument/2006/relationships/oleObject" Target="../embeddings/oleObject10.bin"/><Relationship Id="rId23" Type="http://schemas.openxmlformats.org/officeDocument/2006/relationships/oleObject" Target="../embeddings/oleObject18.bin"/><Relationship Id="rId28" Type="http://schemas.openxmlformats.org/officeDocument/2006/relationships/oleObject" Target="../embeddings/oleObject23.bin"/><Relationship Id="rId36" Type="http://schemas.openxmlformats.org/officeDocument/2006/relationships/oleObject" Target="../embeddings/oleObject31.bin"/><Relationship Id="rId49" Type="http://schemas.openxmlformats.org/officeDocument/2006/relationships/oleObject" Target="../embeddings/oleObject43.bin"/><Relationship Id="rId57" Type="http://schemas.openxmlformats.org/officeDocument/2006/relationships/oleObject" Target="../embeddings/oleObject48.bin"/><Relationship Id="rId10" Type="http://schemas.openxmlformats.org/officeDocument/2006/relationships/image" Target="../media/image5.emf"/><Relationship Id="rId31" Type="http://schemas.openxmlformats.org/officeDocument/2006/relationships/oleObject" Target="../embeddings/oleObject26.bin"/><Relationship Id="rId44" Type="http://schemas.openxmlformats.org/officeDocument/2006/relationships/oleObject" Target="../embeddings/oleObject39.bin"/><Relationship Id="rId52" Type="http://schemas.openxmlformats.org/officeDocument/2006/relationships/image" Target="../media/image8.emf"/><Relationship Id="rId60" Type="http://schemas.openxmlformats.org/officeDocument/2006/relationships/oleObject" Target="../embeddings/oleObject51.bin"/><Relationship Id="rId4" Type="http://schemas.openxmlformats.org/officeDocument/2006/relationships/image" Target="../media/image4.emf"/><Relationship Id="rId9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Efficiency of Alignment-based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B.F. van Dongen</a:t>
            </a:r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3419872" y="548680"/>
            <a:ext cx="2592288" cy="828672"/>
          </a:xfrm>
          <a:prstGeom prst="wedgeEllipseCallout">
            <a:avLst>
              <a:gd name="adj1" fmla="val -63742"/>
              <a:gd name="adj2" fmla="val 2944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Laziness!</a:t>
            </a:r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323528" y="404664"/>
            <a:ext cx="2592288" cy="828672"/>
          </a:xfrm>
          <a:prstGeom prst="wedgeEllipseCallout">
            <a:avLst>
              <a:gd name="adj1" fmla="val 14888"/>
              <a:gd name="adj2" fmla="val 3060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dirty="0" err="1" smtClean="0"/>
              <a:t>Gu</a:t>
            </a:r>
            <a:r>
              <a:rPr lang="en-US" dirty="0" smtClean="0"/>
              <a:t>)estimation!</a:t>
            </a:r>
            <a:endParaRPr lang="en-US" dirty="0"/>
          </a:p>
        </p:txBody>
      </p:sp>
      <p:sp>
        <p:nvSpPr>
          <p:cNvPr id="8" name="Oval Callout 7"/>
          <p:cNvSpPr/>
          <p:nvPr/>
        </p:nvSpPr>
        <p:spPr>
          <a:xfrm>
            <a:off x="5868144" y="1844824"/>
            <a:ext cx="2592288" cy="828672"/>
          </a:xfrm>
          <a:prstGeom prst="wedgeEllipseCallout">
            <a:avLst>
              <a:gd name="adj1" fmla="val -85952"/>
              <a:gd name="adj2" fmla="val 1460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Implementation effort?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Alignment search space</a:t>
            </a:r>
            <a:endParaRPr lang="en-US" dirty="0"/>
          </a:p>
        </p:txBody>
      </p:sp>
      <p:sp>
        <p:nvSpPr>
          <p:cNvPr id="108" name="Content Placeholder 107"/>
          <p:cNvSpPr>
            <a:spLocks noGrp="1"/>
          </p:cNvSpPr>
          <p:nvPr>
            <p:ph sz="quarter" idx="1"/>
          </p:nvPr>
        </p:nvSpPr>
        <p:spPr>
          <a:xfrm>
            <a:off x="457200" y="5157192"/>
            <a:ext cx="8507288" cy="99976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the shortest path from the top-left to the bottom right</a:t>
            </a:r>
          </a:p>
          <a:p>
            <a:endParaRPr lang="en-US" dirty="0" smtClean="0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179512" y="1484784"/>
          <a:ext cx="1663700" cy="220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Visio" r:id="rId3" imgW="1663749" imgH="2203855" progId="Visio.Drawing.11">
                  <p:embed/>
                </p:oleObj>
              </mc:Choice>
              <mc:Fallback>
                <p:oleObj name="Visio" r:id="rId3" imgW="1663749" imgH="2203855" progId="Visio.Drawing.11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484784"/>
                        <a:ext cx="1663700" cy="220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1828180" y="1657598"/>
          <a:ext cx="1663700" cy="220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Visio" r:id="rId5" imgW="1663749" imgH="2203855" progId="Visio.Drawing.11">
                  <p:embed/>
                </p:oleObj>
              </mc:Choice>
              <mc:Fallback>
                <p:oleObj name="Visio" r:id="rId5" imgW="1663749" imgH="2203855" progId="Visio.Drawing.11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180" y="1657598"/>
                        <a:ext cx="1663700" cy="220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3556372" y="1873622"/>
          <a:ext cx="1663700" cy="220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6" name="Visio" r:id="rId6" imgW="1663749" imgH="2203855" progId="Visio.Drawing.11">
                  <p:embed/>
                </p:oleObj>
              </mc:Choice>
              <mc:Fallback>
                <p:oleObj name="Visio" r:id="rId6" imgW="1663749" imgH="2203855" progId="Visio.Drawing.11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372" y="1873622"/>
                        <a:ext cx="1663700" cy="220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" name="Object 20"/>
          <p:cNvGraphicFramePr>
            <a:graphicFrameLocks noChangeAspect="1"/>
          </p:cNvGraphicFramePr>
          <p:nvPr/>
        </p:nvGraphicFramePr>
        <p:xfrm>
          <a:off x="5285804" y="2089646"/>
          <a:ext cx="1663700" cy="220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7" name="Visio" r:id="rId7" imgW="1663749" imgH="2203855" progId="Visio.Drawing.11">
                  <p:embed/>
                </p:oleObj>
              </mc:Choice>
              <mc:Fallback>
                <p:oleObj name="Visio" r:id="rId7" imgW="1663749" imgH="2203855" progId="Visio.Drawing.11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5804" y="2089646"/>
                        <a:ext cx="1663700" cy="220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0" name="Object 22"/>
          <p:cNvGraphicFramePr>
            <a:graphicFrameLocks noChangeAspect="1"/>
          </p:cNvGraphicFramePr>
          <p:nvPr/>
        </p:nvGraphicFramePr>
        <p:xfrm>
          <a:off x="7086004" y="2305670"/>
          <a:ext cx="1663700" cy="220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Visio" r:id="rId8" imgW="1663749" imgH="2203855" progId="Visio.Drawing.11">
                  <p:embed/>
                </p:oleObj>
              </mc:Choice>
              <mc:Fallback>
                <p:oleObj name="Visio" r:id="rId8" imgW="1663749" imgH="2203855" progId="Visio.Drawing.11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004" y="2305670"/>
                        <a:ext cx="1663700" cy="220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1043608" y="1412776"/>
          <a:ext cx="1563687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Visio" r:id="rId9" imgW="1563259" imgH="264538" progId="Visio.Drawing.11">
                  <p:embed/>
                </p:oleObj>
              </mc:Choice>
              <mc:Fallback>
                <p:oleObj name="Visio" r:id="rId9" imgW="1563259" imgH="264538" progId="Visio.Drawing.11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412776"/>
                        <a:ext cx="1563687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2770560" y="1629147"/>
          <a:ext cx="1563687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Visio" r:id="rId11" imgW="1563259" imgH="264538" progId="Visio.Drawing.11">
                  <p:embed/>
                </p:oleObj>
              </mc:Choice>
              <mc:Fallback>
                <p:oleObj name="Visio" r:id="rId11" imgW="1563259" imgH="264538" progId="Visio.Drawing.11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560" y="1629147"/>
                        <a:ext cx="1563687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1" name="Object 23"/>
          <p:cNvGraphicFramePr>
            <a:graphicFrameLocks noChangeAspect="1"/>
          </p:cNvGraphicFramePr>
          <p:nvPr/>
        </p:nvGraphicFramePr>
        <p:xfrm>
          <a:off x="6300192" y="2061195"/>
          <a:ext cx="1563687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Visio" r:id="rId12" imgW="1563259" imgH="264538" progId="Visio.Drawing.11">
                  <p:embed/>
                </p:oleObj>
              </mc:Choice>
              <mc:Fallback>
                <p:oleObj name="Visio" r:id="rId12" imgW="1563259" imgH="264538" progId="Visio.Drawing.11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2061195"/>
                        <a:ext cx="1563687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2" name="Object 24"/>
          <p:cNvGraphicFramePr>
            <a:graphicFrameLocks noChangeAspect="1"/>
          </p:cNvGraphicFramePr>
          <p:nvPr/>
        </p:nvGraphicFramePr>
        <p:xfrm>
          <a:off x="4448473" y="1844824"/>
          <a:ext cx="1563687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" name="Visio" r:id="rId13" imgW="1563259" imgH="264538" progId="Visio.Drawing.11">
                  <p:embed/>
                </p:oleObj>
              </mc:Choice>
              <mc:Fallback>
                <p:oleObj name="Visio" r:id="rId13" imgW="1563259" imgH="264538" progId="Visio.Drawing.11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8473" y="1844824"/>
                        <a:ext cx="1563687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6" name="Group 55"/>
          <p:cNvGrpSpPr/>
          <p:nvPr/>
        </p:nvGrpSpPr>
        <p:grpSpPr>
          <a:xfrm>
            <a:off x="1043608" y="1868115"/>
            <a:ext cx="6821487" cy="912813"/>
            <a:chOff x="466328" y="4941540"/>
            <a:chExt cx="6821487" cy="912813"/>
          </a:xfrm>
        </p:grpSpPr>
        <p:graphicFrame>
          <p:nvGraphicFramePr>
            <p:cNvPr id="2097" name="Object 49"/>
            <p:cNvGraphicFramePr>
              <a:graphicFrameLocks noChangeAspect="1"/>
            </p:cNvGraphicFramePr>
            <p:nvPr/>
          </p:nvGraphicFramePr>
          <p:xfrm>
            <a:off x="466328" y="4941540"/>
            <a:ext cx="1563687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3" name="Visio" r:id="rId15" imgW="1563259" imgH="264538" progId="Visio.Drawing.11">
                    <p:embed/>
                  </p:oleObj>
                </mc:Choice>
                <mc:Fallback>
                  <p:oleObj name="Visio" r:id="rId15" imgW="1563259" imgH="264538" progId="Visio.Drawing.11">
                    <p:embed/>
                    <p:pic>
                      <p:nvPicPr>
                        <p:cNvPr id="0" name="Picture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6328" y="4941540"/>
                          <a:ext cx="1563687" cy="265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98" name="Object 50"/>
            <p:cNvGraphicFramePr>
              <a:graphicFrameLocks noChangeAspect="1"/>
            </p:cNvGraphicFramePr>
            <p:nvPr/>
          </p:nvGraphicFramePr>
          <p:xfrm>
            <a:off x="2193528" y="5157440"/>
            <a:ext cx="1563687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4" name="Visio" r:id="rId16" imgW="1563259" imgH="264538" progId="Visio.Drawing.11">
                    <p:embed/>
                  </p:oleObj>
                </mc:Choice>
                <mc:Fallback>
                  <p:oleObj name="Visio" r:id="rId16" imgW="1563259" imgH="264538" progId="Visio.Drawing.11">
                    <p:embed/>
                    <p:pic>
                      <p:nvPicPr>
                        <p:cNvPr id="0" name="Picture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3528" y="5157440"/>
                          <a:ext cx="1563687" cy="265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99" name="Object 51"/>
            <p:cNvGraphicFramePr>
              <a:graphicFrameLocks noChangeAspect="1"/>
            </p:cNvGraphicFramePr>
            <p:nvPr/>
          </p:nvGraphicFramePr>
          <p:xfrm>
            <a:off x="5724128" y="5589240"/>
            <a:ext cx="1563687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5" name="Visio" r:id="rId17" imgW="1563259" imgH="264538" progId="Visio.Drawing.11">
                    <p:embed/>
                  </p:oleObj>
                </mc:Choice>
                <mc:Fallback>
                  <p:oleObj name="Visio" r:id="rId17" imgW="1563259" imgH="264538" progId="Visio.Drawing.11">
                    <p:embed/>
                    <p:pic>
                      <p:nvPicPr>
                        <p:cNvPr id="0" name="Picture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24128" y="5589240"/>
                          <a:ext cx="1563687" cy="265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00" name="Object 52"/>
            <p:cNvGraphicFramePr>
              <a:graphicFrameLocks noChangeAspect="1"/>
            </p:cNvGraphicFramePr>
            <p:nvPr/>
          </p:nvGraphicFramePr>
          <p:xfrm>
            <a:off x="3871515" y="5373340"/>
            <a:ext cx="1563688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6" name="Visio" r:id="rId18" imgW="1563259" imgH="264538" progId="Visio.Drawing.11">
                    <p:embed/>
                  </p:oleObj>
                </mc:Choice>
                <mc:Fallback>
                  <p:oleObj name="Visio" r:id="rId18" imgW="1563259" imgH="264538" progId="Visio.Drawing.11">
                    <p:embed/>
                    <p:pic>
                      <p:nvPicPr>
                        <p:cNvPr id="0" name="Picture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1515" y="5373340"/>
                          <a:ext cx="1563688" cy="265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" name="Group 60"/>
          <p:cNvGrpSpPr/>
          <p:nvPr/>
        </p:nvGrpSpPr>
        <p:grpSpPr>
          <a:xfrm>
            <a:off x="539552" y="2300163"/>
            <a:ext cx="6821487" cy="912813"/>
            <a:chOff x="1258888" y="1628775"/>
            <a:chExt cx="6821487" cy="912813"/>
          </a:xfrm>
        </p:grpSpPr>
        <p:graphicFrame>
          <p:nvGraphicFramePr>
            <p:cNvPr id="2101" name="Object 53"/>
            <p:cNvGraphicFramePr>
              <a:graphicFrameLocks noChangeAspect="1"/>
            </p:cNvGraphicFramePr>
            <p:nvPr/>
          </p:nvGraphicFramePr>
          <p:xfrm>
            <a:off x="1258888" y="1628775"/>
            <a:ext cx="1563687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7" name="Visio" r:id="rId19" imgW="1563259" imgH="264538" progId="Visio.Drawing.11">
                    <p:embed/>
                  </p:oleObj>
                </mc:Choice>
                <mc:Fallback>
                  <p:oleObj name="Visio" r:id="rId19" imgW="1563259" imgH="264538" progId="Visio.Drawing.11">
                    <p:embed/>
                    <p:pic>
                      <p:nvPicPr>
                        <p:cNvPr id="0" name="Picture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8888" y="1628775"/>
                          <a:ext cx="1563687" cy="265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02" name="Object 54"/>
            <p:cNvGraphicFramePr>
              <a:graphicFrameLocks noChangeAspect="1"/>
            </p:cNvGraphicFramePr>
            <p:nvPr/>
          </p:nvGraphicFramePr>
          <p:xfrm>
            <a:off x="2986088" y="1844675"/>
            <a:ext cx="1563687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8" name="Visio" r:id="rId20" imgW="1563259" imgH="264538" progId="Visio.Drawing.11">
                    <p:embed/>
                  </p:oleObj>
                </mc:Choice>
                <mc:Fallback>
                  <p:oleObj name="Visio" r:id="rId20" imgW="1563259" imgH="264538" progId="Visio.Drawing.11">
                    <p:embed/>
                    <p:pic>
                      <p:nvPicPr>
                        <p:cNvPr id="0" name="Picture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6088" y="1844675"/>
                          <a:ext cx="1563687" cy="265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03" name="Object 55"/>
            <p:cNvGraphicFramePr>
              <a:graphicFrameLocks noChangeAspect="1"/>
            </p:cNvGraphicFramePr>
            <p:nvPr/>
          </p:nvGraphicFramePr>
          <p:xfrm>
            <a:off x="6516688" y="2276475"/>
            <a:ext cx="1563687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9" name="Visio" r:id="rId21" imgW="1563259" imgH="264538" progId="Visio.Drawing.11">
                    <p:embed/>
                  </p:oleObj>
                </mc:Choice>
                <mc:Fallback>
                  <p:oleObj name="Visio" r:id="rId21" imgW="1563259" imgH="264538" progId="Visio.Drawing.11">
                    <p:embed/>
                    <p:pic>
                      <p:nvPicPr>
                        <p:cNvPr id="0" name="Picture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16688" y="2276475"/>
                          <a:ext cx="1563687" cy="265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04" name="Object 56"/>
            <p:cNvGraphicFramePr>
              <a:graphicFrameLocks noChangeAspect="1"/>
            </p:cNvGraphicFramePr>
            <p:nvPr/>
          </p:nvGraphicFramePr>
          <p:xfrm>
            <a:off x="4664075" y="2060575"/>
            <a:ext cx="1563688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0" name="Visio" r:id="rId22" imgW="1563259" imgH="264538" progId="Visio.Drawing.11">
                    <p:embed/>
                  </p:oleObj>
                </mc:Choice>
                <mc:Fallback>
                  <p:oleObj name="Visio" r:id="rId22" imgW="1563259" imgH="264538" progId="Visio.Drawing.11">
                    <p:embed/>
                    <p:pic>
                      <p:nvPicPr>
                        <p:cNvPr id="0" name="Picture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64075" y="2060575"/>
                          <a:ext cx="1563688" cy="265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6" name="Group 65"/>
          <p:cNvGrpSpPr/>
          <p:nvPr/>
        </p:nvGrpSpPr>
        <p:grpSpPr>
          <a:xfrm>
            <a:off x="539552" y="2780928"/>
            <a:ext cx="6821487" cy="912813"/>
            <a:chOff x="1258888" y="1628775"/>
            <a:chExt cx="6821487" cy="912813"/>
          </a:xfrm>
        </p:grpSpPr>
        <p:graphicFrame>
          <p:nvGraphicFramePr>
            <p:cNvPr id="2105" name="Object 57"/>
            <p:cNvGraphicFramePr>
              <a:graphicFrameLocks noChangeAspect="1"/>
            </p:cNvGraphicFramePr>
            <p:nvPr/>
          </p:nvGraphicFramePr>
          <p:xfrm>
            <a:off x="1258888" y="1628775"/>
            <a:ext cx="1563687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1" name="Visio" r:id="rId23" imgW="1563259" imgH="264538" progId="Visio.Drawing.11">
                    <p:embed/>
                  </p:oleObj>
                </mc:Choice>
                <mc:Fallback>
                  <p:oleObj name="Visio" r:id="rId23" imgW="1563259" imgH="264538" progId="Visio.Drawing.11">
                    <p:embed/>
                    <p:pic>
                      <p:nvPicPr>
                        <p:cNvPr id="0" name="Picture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8888" y="1628775"/>
                          <a:ext cx="1563687" cy="265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06" name="Object 58"/>
            <p:cNvGraphicFramePr>
              <a:graphicFrameLocks noChangeAspect="1"/>
            </p:cNvGraphicFramePr>
            <p:nvPr/>
          </p:nvGraphicFramePr>
          <p:xfrm>
            <a:off x="2986088" y="1844675"/>
            <a:ext cx="1563687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2" name="Visio" r:id="rId24" imgW="1563259" imgH="264538" progId="Visio.Drawing.11">
                    <p:embed/>
                  </p:oleObj>
                </mc:Choice>
                <mc:Fallback>
                  <p:oleObj name="Visio" r:id="rId24" imgW="1563259" imgH="264538" progId="Visio.Drawing.11">
                    <p:embed/>
                    <p:pic>
                      <p:nvPicPr>
                        <p:cNvPr id="0" name="Picture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6088" y="1844675"/>
                          <a:ext cx="1563687" cy="265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07" name="Object 59"/>
            <p:cNvGraphicFramePr>
              <a:graphicFrameLocks noChangeAspect="1"/>
            </p:cNvGraphicFramePr>
            <p:nvPr/>
          </p:nvGraphicFramePr>
          <p:xfrm>
            <a:off x="6516688" y="2276475"/>
            <a:ext cx="1563687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3" name="Visio" r:id="rId25" imgW="1563259" imgH="264538" progId="Visio.Drawing.11">
                    <p:embed/>
                  </p:oleObj>
                </mc:Choice>
                <mc:Fallback>
                  <p:oleObj name="Visio" r:id="rId25" imgW="1563259" imgH="264538" progId="Visio.Drawing.11">
                    <p:embed/>
                    <p:pic>
                      <p:nvPicPr>
                        <p:cNvPr id="0" name="Picture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16688" y="2276475"/>
                          <a:ext cx="1563687" cy="265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08" name="Object 60"/>
            <p:cNvGraphicFramePr>
              <a:graphicFrameLocks noChangeAspect="1"/>
            </p:cNvGraphicFramePr>
            <p:nvPr/>
          </p:nvGraphicFramePr>
          <p:xfrm>
            <a:off x="4664075" y="2060575"/>
            <a:ext cx="1563688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4" name="Visio" r:id="rId26" imgW="1563259" imgH="264538" progId="Visio.Drawing.11">
                    <p:embed/>
                  </p:oleObj>
                </mc:Choice>
                <mc:Fallback>
                  <p:oleObj name="Visio" r:id="rId26" imgW="1563259" imgH="264538" progId="Visio.Drawing.11">
                    <p:embed/>
                    <p:pic>
                      <p:nvPicPr>
                        <p:cNvPr id="0" name="Picture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64075" y="2060575"/>
                          <a:ext cx="1563688" cy="265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1" name="Group 70"/>
          <p:cNvGrpSpPr/>
          <p:nvPr/>
        </p:nvGrpSpPr>
        <p:grpSpPr>
          <a:xfrm>
            <a:off x="539552" y="3236267"/>
            <a:ext cx="6821487" cy="912813"/>
            <a:chOff x="1258888" y="1628775"/>
            <a:chExt cx="6821487" cy="912813"/>
          </a:xfrm>
        </p:grpSpPr>
        <p:graphicFrame>
          <p:nvGraphicFramePr>
            <p:cNvPr id="2109" name="Object 61"/>
            <p:cNvGraphicFramePr>
              <a:graphicFrameLocks noChangeAspect="1"/>
            </p:cNvGraphicFramePr>
            <p:nvPr/>
          </p:nvGraphicFramePr>
          <p:xfrm>
            <a:off x="1258888" y="1628775"/>
            <a:ext cx="1563687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5" name="Visio" r:id="rId27" imgW="1563259" imgH="264538" progId="Visio.Drawing.11">
                    <p:embed/>
                  </p:oleObj>
                </mc:Choice>
                <mc:Fallback>
                  <p:oleObj name="Visio" r:id="rId27" imgW="1563259" imgH="264538" progId="Visio.Drawing.11">
                    <p:embed/>
                    <p:pic>
                      <p:nvPicPr>
                        <p:cNvPr id="0" name="Picture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8888" y="1628775"/>
                          <a:ext cx="1563687" cy="265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10" name="Object 62"/>
            <p:cNvGraphicFramePr>
              <a:graphicFrameLocks noChangeAspect="1"/>
            </p:cNvGraphicFramePr>
            <p:nvPr/>
          </p:nvGraphicFramePr>
          <p:xfrm>
            <a:off x="2986088" y="1844675"/>
            <a:ext cx="1563687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6" name="Visio" r:id="rId28" imgW="1563259" imgH="264538" progId="Visio.Drawing.11">
                    <p:embed/>
                  </p:oleObj>
                </mc:Choice>
                <mc:Fallback>
                  <p:oleObj name="Visio" r:id="rId28" imgW="1563259" imgH="264538" progId="Visio.Drawing.11">
                    <p:embed/>
                    <p:pic>
                      <p:nvPicPr>
                        <p:cNvPr id="0" name="Picture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6088" y="1844675"/>
                          <a:ext cx="1563687" cy="265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11" name="Object 63"/>
            <p:cNvGraphicFramePr>
              <a:graphicFrameLocks noChangeAspect="1"/>
            </p:cNvGraphicFramePr>
            <p:nvPr/>
          </p:nvGraphicFramePr>
          <p:xfrm>
            <a:off x="6516688" y="2276475"/>
            <a:ext cx="1563687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7" name="Visio" r:id="rId29" imgW="1563259" imgH="264538" progId="Visio.Drawing.11">
                    <p:embed/>
                  </p:oleObj>
                </mc:Choice>
                <mc:Fallback>
                  <p:oleObj name="Visio" r:id="rId29" imgW="1563259" imgH="264538" progId="Visio.Drawing.11">
                    <p:embed/>
                    <p:pic>
                      <p:nvPicPr>
                        <p:cNvPr id="0" name="Picture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16688" y="2276475"/>
                          <a:ext cx="1563687" cy="265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12" name="Object 64"/>
            <p:cNvGraphicFramePr>
              <a:graphicFrameLocks noChangeAspect="1"/>
            </p:cNvGraphicFramePr>
            <p:nvPr/>
          </p:nvGraphicFramePr>
          <p:xfrm>
            <a:off x="4664075" y="2060575"/>
            <a:ext cx="1563688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8" name="Visio" r:id="rId30" imgW="1563259" imgH="264538" progId="Visio.Drawing.11">
                    <p:embed/>
                  </p:oleObj>
                </mc:Choice>
                <mc:Fallback>
                  <p:oleObj name="Visio" r:id="rId30" imgW="1563259" imgH="264538" progId="Visio.Drawing.11">
                    <p:embed/>
                    <p:pic>
                      <p:nvPicPr>
                        <p:cNvPr id="0" name="Picture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64075" y="2060575"/>
                          <a:ext cx="1563688" cy="265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6" name="Group 75"/>
          <p:cNvGrpSpPr/>
          <p:nvPr/>
        </p:nvGrpSpPr>
        <p:grpSpPr>
          <a:xfrm>
            <a:off x="1062881" y="3668315"/>
            <a:ext cx="6821487" cy="912813"/>
            <a:chOff x="1258888" y="1628775"/>
            <a:chExt cx="6821487" cy="912813"/>
          </a:xfrm>
        </p:grpSpPr>
        <p:graphicFrame>
          <p:nvGraphicFramePr>
            <p:cNvPr id="2113" name="Object 65"/>
            <p:cNvGraphicFramePr>
              <a:graphicFrameLocks noChangeAspect="1"/>
            </p:cNvGraphicFramePr>
            <p:nvPr/>
          </p:nvGraphicFramePr>
          <p:xfrm>
            <a:off x="1258888" y="1628775"/>
            <a:ext cx="1563687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9" name="Visio" r:id="rId31" imgW="1563259" imgH="264538" progId="Visio.Drawing.11">
                    <p:embed/>
                  </p:oleObj>
                </mc:Choice>
                <mc:Fallback>
                  <p:oleObj name="Visio" r:id="rId31" imgW="1563259" imgH="264538" progId="Visio.Drawing.11">
                    <p:embed/>
                    <p:pic>
                      <p:nvPicPr>
                        <p:cNvPr id="0" name="Picture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8888" y="1628775"/>
                          <a:ext cx="1563687" cy="265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14" name="Object 66"/>
            <p:cNvGraphicFramePr>
              <a:graphicFrameLocks noChangeAspect="1"/>
            </p:cNvGraphicFramePr>
            <p:nvPr/>
          </p:nvGraphicFramePr>
          <p:xfrm>
            <a:off x="2986088" y="1844675"/>
            <a:ext cx="1563687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0" name="Visio" r:id="rId32" imgW="1563259" imgH="264538" progId="Visio.Drawing.11">
                    <p:embed/>
                  </p:oleObj>
                </mc:Choice>
                <mc:Fallback>
                  <p:oleObj name="Visio" r:id="rId32" imgW="1563259" imgH="264538" progId="Visio.Drawing.11">
                    <p:embed/>
                    <p:pic>
                      <p:nvPicPr>
                        <p:cNvPr id="0" name="Picture 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6088" y="1844675"/>
                          <a:ext cx="1563687" cy="265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15" name="Object 67"/>
            <p:cNvGraphicFramePr>
              <a:graphicFrameLocks noChangeAspect="1"/>
            </p:cNvGraphicFramePr>
            <p:nvPr/>
          </p:nvGraphicFramePr>
          <p:xfrm>
            <a:off x="6516688" y="2276475"/>
            <a:ext cx="1563687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1" name="Visio" r:id="rId33" imgW="1563259" imgH="264538" progId="Visio.Drawing.11">
                    <p:embed/>
                  </p:oleObj>
                </mc:Choice>
                <mc:Fallback>
                  <p:oleObj name="Visio" r:id="rId33" imgW="1563259" imgH="264538" progId="Visio.Drawing.11">
                    <p:embed/>
                    <p:pic>
                      <p:nvPicPr>
                        <p:cNvPr id="0" name="Picture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16688" y="2276475"/>
                          <a:ext cx="1563687" cy="265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16" name="Object 68"/>
            <p:cNvGraphicFramePr>
              <a:graphicFrameLocks noChangeAspect="1"/>
            </p:cNvGraphicFramePr>
            <p:nvPr/>
          </p:nvGraphicFramePr>
          <p:xfrm>
            <a:off x="4664075" y="2060575"/>
            <a:ext cx="1563688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2" name="Visio" r:id="rId34" imgW="1563259" imgH="264538" progId="Visio.Drawing.11">
                    <p:embed/>
                  </p:oleObj>
                </mc:Choice>
                <mc:Fallback>
                  <p:oleObj name="Visio" r:id="rId34" imgW="1563259" imgH="264538" progId="Visio.Drawing.11">
                    <p:embed/>
                    <p:pic>
                      <p:nvPicPr>
                        <p:cNvPr id="0" name="Picture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64075" y="2060575"/>
                          <a:ext cx="1563688" cy="265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9" name="Group 88"/>
          <p:cNvGrpSpPr/>
          <p:nvPr/>
        </p:nvGrpSpPr>
        <p:grpSpPr>
          <a:xfrm>
            <a:off x="1547664" y="2299643"/>
            <a:ext cx="6821488" cy="1849437"/>
            <a:chOff x="755650" y="2516188"/>
            <a:chExt cx="6821488" cy="1849437"/>
          </a:xfrm>
        </p:grpSpPr>
        <p:graphicFrame>
          <p:nvGraphicFramePr>
            <p:cNvPr id="2117" name="Object 69"/>
            <p:cNvGraphicFramePr>
              <a:graphicFrameLocks noChangeAspect="1"/>
            </p:cNvGraphicFramePr>
            <p:nvPr/>
          </p:nvGraphicFramePr>
          <p:xfrm>
            <a:off x="755650" y="2516188"/>
            <a:ext cx="1563688" cy="265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3" name="Visio" r:id="rId35" imgW="1563259" imgH="264538" progId="Visio.Drawing.11">
                    <p:embed/>
                  </p:oleObj>
                </mc:Choice>
                <mc:Fallback>
                  <p:oleObj name="Visio" r:id="rId35" imgW="1563259" imgH="264538" progId="Visio.Drawing.11">
                    <p:embed/>
                    <p:pic>
                      <p:nvPicPr>
                        <p:cNvPr id="0" name="Picture 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5650" y="2516188"/>
                          <a:ext cx="1563688" cy="265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18" name="Object 70"/>
            <p:cNvGraphicFramePr>
              <a:graphicFrameLocks noChangeAspect="1"/>
            </p:cNvGraphicFramePr>
            <p:nvPr/>
          </p:nvGraphicFramePr>
          <p:xfrm>
            <a:off x="2482850" y="2732088"/>
            <a:ext cx="1563688" cy="265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4" name="Visio" r:id="rId36" imgW="1563259" imgH="264538" progId="Visio.Drawing.11">
                    <p:embed/>
                  </p:oleObj>
                </mc:Choice>
                <mc:Fallback>
                  <p:oleObj name="Visio" r:id="rId36" imgW="1563259" imgH="264538" progId="Visio.Drawing.11">
                    <p:embed/>
                    <p:pic>
                      <p:nvPicPr>
                        <p:cNvPr id="0" name="Picture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2850" y="2732088"/>
                          <a:ext cx="1563688" cy="265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19" name="Object 71"/>
            <p:cNvGraphicFramePr>
              <a:graphicFrameLocks noChangeAspect="1"/>
            </p:cNvGraphicFramePr>
            <p:nvPr/>
          </p:nvGraphicFramePr>
          <p:xfrm>
            <a:off x="6013450" y="3163888"/>
            <a:ext cx="1563688" cy="265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5" name="Visio" r:id="rId37" imgW="1563259" imgH="264538" progId="Visio.Drawing.11">
                    <p:embed/>
                  </p:oleObj>
                </mc:Choice>
                <mc:Fallback>
                  <p:oleObj name="Visio" r:id="rId37" imgW="1563259" imgH="264538" progId="Visio.Drawing.11">
                    <p:embed/>
                    <p:pic>
                      <p:nvPicPr>
                        <p:cNvPr id="0" name="Picture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3450" y="3163888"/>
                          <a:ext cx="1563688" cy="265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20" name="Object 72"/>
            <p:cNvGraphicFramePr>
              <a:graphicFrameLocks noChangeAspect="1"/>
            </p:cNvGraphicFramePr>
            <p:nvPr/>
          </p:nvGraphicFramePr>
          <p:xfrm>
            <a:off x="4160838" y="2947988"/>
            <a:ext cx="1563687" cy="265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6" name="Visio" r:id="rId38" imgW="1563259" imgH="264538" progId="Visio.Drawing.11">
                    <p:embed/>
                  </p:oleObj>
                </mc:Choice>
                <mc:Fallback>
                  <p:oleObj name="Visio" r:id="rId38" imgW="1563259" imgH="264538" progId="Visio.Drawing.11">
                    <p:embed/>
                    <p:pic>
                      <p:nvPicPr>
                        <p:cNvPr id="0" name="Picture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60838" y="2947988"/>
                          <a:ext cx="1563687" cy="265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21" name="Object 73"/>
            <p:cNvGraphicFramePr>
              <a:graphicFrameLocks noChangeAspect="1"/>
            </p:cNvGraphicFramePr>
            <p:nvPr/>
          </p:nvGraphicFramePr>
          <p:xfrm>
            <a:off x="755650" y="2997200"/>
            <a:ext cx="1563688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7" name="Visio" r:id="rId39" imgW="1563259" imgH="264538" progId="Visio.Drawing.11">
                    <p:embed/>
                  </p:oleObj>
                </mc:Choice>
                <mc:Fallback>
                  <p:oleObj name="Visio" r:id="rId39" imgW="1563259" imgH="264538" progId="Visio.Drawing.11">
                    <p:embed/>
                    <p:pic>
                      <p:nvPicPr>
                        <p:cNvPr id="0" name="Picture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5650" y="2997200"/>
                          <a:ext cx="1563688" cy="265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22" name="Object 74"/>
            <p:cNvGraphicFramePr>
              <a:graphicFrameLocks noChangeAspect="1"/>
            </p:cNvGraphicFramePr>
            <p:nvPr/>
          </p:nvGraphicFramePr>
          <p:xfrm>
            <a:off x="2482850" y="3213100"/>
            <a:ext cx="1563688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8" name="Visio" r:id="rId40" imgW="1563259" imgH="264538" progId="Visio.Drawing.11">
                    <p:embed/>
                  </p:oleObj>
                </mc:Choice>
                <mc:Fallback>
                  <p:oleObj name="Visio" r:id="rId40" imgW="1563259" imgH="264538" progId="Visio.Drawing.11">
                    <p:embed/>
                    <p:pic>
                      <p:nvPicPr>
                        <p:cNvPr id="0" name="Picture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2850" y="3213100"/>
                          <a:ext cx="1563688" cy="265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23" name="Object 75"/>
            <p:cNvGraphicFramePr>
              <a:graphicFrameLocks noChangeAspect="1"/>
            </p:cNvGraphicFramePr>
            <p:nvPr/>
          </p:nvGraphicFramePr>
          <p:xfrm>
            <a:off x="6013450" y="3644900"/>
            <a:ext cx="1563688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9" name="Visio" r:id="rId41" imgW="1563259" imgH="264538" progId="Visio.Drawing.11">
                    <p:embed/>
                  </p:oleObj>
                </mc:Choice>
                <mc:Fallback>
                  <p:oleObj name="Visio" r:id="rId41" imgW="1563259" imgH="264538" progId="Visio.Drawing.11">
                    <p:embed/>
                    <p:pic>
                      <p:nvPicPr>
                        <p:cNvPr id="0" name="Picture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3450" y="3644900"/>
                          <a:ext cx="1563688" cy="265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24" name="Object 76"/>
            <p:cNvGraphicFramePr>
              <a:graphicFrameLocks noChangeAspect="1"/>
            </p:cNvGraphicFramePr>
            <p:nvPr/>
          </p:nvGraphicFramePr>
          <p:xfrm>
            <a:off x="4160838" y="3429000"/>
            <a:ext cx="1563687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0" name="Visio" r:id="rId42" imgW="1563259" imgH="264538" progId="Visio.Drawing.11">
                    <p:embed/>
                  </p:oleObj>
                </mc:Choice>
                <mc:Fallback>
                  <p:oleObj name="Visio" r:id="rId42" imgW="1563259" imgH="264538" progId="Visio.Drawing.11">
                    <p:embed/>
                    <p:pic>
                      <p:nvPicPr>
                        <p:cNvPr id="0" name="Picture 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60838" y="3429000"/>
                          <a:ext cx="1563687" cy="265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25" name="Object 77"/>
            <p:cNvGraphicFramePr>
              <a:graphicFrameLocks noChangeAspect="1"/>
            </p:cNvGraphicFramePr>
            <p:nvPr/>
          </p:nvGraphicFramePr>
          <p:xfrm>
            <a:off x="755650" y="3452813"/>
            <a:ext cx="1563688" cy="265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1" name="Visio" r:id="rId43" imgW="1563259" imgH="264538" progId="Visio.Drawing.11">
                    <p:embed/>
                  </p:oleObj>
                </mc:Choice>
                <mc:Fallback>
                  <p:oleObj name="Visio" r:id="rId43" imgW="1563259" imgH="264538" progId="Visio.Drawing.11">
                    <p:embed/>
                    <p:pic>
                      <p:nvPicPr>
                        <p:cNvPr id="0" name="Picture 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5650" y="3452813"/>
                          <a:ext cx="1563688" cy="265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26" name="Object 78"/>
            <p:cNvGraphicFramePr>
              <a:graphicFrameLocks noChangeAspect="1"/>
            </p:cNvGraphicFramePr>
            <p:nvPr/>
          </p:nvGraphicFramePr>
          <p:xfrm>
            <a:off x="2482850" y="3668713"/>
            <a:ext cx="1563688" cy="265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2" name="Visio" r:id="rId44" imgW="1563259" imgH="264538" progId="Visio.Drawing.11">
                    <p:embed/>
                  </p:oleObj>
                </mc:Choice>
                <mc:Fallback>
                  <p:oleObj name="Visio" r:id="rId44" imgW="1563259" imgH="264538" progId="Visio.Drawing.11">
                    <p:embed/>
                    <p:pic>
                      <p:nvPicPr>
                        <p:cNvPr id="0" name="Picture 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2850" y="3668713"/>
                          <a:ext cx="1563688" cy="265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27" name="Object 79"/>
            <p:cNvGraphicFramePr>
              <a:graphicFrameLocks noChangeAspect="1"/>
            </p:cNvGraphicFramePr>
            <p:nvPr/>
          </p:nvGraphicFramePr>
          <p:xfrm>
            <a:off x="6013450" y="4100513"/>
            <a:ext cx="1563688" cy="265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3" name="Visio" r:id="rId45" imgW="1563259" imgH="264538" progId="Visio.Drawing.11">
                    <p:embed/>
                  </p:oleObj>
                </mc:Choice>
                <mc:Fallback>
                  <p:oleObj name="Visio" r:id="rId45" imgW="1563259" imgH="264538" progId="Visio.Drawing.11">
                    <p:embed/>
                    <p:pic>
                      <p:nvPicPr>
                        <p:cNvPr id="0" name="Picture 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3450" y="4100513"/>
                          <a:ext cx="1563688" cy="265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28" name="Object 80"/>
            <p:cNvGraphicFramePr>
              <a:graphicFrameLocks noChangeAspect="1"/>
            </p:cNvGraphicFramePr>
            <p:nvPr/>
          </p:nvGraphicFramePr>
          <p:xfrm>
            <a:off x="4160838" y="3884613"/>
            <a:ext cx="1563687" cy="265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4" name="Visio" r:id="rId46" imgW="1563259" imgH="264538" progId="Visio.Drawing.11">
                    <p:embed/>
                  </p:oleObj>
                </mc:Choice>
                <mc:Fallback>
                  <p:oleObj name="Visio" r:id="rId46" imgW="1563259" imgH="264538" progId="Visio.Drawing.11">
                    <p:embed/>
                    <p:pic>
                      <p:nvPicPr>
                        <p:cNvPr id="0" name="Picture 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60838" y="3884613"/>
                          <a:ext cx="1563687" cy="265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30" name="Object 82"/>
          <p:cNvGraphicFramePr>
            <a:graphicFrameLocks noChangeAspect="1"/>
          </p:cNvGraphicFramePr>
          <p:nvPr/>
        </p:nvGraphicFramePr>
        <p:xfrm>
          <a:off x="1043608" y="1926729"/>
          <a:ext cx="205365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" name="Visio" r:id="rId47" imgW="2125946" imgH="638513" progId="Visio.Drawing.11">
                  <p:embed/>
                </p:oleObj>
              </mc:Choice>
              <mc:Fallback>
                <p:oleObj name="Visio" r:id="rId47" imgW="2125946" imgH="638513" progId="Visio.Drawing.11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926729"/>
                        <a:ext cx="205365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1" name="Object 83"/>
          <p:cNvGraphicFramePr>
            <a:graphicFrameLocks noChangeAspect="1"/>
          </p:cNvGraphicFramePr>
          <p:nvPr/>
        </p:nvGraphicFramePr>
        <p:xfrm>
          <a:off x="2771800" y="2142753"/>
          <a:ext cx="20542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" name="Visio" r:id="rId49" imgW="2125946" imgH="638513" progId="Visio.Drawing.11">
                  <p:embed/>
                </p:oleObj>
              </mc:Choice>
              <mc:Fallback>
                <p:oleObj name="Visio" r:id="rId49" imgW="2125946" imgH="638513" progId="Visio.Drawing.11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2142753"/>
                        <a:ext cx="205422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2" name="Object 84"/>
          <p:cNvGraphicFramePr>
            <a:graphicFrameLocks noChangeAspect="1"/>
          </p:cNvGraphicFramePr>
          <p:nvPr/>
        </p:nvGraphicFramePr>
        <p:xfrm>
          <a:off x="6262191" y="2564904"/>
          <a:ext cx="20542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" name="Visio" r:id="rId50" imgW="2125946" imgH="638513" progId="Visio.Drawing.11">
                  <p:embed/>
                </p:oleObj>
              </mc:Choice>
              <mc:Fallback>
                <p:oleObj name="Visio" r:id="rId50" imgW="2125946" imgH="638513" progId="Visio.Drawing.11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2191" y="2564904"/>
                        <a:ext cx="205422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4" name="Object 86"/>
          <p:cNvGraphicFramePr>
            <a:graphicFrameLocks noChangeAspect="1"/>
          </p:cNvGraphicFramePr>
          <p:nvPr/>
        </p:nvGraphicFramePr>
        <p:xfrm>
          <a:off x="3957687" y="3213919"/>
          <a:ext cx="1622425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" name="Visio" r:id="rId51" imgW="1621878" imgH="719036" progId="Visio.Drawing.11">
                  <p:embed/>
                </p:oleObj>
              </mc:Choice>
              <mc:Fallback>
                <p:oleObj name="Visio" r:id="rId51" imgW="1621878" imgH="719036" progId="Visio.Drawing.11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7687" y="3213919"/>
                        <a:ext cx="1622425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7" name="Object 89"/>
          <p:cNvGraphicFramePr>
            <a:graphicFrameLocks noChangeAspect="1"/>
          </p:cNvGraphicFramePr>
          <p:nvPr/>
        </p:nvGraphicFramePr>
        <p:xfrm>
          <a:off x="4858618" y="3739629"/>
          <a:ext cx="122555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" name="Visio" r:id="rId53" imgW="1226133" imgH="625002" progId="Visio.Drawing.11">
                  <p:embed/>
                </p:oleObj>
              </mc:Choice>
              <mc:Fallback>
                <p:oleObj name="Visio" r:id="rId53" imgW="1226133" imgH="625002" progId="Visio.Drawing.11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8618" y="3739629"/>
                        <a:ext cx="122555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5" name="Group 104"/>
          <p:cNvGrpSpPr/>
          <p:nvPr/>
        </p:nvGrpSpPr>
        <p:grpSpPr>
          <a:xfrm>
            <a:off x="537815" y="2276872"/>
            <a:ext cx="7706593" cy="1872208"/>
            <a:chOff x="537815" y="2276872"/>
            <a:chExt cx="7706593" cy="1872208"/>
          </a:xfrm>
        </p:grpSpPr>
        <p:graphicFrame>
          <p:nvGraphicFramePr>
            <p:cNvPr id="2138" name="Object 90"/>
            <p:cNvGraphicFramePr>
              <a:graphicFrameLocks noChangeAspect="1"/>
            </p:cNvGraphicFramePr>
            <p:nvPr/>
          </p:nvGraphicFramePr>
          <p:xfrm>
            <a:off x="537815" y="2276872"/>
            <a:ext cx="1585913" cy="701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" name="Visio" r:id="rId55" imgW="1585950" imgH="701202" progId="Visio.Drawing.11">
                    <p:embed/>
                  </p:oleObj>
                </mc:Choice>
                <mc:Fallback>
                  <p:oleObj name="Visio" r:id="rId55" imgW="1585950" imgH="701202" progId="Visio.Drawing.11">
                    <p:embed/>
                    <p:pic>
                      <p:nvPicPr>
                        <p:cNvPr id="0" name="Picture 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7815" y="2276872"/>
                          <a:ext cx="1585913" cy="701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39" name="Object 91"/>
            <p:cNvGraphicFramePr>
              <a:graphicFrameLocks noChangeAspect="1"/>
            </p:cNvGraphicFramePr>
            <p:nvPr/>
          </p:nvGraphicFramePr>
          <p:xfrm>
            <a:off x="1547664" y="2780928"/>
            <a:ext cx="1585912" cy="701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1" name="Visio" r:id="rId57" imgW="1585950" imgH="701202" progId="Visio.Drawing.11">
                    <p:embed/>
                  </p:oleObj>
                </mc:Choice>
                <mc:Fallback>
                  <p:oleObj name="Visio" r:id="rId57" imgW="1585950" imgH="701202" progId="Visio.Drawing.11">
                    <p:embed/>
                    <p:pic>
                      <p:nvPicPr>
                        <p:cNvPr id="0" name="Picture 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7664" y="2780928"/>
                          <a:ext cx="1585912" cy="701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40" name="Object 92"/>
            <p:cNvGraphicFramePr>
              <a:graphicFrameLocks noChangeAspect="1"/>
            </p:cNvGraphicFramePr>
            <p:nvPr/>
          </p:nvGraphicFramePr>
          <p:xfrm>
            <a:off x="2194000" y="2511301"/>
            <a:ext cx="1585912" cy="701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2" name="Visio" r:id="rId58" imgW="1585950" imgH="701202" progId="Visio.Drawing.11">
                    <p:embed/>
                  </p:oleObj>
                </mc:Choice>
                <mc:Fallback>
                  <p:oleObj name="Visio" r:id="rId58" imgW="1585950" imgH="701202" progId="Visio.Drawing.11">
                    <p:embed/>
                    <p:pic>
                      <p:nvPicPr>
                        <p:cNvPr id="0" name="Picture 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4000" y="2511301"/>
                          <a:ext cx="1585912" cy="701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41" name="Object 93"/>
            <p:cNvGraphicFramePr>
              <a:graphicFrameLocks noChangeAspect="1"/>
            </p:cNvGraphicFramePr>
            <p:nvPr/>
          </p:nvGraphicFramePr>
          <p:xfrm>
            <a:off x="3202112" y="3015357"/>
            <a:ext cx="1585912" cy="701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3" name="Visio" r:id="rId59" imgW="1585950" imgH="701202" progId="Visio.Drawing.11">
                    <p:embed/>
                  </p:oleObj>
                </mc:Choice>
                <mc:Fallback>
                  <p:oleObj name="Visio" r:id="rId59" imgW="1585950" imgH="701202" progId="Visio.Drawing.11">
                    <p:embed/>
                    <p:pic>
                      <p:nvPicPr>
                        <p:cNvPr id="0" name="Picture 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2112" y="3015357"/>
                          <a:ext cx="1585912" cy="701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42" name="Object 94"/>
            <p:cNvGraphicFramePr>
              <a:graphicFrameLocks noChangeAspect="1"/>
            </p:cNvGraphicFramePr>
            <p:nvPr/>
          </p:nvGraphicFramePr>
          <p:xfrm>
            <a:off x="5722392" y="2943349"/>
            <a:ext cx="1585912" cy="701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4" name="Visio" r:id="rId60" imgW="1585950" imgH="701202" progId="Visio.Drawing.11">
                    <p:embed/>
                  </p:oleObj>
                </mc:Choice>
                <mc:Fallback>
                  <p:oleObj name="Visio" r:id="rId60" imgW="1585950" imgH="701202" progId="Visio.Drawing.11">
                    <p:embed/>
                    <p:pic>
                      <p:nvPicPr>
                        <p:cNvPr id="0" name="Picture 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22392" y="2943349"/>
                          <a:ext cx="1585912" cy="701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43" name="Object 95"/>
            <p:cNvGraphicFramePr>
              <a:graphicFrameLocks noChangeAspect="1"/>
            </p:cNvGraphicFramePr>
            <p:nvPr/>
          </p:nvGraphicFramePr>
          <p:xfrm>
            <a:off x="6658496" y="3447405"/>
            <a:ext cx="1585912" cy="701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5" name="Visio" r:id="rId61" imgW="1585950" imgH="701202" progId="Visio.Drawing.11">
                    <p:embed/>
                  </p:oleObj>
                </mc:Choice>
                <mc:Fallback>
                  <p:oleObj name="Visio" r:id="rId61" imgW="1585950" imgH="701202" progId="Visio.Drawing.11">
                    <p:embed/>
                    <p:pic>
                      <p:nvPicPr>
                        <p:cNvPr id="0" name="Picture 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58496" y="3447405"/>
                          <a:ext cx="1585912" cy="701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6" name="TextBox 105"/>
          <p:cNvSpPr txBox="1"/>
          <p:nvPr/>
        </p:nvSpPr>
        <p:spPr>
          <a:xfrm>
            <a:off x="539552" y="4149080"/>
            <a:ext cx="1579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45 states,</a:t>
            </a:r>
          </a:p>
          <a:p>
            <a:r>
              <a:rPr lang="en-US" dirty="0" smtClean="0"/>
              <a:t>121 transitions</a:t>
            </a:r>
            <a:endParaRPr lang="en-US" dirty="0"/>
          </a:p>
        </p:txBody>
      </p:sp>
      <p:pic>
        <p:nvPicPr>
          <p:cNvPr id="107" name="Picture 2"/>
          <p:cNvPicPr>
            <a:picLocks noChangeAspect="1" noChangeArrowheads="1"/>
          </p:cNvPicPr>
          <p:nvPr/>
        </p:nvPicPr>
        <p:blipFill>
          <a:blip r:embed="rId62" cstate="print"/>
          <a:srcRect/>
          <a:stretch>
            <a:fillRect/>
          </a:stretch>
        </p:blipFill>
        <p:spPr bwMode="auto">
          <a:xfrm>
            <a:off x="7846184" y="1"/>
            <a:ext cx="1297816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build="p"/>
      <p:bldP spid="1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Alignment search space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4509120"/>
            <a:ext cx="8229600" cy="1647840"/>
          </a:xfrm>
        </p:spPr>
        <p:txBody>
          <a:bodyPr>
            <a:normAutofit/>
          </a:bodyPr>
          <a:lstStyle/>
          <a:p>
            <a:r>
              <a:rPr lang="en-US" dirty="0" smtClean="0"/>
              <a:t>The alignment for trace &lt;A, A, B, A&gt;: </a:t>
            </a:r>
          </a:p>
          <a:p>
            <a:endParaRPr lang="en-US" dirty="0" smtClean="0"/>
          </a:p>
          <a:p>
            <a:r>
              <a:rPr lang="en-US" dirty="0" smtClean="0"/>
              <a:t>&lt; (0,–), (1,–), (2, A), (3,–), (2,A), (4,B), (5,A) &gt; 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51520" y="1365299"/>
          <a:ext cx="8504238" cy="307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Visio" r:id="rId3" imgW="8503785" imgH="3072589" progId="Visio.Drawing.11">
                  <p:embed/>
                </p:oleObj>
              </mc:Choice>
              <mc:Fallback>
                <p:oleObj name="Visio" r:id="rId3" imgW="8503785" imgH="3072589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365299"/>
                        <a:ext cx="8504238" cy="307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6184" y="1"/>
            <a:ext cx="1297816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a Process Tree, many nodes can be executed implicitly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1728192" cy="1689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Oval 11"/>
          <p:cNvSpPr/>
          <p:nvPr/>
        </p:nvSpPr>
        <p:spPr>
          <a:xfrm>
            <a:off x="5940152" y="2132856"/>
            <a:ext cx="288032" cy="2880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436096" y="2636912"/>
            <a:ext cx="288032" cy="2880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516216" y="2132856"/>
            <a:ext cx="288032" cy="288032"/>
          </a:xfrm>
          <a:prstGeom prst="rect">
            <a:avLst/>
          </a:prstGeom>
          <a:solidFill>
            <a:srgbClr val="7ECB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012160" y="2636912"/>
            <a:ext cx="288032" cy="2880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012160" y="2996952"/>
            <a:ext cx="288032" cy="28803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588224" y="2636912"/>
            <a:ext cx="288032" cy="2880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12" idx="6"/>
            <a:endCxn id="14" idx="1"/>
          </p:cNvCxnSpPr>
          <p:nvPr/>
        </p:nvCxnSpPr>
        <p:spPr>
          <a:xfrm>
            <a:off x="6228184" y="227687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6"/>
            <a:endCxn id="16" idx="1"/>
          </p:cNvCxnSpPr>
          <p:nvPr/>
        </p:nvCxnSpPr>
        <p:spPr>
          <a:xfrm>
            <a:off x="5724128" y="278092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6" idx="3"/>
            <a:endCxn id="18" idx="2"/>
          </p:cNvCxnSpPr>
          <p:nvPr/>
        </p:nvCxnSpPr>
        <p:spPr>
          <a:xfrm>
            <a:off x="6300192" y="278092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164288" y="2636912"/>
            <a:ext cx="288032" cy="2880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26" name="Straight Arrow Connector 25"/>
          <p:cNvCxnSpPr>
            <a:stCxn id="18" idx="6"/>
            <a:endCxn id="25" idx="1"/>
          </p:cNvCxnSpPr>
          <p:nvPr/>
        </p:nvCxnSpPr>
        <p:spPr>
          <a:xfrm>
            <a:off x="6876256" y="278092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7" idx="1"/>
            <a:endCxn id="13" idx="5"/>
          </p:cNvCxnSpPr>
          <p:nvPr/>
        </p:nvCxnSpPr>
        <p:spPr>
          <a:xfrm flipH="1" flipV="1">
            <a:off x="5681947" y="2882763"/>
            <a:ext cx="330213" cy="2582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8" idx="3"/>
            <a:endCxn id="17" idx="3"/>
          </p:cNvCxnSpPr>
          <p:nvPr/>
        </p:nvCxnSpPr>
        <p:spPr>
          <a:xfrm flipH="1">
            <a:off x="6300192" y="2882763"/>
            <a:ext cx="330213" cy="2582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012160" y="2204864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508104" y="2708920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36096" y="5733256"/>
            <a:ext cx="13453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 states,</a:t>
            </a:r>
          </a:p>
          <a:p>
            <a:r>
              <a:rPr lang="en-US" dirty="0" smtClean="0"/>
              <a:t>9 transitions</a:t>
            </a:r>
            <a:endParaRPr lang="en-US" dirty="0"/>
          </a:p>
        </p:txBody>
      </p:sp>
      <p:pic>
        <p:nvPicPr>
          <p:cNvPr id="51" name="Picture 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717032"/>
            <a:ext cx="16383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69604" y="3717032"/>
            <a:ext cx="16383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4581128"/>
            <a:ext cx="1638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39158" y="2804373"/>
            <a:ext cx="8477250" cy="21526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execution – </a:t>
            </a:r>
            <a:r>
              <a:rPr lang="en-US" dirty="0" err="1" smtClean="0"/>
              <a:t>Statespace</a:t>
            </a:r>
            <a:r>
              <a:rPr lang="en-US" dirty="0" smtClean="0"/>
              <a:t> reduction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509120"/>
            <a:ext cx="2024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trike="sngStrike" dirty="0" smtClean="0"/>
              <a:t> 45 </a:t>
            </a:r>
            <a:r>
              <a:rPr lang="en-US" dirty="0" smtClean="0"/>
              <a:t> 30 states,</a:t>
            </a:r>
          </a:p>
          <a:p>
            <a:r>
              <a:rPr lang="en-US" strike="sngStrike" dirty="0" smtClean="0"/>
              <a:t> 121 </a:t>
            </a:r>
            <a:r>
              <a:rPr lang="en-US" dirty="0" smtClean="0"/>
              <a:t> 86 transitions</a:t>
            </a:r>
            <a:endParaRPr lang="en-US" dirty="0"/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90563" y="1896616"/>
            <a:ext cx="7762875" cy="16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33375" y="2804373"/>
            <a:ext cx="8477250" cy="2152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Visited </a:t>
            </a:r>
            <a:r>
              <a:rPr lang="en-US" dirty="0" err="1" smtClean="0"/>
              <a:t>Statespace</a:t>
            </a:r>
            <a:r>
              <a:rPr lang="en-US" dirty="0" smtClean="0"/>
              <a:t> –Estimators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736282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27584" y="2708920"/>
            <a:ext cx="39727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Trivial estimator: Remaining trace length</a:t>
            </a:r>
          </a:p>
          <a:p>
            <a:r>
              <a:rPr lang="en-US" strike="sngStrike" dirty="0" smtClean="0"/>
              <a:t> 45  30 </a:t>
            </a:r>
            <a:r>
              <a:rPr lang="en-US" dirty="0" smtClean="0"/>
              <a:t> 21 states,</a:t>
            </a:r>
          </a:p>
          <a:p>
            <a:r>
              <a:rPr lang="en-US" strike="sngStrike" dirty="0" smtClean="0"/>
              <a:t> 121  86 </a:t>
            </a:r>
            <a:r>
              <a:rPr lang="en-US" dirty="0" smtClean="0"/>
              <a:t> 32 transitions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005064"/>
            <a:ext cx="736282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27584" y="5301208"/>
            <a:ext cx="26517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(I)LP Based Estimator</a:t>
            </a:r>
          </a:p>
          <a:p>
            <a:r>
              <a:rPr lang="en-US" strike="sngStrike" dirty="0" smtClean="0"/>
              <a:t> 45  30  21 </a:t>
            </a:r>
            <a:r>
              <a:rPr lang="en-US" dirty="0" smtClean="0"/>
              <a:t> 21 states,</a:t>
            </a:r>
          </a:p>
          <a:p>
            <a:r>
              <a:rPr lang="en-US" strike="sngStrike" dirty="0" smtClean="0"/>
              <a:t> 121  86  32 </a:t>
            </a:r>
            <a:r>
              <a:rPr lang="en-US" dirty="0" smtClean="0"/>
              <a:t> 30 transitions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Stubborn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Stubborn sets can be used to eliminate parallelism while maintaining </a:t>
            </a:r>
            <a:r>
              <a:rPr lang="en-US" dirty="0" err="1" smtClean="0"/>
              <a:t>reachability</a:t>
            </a:r>
            <a:r>
              <a:rPr lang="en-US" dirty="0" smtClean="0"/>
              <a:t> of deadlocks</a:t>
            </a:r>
          </a:p>
          <a:p>
            <a:endParaRPr lang="en-US" dirty="0" smtClean="0"/>
          </a:p>
          <a:p>
            <a:r>
              <a:rPr lang="en-US" dirty="0" smtClean="0"/>
              <a:t>Basically, you </a:t>
            </a:r>
            <a:r>
              <a:rPr lang="en-US" dirty="0" err="1" smtClean="0"/>
              <a:t>sequentialize</a:t>
            </a:r>
            <a:r>
              <a:rPr lang="en-US" dirty="0" smtClean="0"/>
              <a:t> as much of the parallelism as possible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717032"/>
            <a:ext cx="16383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9604" y="3717032"/>
            <a:ext cx="16383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4581128"/>
            <a:ext cx="1638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524328" y="3645024"/>
            <a:ext cx="13453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states,</a:t>
            </a:r>
          </a:p>
          <a:p>
            <a:r>
              <a:rPr lang="en-US" dirty="0" smtClean="0"/>
              <a:t>5 transitions</a:t>
            </a:r>
            <a:endParaRPr 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4653136"/>
            <a:ext cx="12477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2120" y="4653136"/>
            <a:ext cx="1638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46184" y="1"/>
            <a:ext cx="1297816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Stubborn Sets for Alignments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Model Moves can completely be </a:t>
            </a:r>
            <a:r>
              <a:rPr lang="en-US" dirty="0" err="1" smtClean="0"/>
              <a:t>sequentialized</a:t>
            </a:r>
            <a:endParaRPr lang="en-US" dirty="0" smtClean="0"/>
          </a:p>
          <a:p>
            <a:r>
              <a:rPr lang="en-US" dirty="0" smtClean="0"/>
              <a:t>Allow for all possible Model Moves after a Synchronous Move and after a Log Move</a:t>
            </a:r>
          </a:p>
          <a:p>
            <a:r>
              <a:rPr lang="en-US" dirty="0" smtClean="0"/>
              <a:t>Otherwise, allow only mutually dependent moves, and independent moves “larger” than the last Model Move.</a:t>
            </a:r>
          </a:p>
          <a:p>
            <a:pPr lvl="1"/>
            <a:r>
              <a:rPr lang="en-US" dirty="0" smtClean="0"/>
              <a:t>Special care has to be taken of loops</a:t>
            </a:r>
          </a:p>
          <a:p>
            <a:pPr lvl="1"/>
            <a:r>
              <a:rPr lang="en-US" dirty="0" smtClean="0"/>
              <a:t>Allow moves from within the last started </a:t>
            </a:r>
            <a:r>
              <a:rPr lang="en-US" dirty="0" err="1" smtClean="0"/>
              <a:t>subtree</a:t>
            </a:r>
            <a:r>
              <a:rPr lang="en-US" dirty="0" smtClean="0"/>
              <a:t> only</a:t>
            </a:r>
          </a:p>
          <a:p>
            <a:r>
              <a:rPr lang="en-US" dirty="0" smtClean="0"/>
              <a:t>Moves are dependent </a:t>
            </a:r>
            <a:r>
              <a:rPr lang="en-US" dirty="0" err="1" smtClean="0"/>
              <a:t>iff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Their direct parent is a XOR node</a:t>
            </a:r>
          </a:p>
          <a:p>
            <a:pPr lvl="1"/>
            <a:r>
              <a:rPr lang="en-US" dirty="0" smtClean="0"/>
              <a:t>Their direct parent is a LOOP node</a:t>
            </a:r>
          </a:p>
          <a:p>
            <a:pPr lvl="1"/>
            <a:r>
              <a:rPr lang="en-US" dirty="0" smtClean="0"/>
              <a:t>One move is an OR-termination of the other node’s parent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comparison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5580112" y="3068960"/>
            <a:ext cx="792088" cy="3096344"/>
          </a:xfrm>
          <a:prstGeom prst="rect">
            <a:avLst/>
          </a:prstGeom>
          <a:solidFill>
            <a:srgbClr val="FFCCFF">
              <a:alpha val="1882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ILP with Stubborn Sets (fitness 1)</a:t>
            </a: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467544" y="3573016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pic>
        <p:nvPicPr>
          <p:cNvPr id="1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7544" y="1196752"/>
            <a:ext cx="8242506" cy="51759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Hybrid ILP with Stubborn Sets (fitness 0.9)</a:t>
            </a:r>
            <a:endParaRPr lang="en-US" dirty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196752"/>
            <a:ext cx="8242506" cy="517595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467544" y="3573016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Alignments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Alignments are used for conformance checking</a:t>
            </a:r>
          </a:p>
          <a:p>
            <a:endParaRPr lang="en-US" dirty="0" smtClean="0"/>
          </a:p>
          <a:p>
            <a:r>
              <a:rPr lang="en-US" dirty="0" smtClean="0"/>
              <a:t>Alignments are computed over a trace and a model:</a:t>
            </a:r>
          </a:p>
          <a:p>
            <a:pPr lvl="2"/>
            <a:r>
              <a:rPr lang="en-US" dirty="0" smtClean="0"/>
              <a:t>A trace is a (partial) order of activities</a:t>
            </a:r>
          </a:p>
          <a:p>
            <a:pPr lvl="2"/>
            <a:r>
              <a:rPr lang="en-US" dirty="0" smtClean="0"/>
              <a:t>A model is a labeled Petri net or a labeled Process Tree, labeled with activities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 alignment explains exactly where deviations occur:</a:t>
            </a:r>
          </a:p>
          <a:p>
            <a:pPr lvl="2"/>
            <a:r>
              <a:rPr lang="en-US" dirty="0" smtClean="0"/>
              <a:t>A synchronous move means that an activity is in the log and a corresponding transition was enabled in the model</a:t>
            </a:r>
          </a:p>
          <a:p>
            <a:pPr lvl="2"/>
            <a:r>
              <a:rPr lang="en-US" dirty="0" smtClean="0"/>
              <a:t>A log move means that no corresponding activity is found in the model</a:t>
            </a:r>
          </a:p>
          <a:p>
            <a:pPr lvl="2"/>
            <a:r>
              <a:rPr lang="en-US" dirty="0" smtClean="0"/>
              <a:t>A model move means that no corresponding activity appeared in the log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Hybrid ILP with Stubborn Sets (fitness 0.8)</a:t>
            </a: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467544" y="3573016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8242300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Bottlenecks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Estimation is no longer the (only) bottleneck</a:t>
            </a:r>
          </a:p>
          <a:p>
            <a:pPr lvl="1"/>
            <a:r>
              <a:rPr lang="en-US" dirty="0" smtClean="0"/>
              <a:t>LP computations are done in native code</a:t>
            </a:r>
          </a:p>
          <a:p>
            <a:pPr lvl="1"/>
            <a:r>
              <a:rPr lang="en-US" dirty="0" smtClean="0"/>
              <a:t>data transfer between Java and native code is expensive</a:t>
            </a:r>
          </a:p>
          <a:p>
            <a:pPr lvl="1"/>
            <a:r>
              <a:rPr lang="en-US" dirty="0" smtClean="0"/>
              <a:t>LP solvers are optimized for few, very large problems, while</a:t>
            </a:r>
            <a:br>
              <a:rPr lang="en-US" dirty="0" smtClean="0"/>
            </a:br>
            <a:r>
              <a:rPr lang="en-US" dirty="0" smtClean="0"/>
              <a:t>we have very many very small problems (20,000 per second)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Queue operations become expensive</a:t>
            </a:r>
          </a:p>
          <a:p>
            <a:pPr lvl="1"/>
            <a:r>
              <a:rPr lang="en-US" dirty="0" smtClean="0"/>
              <a:t>Worst case doubling queue operations</a:t>
            </a:r>
          </a:p>
          <a:p>
            <a:pPr lvl="1"/>
            <a:r>
              <a:rPr lang="en-US" dirty="0" smtClean="0"/>
              <a:t>For large models, queues get large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Considered node set operations become expensive</a:t>
            </a:r>
          </a:p>
          <a:p>
            <a:pPr lvl="1"/>
            <a:r>
              <a:rPr lang="en-US" dirty="0" smtClean="0"/>
              <a:t>Large </a:t>
            </a:r>
            <a:r>
              <a:rPr lang="en-US" dirty="0" err="1" smtClean="0"/>
              <a:t>statespaces</a:t>
            </a:r>
            <a:r>
              <a:rPr lang="en-US" dirty="0" smtClean="0"/>
              <a:t> imply many considered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Approximation of alignments:</a:t>
            </a:r>
          </a:p>
          <a:p>
            <a:pPr lvl="1"/>
            <a:r>
              <a:rPr lang="en-US" dirty="0" smtClean="0"/>
              <a:t>Fixed-size queues allow for quick queue operations, but uncertain results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Efficient estimation:</a:t>
            </a:r>
          </a:p>
          <a:p>
            <a:pPr lvl="1"/>
            <a:r>
              <a:rPr lang="en-US" dirty="0" smtClean="0"/>
              <a:t>Estimation is exponential in the size of the model</a:t>
            </a:r>
          </a:p>
          <a:p>
            <a:pPr lvl="1"/>
            <a:r>
              <a:rPr lang="en-US" dirty="0" smtClean="0"/>
              <a:t>Doing multiple estimates at once, or</a:t>
            </a:r>
          </a:p>
          <a:p>
            <a:pPr lvl="1"/>
            <a:r>
              <a:rPr lang="en-US" dirty="0" smtClean="0"/>
              <a:t>reusing previous estimates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Modularization:</a:t>
            </a:r>
          </a:p>
          <a:p>
            <a:pPr lvl="1"/>
            <a:r>
              <a:rPr lang="en-US" dirty="0" smtClean="0"/>
              <a:t>Exploit the block structure even more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Implementations: Estimator versions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Petri nets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Process Trees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 smtClean="0"/>
              <a:t>Dijkstra</a:t>
            </a:r>
            <a:r>
              <a:rPr lang="en-US" dirty="0" smtClean="0"/>
              <a:t> (estimator 0)</a:t>
            </a:r>
          </a:p>
          <a:p>
            <a:r>
              <a:rPr lang="en-US" dirty="0" smtClean="0"/>
              <a:t>Naive (estimator </a:t>
            </a:r>
            <a:r>
              <a:rPr lang="en-US" dirty="0" err="1" smtClean="0"/>
              <a:t>parikh</a:t>
            </a:r>
            <a:r>
              <a:rPr lang="en-US" dirty="0" smtClean="0"/>
              <a:t>)</a:t>
            </a:r>
          </a:p>
          <a:p>
            <a:r>
              <a:rPr lang="en-US" dirty="0" smtClean="0"/>
              <a:t>ILP (estimator using ILP)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Naive (estimator </a:t>
            </a:r>
            <a:r>
              <a:rPr lang="en-US" dirty="0" err="1" smtClean="0"/>
              <a:t>parikh</a:t>
            </a:r>
            <a:r>
              <a:rPr lang="en-US" dirty="0" smtClean="0"/>
              <a:t>)</a:t>
            </a:r>
          </a:p>
          <a:p>
            <a:r>
              <a:rPr lang="en-US" dirty="0" smtClean="0"/>
              <a:t>LP (estimator using LP)</a:t>
            </a:r>
          </a:p>
          <a:p>
            <a:r>
              <a:rPr lang="en-US" dirty="0" smtClean="0"/>
              <a:t>Hybrid ILP (ILP &amp; LP)</a:t>
            </a:r>
          </a:p>
          <a:p>
            <a:r>
              <a:rPr lang="en-US" dirty="0" smtClean="0"/>
              <a:t>(I)LP with OR constraints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w/ Own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219200"/>
            <a:ext cx="8820472" cy="5162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Initialize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PriorityQueue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q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While (head(q) is not target t) </a:t>
            </a:r>
          </a:p>
          <a:p>
            <a:pPr lvl="2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VisitedNode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n = head(q)</a:t>
            </a: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add n to the considered nodes</a:t>
            </a: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For each edge in the graph from node(n) to m</a:t>
            </a:r>
          </a:p>
          <a:p>
            <a:pPr lvl="3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If m was considered before, continue</a:t>
            </a:r>
          </a:p>
          <a:p>
            <a:pPr lvl="3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If m is in the queue with lower cost, continue</a:t>
            </a:r>
          </a:p>
          <a:p>
            <a:pPr lvl="3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If m is in the queue with higher cost, update and reposition it</a:t>
            </a:r>
          </a:p>
          <a:p>
            <a:pPr lvl="3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If m is new, </a:t>
            </a:r>
          </a:p>
          <a:p>
            <a:pPr lvl="4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compute an estimate for the remaining distance to t </a:t>
            </a:r>
          </a:p>
          <a:p>
            <a:pPr lvl="4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 = 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VisitedNode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(m)</a:t>
            </a:r>
          </a:p>
          <a:p>
            <a:pPr lvl="4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set n a predecessor for v</a:t>
            </a:r>
          </a:p>
          <a:p>
            <a:pPr lvl="4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add v to the priority queue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Return head(q)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4211960" y="980728"/>
            <a:ext cx="3240360" cy="432048"/>
          </a:xfrm>
          <a:prstGeom prst="wedgeEllipseCallout">
            <a:avLst>
              <a:gd name="adj1" fmla="val -40791"/>
              <a:gd name="adj2" fmla="val 1141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O(log(n)+k/n)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5580112" y="2060848"/>
            <a:ext cx="1872208" cy="432048"/>
          </a:xfrm>
          <a:prstGeom prst="wedgeEllipseCallout">
            <a:avLst>
              <a:gd name="adj1" fmla="val -131793"/>
              <a:gd name="adj2" fmla="val 1376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O(1)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5903640" y="2708920"/>
            <a:ext cx="3240360" cy="432048"/>
          </a:xfrm>
          <a:prstGeom prst="wedgeEllipseCallout">
            <a:avLst>
              <a:gd name="adj1" fmla="val -145297"/>
              <a:gd name="adj2" fmla="val 944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O(1)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3419872" y="5373216"/>
            <a:ext cx="3240360" cy="432048"/>
          </a:xfrm>
          <a:prstGeom prst="wedgeEllipseCallout">
            <a:avLst>
              <a:gd name="adj1" fmla="val -51553"/>
              <a:gd name="adj2" fmla="val -129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O(log(n)+k/n)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6084168" y="4869160"/>
            <a:ext cx="2448272" cy="432048"/>
          </a:xfrm>
          <a:prstGeom prst="wedgeEllipseCallout">
            <a:avLst>
              <a:gd name="adj1" fmla="val -139459"/>
              <a:gd name="adj2" fmla="val -2104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Expensive?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5903640" y="3717032"/>
            <a:ext cx="3240360" cy="432048"/>
          </a:xfrm>
          <a:prstGeom prst="wedgeEllipseCallout">
            <a:avLst>
              <a:gd name="adj1" fmla="val -31942"/>
              <a:gd name="adj2" fmla="val -633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O(log(n))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6300192" y="1412776"/>
            <a:ext cx="3240360" cy="432048"/>
          </a:xfrm>
          <a:prstGeom prst="wedgeEllipseCallout">
            <a:avLst>
              <a:gd name="adj1" fmla="val -101961"/>
              <a:gd name="adj2" fmla="val 1560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O(log(n)+k/n)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Closer Look: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Stupid estimation: 		</a:t>
            </a:r>
            <a:r>
              <a:rPr lang="en-US" dirty="0" smtClean="0">
                <a:latin typeface="+mn-lt"/>
                <a:cs typeface="Courier New" pitchFamily="49" charset="0"/>
              </a:rPr>
              <a:t>Trivial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Smarter estimation: 		</a:t>
            </a:r>
            <a:r>
              <a:rPr lang="en-US" dirty="0" smtClean="0">
                <a:latin typeface="+mn-lt"/>
                <a:cs typeface="Courier New" pitchFamily="49" charset="0"/>
              </a:rPr>
              <a:t>Trivial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LP-based estimation:		Polynomial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Minimize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Where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c.x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&gt;=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c.x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’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ILP-based estimation:		Exponential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6300192" y="0"/>
            <a:ext cx="2843808" cy="828672"/>
          </a:xfrm>
          <a:prstGeom prst="wedgeEllipseCallout">
            <a:avLst>
              <a:gd name="adj1" fmla="val -53944"/>
              <a:gd name="adj2" fmla="val 621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Necessary to compute fast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>
            <a:off x="6660232" y="3068960"/>
            <a:ext cx="720080" cy="2592288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80312" y="3933056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Virtually no difference in practice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19872" y="4005064"/>
            <a:ext cx="216024" cy="4026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23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</a:t>
            </a:r>
          </a:p>
          <a:p>
            <a:pPr algn="ctr">
              <a:lnSpc>
                <a:spcPts val="1400"/>
              </a:lnSpc>
            </a:pPr>
            <a:r>
              <a:rPr lang="en-US" sz="23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≤</a:t>
            </a:r>
            <a:endParaRPr lang="en-US" sz="23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Cached 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219200"/>
            <a:ext cx="8712968" cy="5162128"/>
          </a:xfrm>
        </p:spPr>
        <p:txBody>
          <a:bodyPr>
            <a:normAutofit lnSpcReduction="10000"/>
          </a:bodyPr>
          <a:lstStyle/>
          <a:p>
            <a:pPr marL="273050" indent="-273050" defTabSz="357188">
              <a:buNone/>
              <a:tabLst>
                <a:tab pos="627063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Initialize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PriorityQueue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q</a:t>
            </a:r>
          </a:p>
          <a:p>
            <a:pPr marL="273050" lvl="1" indent="-273050" defTabSz="357188">
              <a:buNone/>
              <a:tabLst>
                <a:tab pos="627063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While (head(q) is not target t) </a:t>
            </a:r>
          </a:p>
          <a:p>
            <a:pPr marL="273050" lvl="2" indent="-273050" defTabSz="357188">
              <a:buNone/>
              <a:tabLst>
                <a:tab pos="627063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VisitedNode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n = head(q)</a:t>
            </a:r>
          </a:p>
          <a:p>
            <a:pPr marL="273050" lvl="2" indent="-273050" defTabSz="357188">
              <a:buNone/>
              <a:tabLst>
                <a:tab pos="627063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273050" lvl="2" indent="-273050" defTabSz="357188">
              <a:buNone/>
              <a:tabLst>
                <a:tab pos="627063" algn="l"/>
              </a:tabLst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273050" lvl="2" indent="-273050" defTabSz="357188">
              <a:buNone/>
              <a:tabLst>
                <a:tab pos="627063" algn="l"/>
              </a:tabLst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273050" lvl="2" indent="-273050" defTabSz="357188">
              <a:buNone/>
              <a:tabLst>
                <a:tab pos="627063" algn="l"/>
              </a:tabLst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273050" lvl="2" indent="-273050" defTabSz="357188">
              <a:buNone/>
              <a:tabLst>
                <a:tab pos="627063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add n to the considered nodes</a:t>
            </a:r>
          </a:p>
          <a:p>
            <a:pPr marL="273050" lvl="2" indent="-273050" defTabSz="357188">
              <a:buNone/>
              <a:tabLst>
                <a:tab pos="627063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For each edge in the graph from node(n) to m</a:t>
            </a:r>
          </a:p>
          <a:p>
            <a:pPr marL="273050" lvl="3" indent="-273050" defTabSz="357188">
              <a:buNone/>
              <a:tabLst>
                <a:tab pos="627063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If m was considered before, continue</a:t>
            </a:r>
          </a:p>
          <a:p>
            <a:pPr marL="273050" lvl="3" indent="-273050" defTabSz="357188">
              <a:buNone/>
              <a:tabLst>
                <a:tab pos="627063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If m is in the queue with lower cost, continue</a:t>
            </a:r>
          </a:p>
          <a:p>
            <a:pPr marL="273050" lvl="3" indent="-273050" defTabSz="357188">
              <a:buNone/>
              <a:tabLst>
                <a:tab pos="627063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If m is in the queue with higher cost, update and reposition it</a:t>
            </a:r>
          </a:p>
          <a:p>
            <a:pPr marL="273050" lvl="3" indent="-273050" defTabSz="357188">
              <a:buNone/>
              <a:tabLst>
                <a:tab pos="627063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If m is new,</a:t>
            </a:r>
          </a:p>
          <a:p>
            <a:pPr marL="273050" lvl="3" indent="-273050" defTabSz="357188">
              <a:buNone/>
              <a:tabLst>
                <a:tab pos="6270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compute an estimate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for the remaining distance to t </a:t>
            </a:r>
          </a:p>
          <a:p>
            <a:pPr marL="273050" lvl="3" indent="-273050" defTabSz="357188">
              <a:buNone/>
              <a:tabLst>
                <a:tab pos="627063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v = new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VisitedNode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(m)</a:t>
            </a:r>
          </a:p>
          <a:p>
            <a:pPr marL="273050" lvl="4" indent="-273050" defTabSz="357188">
              <a:buNone/>
              <a:tabLst>
                <a:tab pos="627063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set n a predecessor for v</a:t>
            </a:r>
          </a:p>
          <a:p>
            <a:pPr marL="273050" lvl="4" indent="-273050" defTabSz="357188">
              <a:buNone/>
              <a:tabLst>
                <a:tab pos="627063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add v to the priority queue</a:t>
            </a:r>
          </a:p>
          <a:p>
            <a:pPr marL="273050" lvl="1" indent="-273050" defTabSz="357188">
              <a:buNone/>
              <a:tabLst>
                <a:tab pos="627063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Return head(q)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Cached 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219200"/>
            <a:ext cx="8712968" cy="5162128"/>
          </a:xfrm>
        </p:spPr>
        <p:txBody>
          <a:bodyPr>
            <a:normAutofit lnSpcReduction="10000"/>
          </a:bodyPr>
          <a:lstStyle/>
          <a:p>
            <a:pPr marL="273050" indent="-273050" defTabSz="357188">
              <a:buNone/>
              <a:tabLst>
                <a:tab pos="627063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Initialize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PriorityQueue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q</a:t>
            </a:r>
          </a:p>
          <a:p>
            <a:pPr marL="273050" lvl="1" indent="-273050" defTabSz="357188">
              <a:buNone/>
              <a:tabLst>
                <a:tab pos="627063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While (head(q) is not target t) </a:t>
            </a:r>
          </a:p>
          <a:p>
            <a:pPr marL="273050" lvl="2" indent="-273050" defTabSz="357188">
              <a:buNone/>
              <a:tabLst>
                <a:tab pos="627063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VisitedNode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n = head(q)</a:t>
            </a:r>
          </a:p>
          <a:p>
            <a:pPr marL="273050" lvl="2" indent="-273050" defTabSz="357188">
              <a:buNone/>
              <a:tabLst>
                <a:tab pos="627063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If the estimate for node(n) is not exact yet</a:t>
            </a:r>
          </a:p>
          <a:p>
            <a:pPr marL="273050" lvl="2" indent="-273050" defTabSz="357188">
              <a:buNone/>
              <a:tabLst>
                <a:tab pos="627063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Compute the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exact estimate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for the remaining distance to t and</a:t>
            </a:r>
          </a:p>
          <a:p>
            <a:pPr marL="273050" lvl="2" indent="-273050" defTabSz="357188">
              <a:buNone/>
              <a:tabLst>
                <a:tab pos="627063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add n to the priority queue</a:t>
            </a:r>
          </a:p>
          <a:p>
            <a:pPr marL="273050" lvl="2" indent="-273050" defTabSz="357188">
              <a:buNone/>
              <a:tabLst>
                <a:tab pos="627063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continue</a:t>
            </a:r>
          </a:p>
          <a:p>
            <a:pPr marL="273050" lvl="2" indent="-273050" defTabSz="357188">
              <a:buNone/>
              <a:tabLst>
                <a:tab pos="627063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add n to the considered nodes</a:t>
            </a:r>
          </a:p>
          <a:p>
            <a:pPr marL="273050" lvl="2" indent="-273050" defTabSz="357188">
              <a:buNone/>
              <a:tabLst>
                <a:tab pos="627063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For each edge in the graph from node(n) to m</a:t>
            </a:r>
          </a:p>
          <a:p>
            <a:pPr marL="273050" lvl="3" indent="-273050" defTabSz="357188">
              <a:buNone/>
              <a:tabLst>
                <a:tab pos="627063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If m was considered before, continue</a:t>
            </a:r>
          </a:p>
          <a:p>
            <a:pPr marL="273050" lvl="3" indent="-273050" defTabSz="357188">
              <a:buNone/>
              <a:tabLst>
                <a:tab pos="627063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If m is in the queue with lower cost, continue</a:t>
            </a:r>
          </a:p>
          <a:p>
            <a:pPr marL="273050" lvl="3" indent="-273050" defTabSz="357188">
              <a:buNone/>
              <a:tabLst>
                <a:tab pos="627063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If m is in the queue with higher cost, update and reposition it</a:t>
            </a:r>
          </a:p>
          <a:p>
            <a:pPr marL="273050" lvl="3" indent="-273050" defTabSz="357188">
              <a:buNone/>
              <a:tabLst>
                <a:tab pos="627063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If m is new,</a:t>
            </a:r>
          </a:p>
          <a:p>
            <a:pPr marL="273050" lvl="3" indent="-273050" defTabSz="357188">
              <a:buNone/>
              <a:tabLst>
                <a:tab pos="627063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compute a fast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lowerbound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for the remaining distance to t </a:t>
            </a:r>
          </a:p>
          <a:p>
            <a:pPr marL="273050" lvl="3" indent="-273050" defTabSz="357188">
              <a:buNone/>
              <a:tabLst>
                <a:tab pos="627063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v = new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VisitedNode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(m)</a:t>
            </a:r>
          </a:p>
          <a:p>
            <a:pPr marL="273050" lvl="4" indent="-273050" defTabSz="357188">
              <a:buNone/>
              <a:tabLst>
                <a:tab pos="627063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set n a predecessor for v</a:t>
            </a:r>
          </a:p>
          <a:p>
            <a:pPr marL="273050" lvl="4" indent="-273050" defTabSz="357188">
              <a:buNone/>
              <a:tabLst>
                <a:tab pos="627063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add v to the priority queue</a:t>
            </a:r>
          </a:p>
          <a:p>
            <a:pPr marL="273050" lvl="1" indent="-273050" defTabSz="357188">
              <a:buNone/>
              <a:tabLst>
                <a:tab pos="627063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Return head(q)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3635896" y="3429000"/>
            <a:ext cx="3240360" cy="432048"/>
          </a:xfrm>
          <a:prstGeom prst="wedgeEllipseCallout">
            <a:avLst>
              <a:gd name="adj1" fmla="val -88937"/>
              <a:gd name="adj2" fmla="val -1804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O(log(n)+k/n)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4572000" y="1412776"/>
            <a:ext cx="3240360" cy="432048"/>
          </a:xfrm>
          <a:prstGeom prst="wedgeEllipseCallout">
            <a:avLst>
              <a:gd name="adj1" fmla="val -84345"/>
              <a:gd name="adj2" fmla="val 637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O(log(n)+k/n)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3995936" y="5589240"/>
            <a:ext cx="3240360" cy="432048"/>
          </a:xfrm>
          <a:prstGeom prst="wedgeEllipseCallout">
            <a:avLst>
              <a:gd name="adj1" fmla="val -60704"/>
              <a:gd name="adj2" fmla="val -1620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O(1)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5724128" y="2852936"/>
            <a:ext cx="3240360" cy="432048"/>
          </a:xfrm>
          <a:prstGeom prst="wedgeEllipseCallout">
            <a:avLst>
              <a:gd name="adj1" fmla="val -114904"/>
              <a:gd name="adj2" fmla="val -1156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Expensive?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Cached 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number of computed estimates decreases</a:t>
            </a:r>
          </a:p>
          <a:p>
            <a:pPr lvl="1"/>
            <a:r>
              <a:rPr lang="en-US" dirty="0" smtClean="0"/>
              <a:t>Worst case is equal</a:t>
            </a:r>
          </a:p>
          <a:p>
            <a:endParaRPr lang="en-US" dirty="0" smtClean="0"/>
          </a:p>
          <a:p>
            <a:r>
              <a:rPr lang="en-US" dirty="0" smtClean="0"/>
              <a:t>The number of queue operations increases</a:t>
            </a:r>
          </a:p>
          <a:p>
            <a:pPr lvl="1"/>
            <a:r>
              <a:rPr lang="en-US" dirty="0" smtClean="0"/>
              <a:t>Worst case is double (queue, poll, </a:t>
            </a:r>
            <a:r>
              <a:rPr lang="en-US" dirty="0" err="1" smtClean="0"/>
              <a:t>requeue</a:t>
            </a:r>
            <a:r>
              <a:rPr lang="en-US" dirty="0" smtClean="0"/>
              <a:t>, poll)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Storage mechanism has to allow for overwriting of estimates</a:t>
            </a:r>
          </a:p>
          <a:p>
            <a:pPr lvl="1"/>
            <a:r>
              <a:rPr lang="en-US" dirty="0" smtClean="0"/>
              <a:t>Loss of space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space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Trace: &lt; A, A, B, A &gt;</a:t>
            </a:r>
          </a:p>
          <a:p>
            <a:endParaRPr lang="en-US" dirty="0" smtClean="0"/>
          </a:p>
          <a:p>
            <a:r>
              <a:rPr lang="en-US" dirty="0" err="1" smtClean="0"/>
              <a:t>Statespace</a:t>
            </a:r>
            <a:r>
              <a:rPr lang="en-US" dirty="0" smtClean="0"/>
              <a:t> of the model: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268760"/>
            <a:ext cx="1728192" cy="1689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4932040" y="1484784"/>
            <a:ext cx="288032" cy="2880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940152" y="1484784"/>
            <a:ext cx="288032" cy="2880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36096" y="1988840"/>
            <a:ext cx="288032" cy="2880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16216" y="1484784"/>
            <a:ext cx="288032" cy="288032"/>
          </a:xfrm>
          <a:prstGeom prst="rect">
            <a:avLst/>
          </a:prstGeom>
          <a:solidFill>
            <a:srgbClr val="7ECB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36096" y="1484784"/>
            <a:ext cx="288032" cy="28803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12160" y="1988840"/>
            <a:ext cx="288032" cy="28803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12160" y="2348880"/>
            <a:ext cx="288032" cy="28803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588224" y="1988840"/>
            <a:ext cx="288032" cy="2880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5" idx="6"/>
            <a:endCxn id="9" idx="1"/>
          </p:cNvCxnSpPr>
          <p:nvPr/>
        </p:nvCxnSpPr>
        <p:spPr>
          <a:xfrm>
            <a:off x="5220072" y="162880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3"/>
            <a:endCxn id="6" idx="2"/>
          </p:cNvCxnSpPr>
          <p:nvPr/>
        </p:nvCxnSpPr>
        <p:spPr>
          <a:xfrm>
            <a:off x="5724128" y="162880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2"/>
            <a:endCxn id="7" idx="0"/>
          </p:cNvCxnSpPr>
          <p:nvPr/>
        </p:nvCxnSpPr>
        <p:spPr>
          <a:xfrm>
            <a:off x="5580112" y="177281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6"/>
            <a:endCxn id="8" idx="1"/>
          </p:cNvCxnSpPr>
          <p:nvPr/>
        </p:nvCxnSpPr>
        <p:spPr>
          <a:xfrm>
            <a:off x="6228184" y="162880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7" idx="6"/>
            <a:endCxn id="10" idx="1"/>
          </p:cNvCxnSpPr>
          <p:nvPr/>
        </p:nvCxnSpPr>
        <p:spPr>
          <a:xfrm>
            <a:off x="5724128" y="213285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0" idx="3"/>
            <a:endCxn id="14" idx="2"/>
          </p:cNvCxnSpPr>
          <p:nvPr/>
        </p:nvCxnSpPr>
        <p:spPr>
          <a:xfrm>
            <a:off x="6300192" y="213285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164288" y="1988840"/>
            <a:ext cx="288032" cy="2880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14" idx="6"/>
            <a:endCxn id="33" idx="1"/>
          </p:cNvCxnSpPr>
          <p:nvPr/>
        </p:nvCxnSpPr>
        <p:spPr>
          <a:xfrm>
            <a:off x="6876256" y="213285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1" idx="1"/>
            <a:endCxn id="7" idx="5"/>
          </p:cNvCxnSpPr>
          <p:nvPr/>
        </p:nvCxnSpPr>
        <p:spPr>
          <a:xfrm flipH="1" flipV="1">
            <a:off x="5681947" y="2234691"/>
            <a:ext cx="330213" cy="2582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4" idx="3"/>
            <a:endCxn id="11" idx="3"/>
          </p:cNvCxnSpPr>
          <p:nvPr/>
        </p:nvCxnSpPr>
        <p:spPr>
          <a:xfrm flipH="1">
            <a:off x="6300192" y="2234691"/>
            <a:ext cx="330213" cy="2582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6804248" y="1484784"/>
            <a:ext cx="1800200" cy="792088"/>
            <a:chOff x="6804248" y="1484784"/>
            <a:chExt cx="1800200" cy="792088"/>
          </a:xfrm>
        </p:grpSpPr>
        <p:sp>
          <p:nvSpPr>
            <p:cNvPr id="12" name="Rectangle 11"/>
            <p:cNvSpPr/>
            <p:nvPr/>
          </p:nvSpPr>
          <p:spPr>
            <a:xfrm>
              <a:off x="7740352" y="1484784"/>
              <a:ext cx="288032" cy="288032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7092280" y="1484784"/>
              <a:ext cx="288032" cy="2880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8316416" y="1484784"/>
              <a:ext cx="288032" cy="2880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>
              <a:stCxn id="8" idx="3"/>
              <a:endCxn id="13" idx="2"/>
            </p:cNvCxnSpPr>
            <p:nvPr/>
          </p:nvCxnSpPr>
          <p:spPr>
            <a:xfrm>
              <a:off x="6804248" y="1628800"/>
              <a:ext cx="2880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7740352" y="1988840"/>
              <a:ext cx="288032" cy="2880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Arrow Connector 35"/>
            <p:cNvCxnSpPr>
              <a:stCxn id="33" idx="3"/>
              <a:endCxn id="34" idx="2"/>
            </p:cNvCxnSpPr>
            <p:nvPr/>
          </p:nvCxnSpPr>
          <p:spPr>
            <a:xfrm>
              <a:off x="7452320" y="2132856"/>
              <a:ext cx="2880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34" idx="0"/>
              <a:endCxn id="12" idx="2"/>
            </p:cNvCxnSpPr>
            <p:nvPr/>
          </p:nvCxnSpPr>
          <p:spPr>
            <a:xfrm flipV="1">
              <a:off x="7884368" y="1772816"/>
              <a:ext cx="0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13" idx="6"/>
              <a:endCxn id="12" idx="1"/>
            </p:cNvCxnSpPr>
            <p:nvPr/>
          </p:nvCxnSpPr>
          <p:spPr>
            <a:xfrm>
              <a:off x="7380312" y="1628800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12" idx="3"/>
              <a:endCxn id="15" idx="2"/>
            </p:cNvCxnSpPr>
            <p:nvPr/>
          </p:nvCxnSpPr>
          <p:spPr>
            <a:xfrm>
              <a:off x="8028384" y="1628800"/>
              <a:ext cx="2880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005064"/>
            <a:ext cx="16383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" name="TextBox 79"/>
          <p:cNvSpPr txBox="1"/>
          <p:nvPr/>
        </p:nvSpPr>
        <p:spPr>
          <a:xfrm>
            <a:off x="7020272" y="5661248"/>
            <a:ext cx="1462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 states,</a:t>
            </a:r>
          </a:p>
          <a:p>
            <a:r>
              <a:rPr lang="en-US" dirty="0" smtClean="0"/>
              <a:t>13 transitions</a:t>
            </a:r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5004048" y="1556792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2609</TotalTime>
  <Words>928</Words>
  <Application>Microsoft Office PowerPoint</Application>
  <PresentationFormat>On-screen Show (4:3)</PresentationFormat>
  <Paragraphs>199</Paragraphs>
  <Slides>22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Origin</vt:lpstr>
      <vt:lpstr>Visio</vt:lpstr>
      <vt:lpstr>Efficiency of Alignment-based algorithms</vt:lpstr>
      <vt:lpstr>Introduction: Alignments</vt:lpstr>
      <vt:lpstr>Implementations: Estimator versions</vt:lpstr>
      <vt:lpstr>Complexity w/ Own Collections</vt:lpstr>
      <vt:lpstr>A Closer Look: Estimation</vt:lpstr>
      <vt:lpstr>Cached Estimates</vt:lpstr>
      <vt:lpstr>Cached Estimates</vt:lpstr>
      <vt:lpstr>Cached Estimates</vt:lpstr>
      <vt:lpstr>State space reduction</vt:lpstr>
      <vt:lpstr>Alignment search space</vt:lpstr>
      <vt:lpstr>Alignment search space</vt:lpstr>
      <vt:lpstr>Implicit Execution</vt:lpstr>
      <vt:lpstr>Implicit execution – Statespace reduction</vt:lpstr>
      <vt:lpstr>Visited Statespace –Estimators</vt:lpstr>
      <vt:lpstr>Stubborn Sets</vt:lpstr>
      <vt:lpstr>Stubborn Sets for Alignments</vt:lpstr>
      <vt:lpstr>Performance comparison</vt:lpstr>
      <vt:lpstr>Hybrid ILP with Stubborn Sets (fitness 1)</vt:lpstr>
      <vt:lpstr>Hybrid ILP with Stubborn Sets (fitness 0.9)</vt:lpstr>
      <vt:lpstr>Hybrid ILP with Stubborn Sets (fitness 0.8)</vt:lpstr>
      <vt:lpstr>Bottlenecks</vt:lpstr>
      <vt:lpstr>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implementations of Alignment-based algorithms</dc:title>
  <dc:creator>bfvdonge</dc:creator>
  <cp:lastModifiedBy>Verbeek, H.M.W.</cp:lastModifiedBy>
  <cp:revision>31</cp:revision>
  <dcterms:created xsi:type="dcterms:W3CDTF">2013-03-20T07:58:33Z</dcterms:created>
  <dcterms:modified xsi:type="dcterms:W3CDTF">2013-11-22T15:55:31Z</dcterms:modified>
</cp:coreProperties>
</file>