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65" r:id="rId2"/>
    <p:sldId id="1226" r:id="rId3"/>
    <p:sldId id="1231" r:id="rId4"/>
    <p:sldId id="1232" r:id="rId5"/>
    <p:sldId id="1233" r:id="rId6"/>
    <p:sldId id="1234" r:id="rId7"/>
    <p:sldId id="1236" r:id="rId8"/>
    <p:sldId id="1237" r:id="rId9"/>
    <p:sldId id="1238" r:id="rId10"/>
    <p:sldId id="1239" r:id="rId11"/>
    <p:sldId id="1240" r:id="rId12"/>
    <p:sldId id="1242" r:id="rId13"/>
    <p:sldId id="1241" r:id="rId14"/>
    <p:sldId id="1243" r:id="rId15"/>
    <p:sldId id="1244" r:id="rId16"/>
    <p:sldId id="1245" r:id="rId17"/>
    <p:sldId id="1246" r:id="rId18"/>
    <p:sldId id="1247" r:id="rId19"/>
    <p:sldId id="1248" r:id="rId20"/>
    <p:sldId id="1249" r:id="rId21"/>
    <p:sldId id="1250" r:id="rId22"/>
    <p:sldId id="1251" r:id="rId23"/>
    <p:sldId id="1252" r:id="rId24"/>
    <p:sldId id="1253" r:id="rId25"/>
    <p:sldId id="1254" r:id="rId26"/>
    <p:sldId id="1256" r:id="rId27"/>
    <p:sldId id="1255" r:id="rId28"/>
    <p:sldId id="1257" r:id="rId29"/>
    <p:sldId id="1258" r:id="rId30"/>
    <p:sldId id="1259" r:id="rId31"/>
    <p:sldId id="1260" r:id="rId32"/>
    <p:sldId id="932" r:id="rId33"/>
  </p:sldIdLst>
  <p:sldSz cx="9144000" cy="6858000" type="screen4x3"/>
  <p:notesSz cx="6797675" cy="9926638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SzPct val="75000"/>
      <a:buFont typeface="Wingdings" pitchFamily="2" charset="2"/>
      <a:defRPr sz="1000" b="1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ctr" rtl="0" eaLnBrk="0" fontAlgn="base" hangingPunct="0">
      <a:spcBef>
        <a:spcPct val="20000"/>
      </a:spcBef>
      <a:spcAft>
        <a:spcPct val="0"/>
      </a:spcAft>
      <a:buSzPct val="75000"/>
      <a:buFont typeface="Wingdings" pitchFamily="2" charset="2"/>
      <a:defRPr sz="1000" b="1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ctr" rtl="0" eaLnBrk="0" fontAlgn="base" hangingPunct="0">
      <a:spcBef>
        <a:spcPct val="20000"/>
      </a:spcBef>
      <a:spcAft>
        <a:spcPct val="0"/>
      </a:spcAft>
      <a:buSzPct val="75000"/>
      <a:buFont typeface="Wingdings" pitchFamily="2" charset="2"/>
      <a:defRPr sz="1000" b="1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ctr" rtl="0" eaLnBrk="0" fontAlgn="base" hangingPunct="0">
      <a:spcBef>
        <a:spcPct val="20000"/>
      </a:spcBef>
      <a:spcAft>
        <a:spcPct val="0"/>
      </a:spcAft>
      <a:buSzPct val="75000"/>
      <a:buFont typeface="Wingdings" pitchFamily="2" charset="2"/>
      <a:defRPr sz="1000" b="1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ctr" rtl="0" eaLnBrk="0" fontAlgn="base" hangingPunct="0">
      <a:spcBef>
        <a:spcPct val="20000"/>
      </a:spcBef>
      <a:spcAft>
        <a:spcPct val="0"/>
      </a:spcAft>
      <a:buSzPct val="75000"/>
      <a:buFont typeface="Wingdings" pitchFamily="2" charset="2"/>
      <a:defRPr sz="1000" b="1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000" b="1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000" b="1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000" b="1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000" b="1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5583A5"/>
    <a:srgbClr val="336699"/>
    <a:srgbClr val="F0F0F0"/>
    <a:srgbClr val="D58D2A"/>
    <a:srgbClr val="C0C0C0"/>
    <a:srgbClr val="4D4D4D"/>
    <a:srgbClr val="FFA953"/>
    <a:srgbClr val="FF9933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4" autoAdjust="0"/>
    <p:restoredTop sz="91190" autoAdjust="0"/>
  </p:normalViewPr>
  <p:slideViewPr>
    <p:cSldViewPr snapToGrid="0">
      <p:cViewPr varScale="1">
        <p:scale>
          <a:sx n="100" d="100"/>
          <a:sy n="100" d="100"/>
        </p:scale>
        <p:origin x="-12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1592"/>
    </p:cViewPr>
  </p:sorterViewPr>
  <p:notesViewPr>
    <p:cSldViewPr snapToGrid="0">
      <p:cViewPr varScale="1">
        <p:scale>
          <a:sx n="74" d="100"/>
          <a:sy n="74" d="100"/>
        </p:scale>
        <p:origin x="-2208" y="-96"/>
      </p:cViewPr>
      <p:guideLst>
        <p:guide orient="horz" pos="3126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AC03E48F-A2E6-4A80-B164-BD6A56BA5F12}" type="datetimeFigureOut">
              <a:rPr lang="en-US"/>
              <a:pPr>
                <a:defRPr/>
              </a:pPr>
              <a:t>2/21/2013</a:t>
            </a:fld>
            <a:endParaRPr lang="en-US" dirty="0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8758AF98-640B-4493-BD4D-F37B1E980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4243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spcBef>
                <a:spcPct val="0"/>
              </a:spcBef>
              <a:buSzTx/>
              <a:buFontTx/>
              <a:buNone/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buSzTx/>
              <a:buFontTx/>
              <a:buNone/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60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spcBef>
                <a:spcPct val="0"/>
              </a:spcBef>
              <a:buSzTx/>
              <a:buFontTx/>
              <a:buNone/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buSzTx/>
              <a:buFontTx/>
              <a:buNone/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02F18CE-C13D-4C61-B411-F6DC3B237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2692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F18CE-C13D-4C61-B411-F6DC3B23709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20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Owner: Research</a:t>
            </a:r>
            <a:r>
              <a:rPr lang="en-GB" baseline="0" dirty="0" smtClean="0"/>
              <a:t> and Development</a:t>
            </a:r>
            <a:r>
              <a:rPr lang="en-GB" dirty="0" smtClean="0"/>
              <a:t>, Mark </a:t>
            </a:r>
            <a:r>
              <a:rPr lang="en-GB" dirty="0" err="1" smtClean="0"/>
              <a:t>Willems</a:t>
            </a:r>
            <a:endParaRPr lang="en-GB" dirty="0" smtClean="0"/>
          </a:p>
          <a:p>
            <a:endParaRPr lang="en-GB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20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B7F818-3F96-49EF-A46A-56A0BD516CB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3288"/>
            <a:ext cx="5441950" cy="4468812"/>
          </a:xfrm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Owner: Research</a:t>
            </a:r>
            <a:r>
              <a:rPr lang="en-GB" baseline="0" dirty="0" smtClean="0"/>
              <a:t> and Development</a:t>
            </a:r>
            <a:r>
              <a:rPr lang="en-GB" dirty="0" smtClean="0"/>
              <a:t>, Mark </a:t>
            </a:r>
            <a:r>
              <a:rPr lang="en-GB" dirty="0" err="1" smtClean="0"/>
              <a:t>Willems</a:t>
            </a:r>
            <a:endParaRPr lang="en-GB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Simpler</a:t>
            </a:r>
            <a:r>
              <a:rPr lang="en-US" baseline="0" dirty="0" smtClean="0"/>
              <a:t> diagram only describing the basic components:</a:t>
            </a:r>
          </a:p>
          <a:p>
            <a:pPr eaLnBrk="1" hangingPunct="1">
              <a:buFont typeface="Arial" charset="0"/>
              <a:buChar char="•"/>
            </a:pPr>
            <a:r>
              <a:rPr lang="en-US" b="1" baseline="0" dirty="0" smtClean="0"/>
              <a:t>Client tier</a:t>
            </a:r>
            <a:r>
              <a:rPr lang="en-US" baseline="0" dirty="0" smtClean="0"/>
              <a:t>: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i="1" baseline="0" dirty="0" smtClean="0"/>
              <a:t>Windows Client + Dispatcher:</a:t>
            </a:r>
            <a:r>
              <a:rPr lang="en-US" baseline="0" dirty="0" smtClean="0"/>
              <a:t> Dispatcher used to service clients – frees server from communication.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i="1" baseline="0" dirty="0" smtClean="0"/>
              <a:t>Java Thin Client + Thin Client Engine</a:t>
            </a:r>
            <a:r>
              <a:rPr lang="en-US" baseline="0" dirty="0" smtClean="0"/>
              <a:t>: Java Thin Client is light weight </a:t>
            </a:r>
            <a:r>
              <a:rPr lang="en-US" baseline="0" dirty="0" err="1" smtClean="0"/>
              <a:t>wrt</a:t>
            </a:r>
            <a:r>
              <a:rPr lang="en-US" baseline="0" dirty="0" smtClean="0"/>
              <a:t> data.</a:t>
            </a:r>
          </a:p>
          <a:p>
            <a:pPr lvl="0" eaLnBrk="1" hangingPunct="1">
              <a:buFont typeface="Arial" charset="0"/>
              <a:buChar char="•"/>
            </a:pPr>
            <a:r>
              <a:rPr lang="en-US" b="1" baseline="0" dirty="0" smtClean="0"/>
              <a:t>Server tier: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b="0" i="1" baseline="0" dirty="0" smtClean="0"/>
              <a:t>Server</a:t>
            </a:r>
            <a:r>
              <a:rPr lang="en-US" b="0" baseline="0" dirty="0" smtClean="0"/>
              <a:t>: Calculates and propagates business model.</a:t>
            </a:r>
          </a:p>
          <a:p>
            <a:pPr lvl="1" eaLnBrk="1" hangingPunct="1">
              <a:buFont typeface="Arial" charset="0"/>
              <a:buChar char="•"/>
            </a:pPr>
            <a:endParaRPr lang="en-US" b="0" i="1" baseline="0" dirty="0" smtClean="0"/>
          </a:p>
          <a:p>
            <a:pPr lvl="0" eaLnBrk="1" hangingPunct="1">
              <a:buFont typeface="Arial" charset="0"/>
              <a:buChar char="•"/>
            </a:pPr>
            <a:r>
              <a:rPr lang="en-US" b="1" baseline="0" dirty="0" smtClean="0"/>
              <a:t>Data tier: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b="0" i="1" baseline="0" dirty="0" smtClean="0"/>
              <a:t>ODBC Integrator</a:t>
            </a:r>
            <a:r>
              <a:rPr lang="en-US" b="0" baseline="0" dirty="0" smtClean="0"/>
              <a:t>: For integration with ODBC compliant databases (e.g. Oracle, SQL Server, </a:t>
            </a:r>
            <a:r>
              <a:rPr lang="en-US" b="0" baseline="0" dirty="0" err="1" smtClean="0"/>
              <a:t>MySQL</a:t>
            </a:r>
            <a:r>
              <a:rPr lang="en-US" b="0" baseline="0" dirty="0" smtClean="0"/>
              <a:t>, DB2, …). Used for internal storage (essential for resilience: no data is lost) and bulk data interfacing (interface database).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676581-33D9-41EB-9D3E-7867C113CDB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F18CE-C13D-4C61-B411-F6DC3B23709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PG_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876425" y="182563"/>
            <a:ext cx="1584325" cy="10080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en-US" sz="1300" dirty="0">
                <a:solidFill>
                  <a:schemeClr val="bg1"/>
                </a:solidFill>
              </a:rPr>
              <a:t>r255/g153/b0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876425" y="1406525"/>
            <a:ext cx="1584325" cy="1008063"/>
          </a:xfrm>
          <a:prstGeom prst="rect">
            <a:avLst/>
          </a:prstGeom>
          <a:solidFill>
            <a:srgbClr val="5583A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en-US" sz="1300" dirty="0">
                <a:solidFill>
                  <a:schemeClr val="bg1"/>
                </a:solidFill>
              </a:rPr>
              <a:t>r85/g131/b165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1876425" y="2603500"/>
            <a:ext cx="1584325" cy="1008063"/>
          </a:xfrm>
          <a:prstGeom prst="rect">
            <a:avLst/>
          </a:prstGeom>
          <a:solidFill>
            <a:srgbClr val="24265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en-US" sz="1300" dirty="0">
                <a:solidFill>
                  <a:schemeClr val="bg1"/>
                </a:solidFill>
              </a:rPr>
              <a:t>r36/g38/b94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038600" y="6619875"/>
            <a:ext cx="10668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fld id="{19CACB8A-494B-4EC1-A1A1-4A9B4CB39B43}" type="slidenum">
              <a:rPr lang="en-US" b="0"/>
              <a:pPr>
                <a:spcBef>
                  <a:spcPct val="50000"/>
                </a:spcBef>
                <a:defRPr/>
              </a:pPr>
              <a:t>‹#›</a:t>
            </a:fld>
            <a:endParaRPr lang="en-US" b="0" dirty="0"/>
          </a:p>
        </p:txBody>
      </p:sp>
      <p:sp>
        <p:nvSpPr>
          <p:cNvPr id="84378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419350"/>
            <a:ext cx="7772400" cy="1316038"/>
          </a:xfrm>
        </p:spPr>
        <p:txBody>
          <a:bodyPr/>
          <a:lstStyle>
            <a:lvl1pPr>
              <a:defRPr sz="4000" b="0">
                <a:latin typeface="Arial" charset="0"/>
              </a:defRPr>
            </a:lvl1pPr>
          </a:lstStyle>
          <a:p>
            <a:r>
              <a:rPr lang="en-US"/>
              <a:t>Click to edit Section title style</a:t>
            </a:r>
          </a:p>
        </p:txBody>
      </p:sp>
      <p:sp>
        <p:nvSpPr>
          <p:cNvPr id="84378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475038"/>
            <a:ext cx="6400800" cy="93345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Section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6400" y="438150"/>
            <a:ext cx="2159000" cy="5735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225" y="438150"/>
            <a:ext cx="6327775" cy="5735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76225" y="438150"/>
            <a:ext cx="7153275" cy="542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6225" y="1647825"/>
            <a:ext cx="4243388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2013" y="1647825"/>
            <a:ext cx="4243387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76225" y="3986213"/>
            <a:ext cx="424338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013" y="3986213"/>
            <a:ext cx="4243387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438150"/>
            <a:ext cx="7153275" cy="542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1647825"/>
            <a:ext cx="424338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2013" y="1647825"/>
            <a:ext cx="4243387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2013" y="3986213"/>
            <a:ext cx="4243387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438150"/>
            <a:ext cx="7153275" cy="542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6225" y="1647825"/>
            <a:ext cx="424338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2013" y="1647825"/>
            <a:ext cx="4243387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2013" y="3986213"/>
            <a:ext cx="4243387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438150"/>
            <a:ext cx="7153275" cy="542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76225" y="1647825"/>
            <a:ext cx="8639175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438150"/>
            <a:ext cx="7153275" cy="542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6225" y="1647825"/>
            <a:ext cx="424338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647825"/>
            <a:ext cx="424338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1647825"/>
            <a:ext cx="42433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647825"/>
            <a:ext cx="42433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JPG_Slide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2755" name="Rectangle 3"/>
          <p:cNvSpPr>
            <a:spLocks noChangeArrowheads="1"/>
          </p:cNvSpPr>
          <p:nvPr/>
        </p:nvSpPr>
        <p:spPr bwMode="auto">
          <a:xfrm>
            <a:off x="-1876425" y="182563"/>
            <a:ext cx="1584325" cy="10080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en-US" sz="1300" dirty="0">
                <a:solidFill>
                  <a:schemeClr val="bg1"/>
                </a:solidFill>
              </a:rPr>
              <a:t>r255/g153/b0</a:t>
            </a:r>
          </a:p>
        </p:txBody>
      </p:sp>
      <p:sp>
        <p:nvSpPr>
          <p:cNvPr id="842756" name="Rectangle 4"/>
          <p:cNvSpPr>
            <a:spLocks noChangeArrowheads="1"/>
          </p:cNvSpPr>
          <p:nvPr/>
        </p:nvSpPr>
        <p:spPr bwMode="auto">
          <a:xfrm>
            <a:off x="-1876425" y="1406525"/>
            <a:ext cx="1584325" cy="1008063"/>
          </a:xfrm>
          <a:prstGeom prst="rect">
            <a:avLst/>
          </a:prstGeom>
          <a:solidFill>
            <a:srgbClr val="5583A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en-US" sz="1300" dirty="0">
                <a:solidFill>
                  <a:schemeClr val="bg1"/>
                </a:solidFill>
              </a:rPr>
              <a:t>r85/g131/b165</a:t>
            </a:r>
          </a:p>
        </p:txBody>
      </p:sp>
      <p:sp>
        <p:nvSpPr>
          <p:cNvPr id="842757" name="Rectangle 5"/>
          <p:cNvSpPr>
            <a:spLocks noChangeArrowheads="1"/>
          </p:cNvSpPr>
          <p:nvPr/>
        </p:nvSpPr>
        <p:spPr bwMode="auto">
          <a:xfrm>
            <a:off x="-1876425" y="2603500"/>
            <a:ext cx="1584325" cy="1008063"/>
          </a:xfrm>
          <a:prstGeom prst="rect">
            <a:avLst/>
          </a:prstGeom>
          <a:solidFill>
            <a:srgbClr val="24265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en-US" sz="1300" dirty="0">
                <a:solidFill>
                  <a:schemeClr val="bg1"/>
                </a:solidFill>
              </a:rPr>
              <a:t>r36/g38/b94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6225" y="438150"/>
            <a:ext cx="7153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Insert slide title here</a:t>
            </a:r>
          </a:p>
        </p:txBody>
      </p:sp>
      <p:sp>
        <p:nvSpPr>
          <p:cNvPr id="2867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225" y="1647825"/>
            <a:ext cx="86391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42760" name="Text Box 8"/>
          <p:cNvSpPr txBox="1">
            <a:spLocks noChangeArrowheads="1"/>
          </p:cNvSpPr>
          <p:nvPr/>
        </p:nvSpPr>
        <p:spPr bwMode="auto">
          <a:xfrm>
            <a:off x="4038600" y="6619875"/>
            <a:ext cx="10668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fld id="{9E0787E7-9947-4F87-9B41-6D1F9E9FCCC4}" type="slidenum">
              <a:rPr lang="en-US" b="0"/>
              <a:pPr>
                <a:spcBef>
                  <a:spcPct val="50000"/>
                </a:spcBef>
                <a:defRPr/>
              </a:pPr>
              <a:t>‹#›</a:t>
            </a:fld>
            <a:endParaRPr lang="en-US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4" r:id="rId13"/>
    <p:sldLayoutId id="2147484035" r:id="rId14"/>
    <p:sldLayoutId id="2147484036" r:id="rId15"/>
    <p:sldLayoutId id="2147484037" r:id="rId16"/>
  </p:sldLayoutIdLst>
  <p:txStyles>
    <p:titleStyle>
      <a:lvl1pPr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2000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2000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2000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2000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15000"/>
        </a:spcBef>
        <a:spcAft>
          <a:spcPct val="15000"/>
        </a:spcAft>
        <a:buClr>
          <a:srgbClr val="F6821F"/>
        </a:buClr>
        <a:buSzPct val="80000"/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342900" algn="l" rtl="0" eaLnBrk="0" fontAlgn="base" hangingPunct="0">
        <a:spcBef>
          <a:spcPct val="15000"/>
        </a:spcBef>
        <a:spcAft>
          <a:spcPct val="15000"/>
        </a:spcAft>
        <a:buClr>
          <a:srgbClr val="F6821F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+mn-lt"/>
          <a:cs typeface="+mn-cs"/>
        </a:defRPr>
      </a:lvl2pPr>
      <a:lvl3pPr marL="1428750" indent="-285750" algn="l" rtl="0" eaLnBrk="0" fontAlgn="base" hangingPunct="0">
        <a:spcBef>
          <a:spcPct val="15000"/>
        </a:spcBef>
        <a:spcAft>
          <a:spcPct val="15000"/>
        </a:spcAft>
        <a:buClr>
          <a:srgbClr val="F6821F"/>
        </a:buClr>
        <a:buSzPct val="80000"/>
        <a:buFont typeface="Wingdings" pitchFamily="2" charset="2"/>
        <a:buChar char="Ø"/>
        <a:defRPr sz="2400">
          <a:solidFill>
            <a:schemeClr val="tx1"/>
          </a:solidFill>
          <a:latin typeface="+mn-lt"/>
          <a:cs typeface="+mn-cs"/>
        </a:defRPr>
      </a:lvl3pPr>
      <a:lvl4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Font typeface="Wingdings" pitchFamily="2" charset="2"/>
        <a:buChar char="Ø"/>
        <a:defRPr sz="1200">
          <a:solidFill>
            <a:schemeClr val="tx1"/>
          </a:solidFill>
          <a:latin typeface="+mn-lt"/>
          <a:cs typeface="+mn-cs"/>
        </a:defRPr>
      </a:lvl4pPr>
      <a:lvl5pPr marL="211455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Font typeface="Wingdings" pitchFamily="2" charset="2"/>
        <a:buChar char="Ø"/>
        <a:defRPr sz="1200" i="1">
          <a:solidFill>
            <a:schemeClr val="tx1"/>
          </a:solidFill>
          <a:latin typeface="+mn-lt"/>
          <a:cs typeface="+mn-cs"/>
        </a:defRPr>
      </a:lvl5pPr>
      <a:lvl6pPr marL="2571750" indent="-228600" algn="l" rtl="0" fontAlgn="base">
        <a:spcBef>
          <a:spcPct val="20000"/>
        </a:spcBef>
        <a:spcAft>
          <a:spcPct val="0"/>
        </a:spcAft>
        <a:buClr>
          <a:srgbClr val="FF9933"/>
        </a:buClr>
        <a:buFont typeface="Wingdings" pitchFamily="2" charset="2"/>
        <a:buChar char="Ø"/>
        <a:defRPr sz="1200" i="1">
          <a:solidFill>
            <a:schemeClr val="tx1"/>
          </a:solidFill>
          <a:latin typeface="+mn-lt"/>
          <a:cs typeface="+mn-cs"/>
        </a:defRPr>
      </a:lvl6pPr>
      <a:lvl7pPr marL="3028950" indent="-228600" algn="l" rtl="0" fontAlgn="base">
        <a:spcBef>
          <a:spcPct val="20000"/>
        </a:spcBef>
        <a:spcAft>
          <a:spcPct val="0"/>
        </a:spcAft>
        <a:buClr>
          <a:srgbClr val="FF9933"/>
        </a:buClr>
        <a:buFont typeface="Wingdings" pitchFamily="2" charset="2"/>
        <a:buChar char="Ø"/>
        <a:defRPr sz="1200" i="1">
          <a:solidFill>
            <a:schemeClr val="tx1"/>
          </a:solidFill>
          <a:latin typeface="+mn-lt"/>
          <a:cs typeface="+mn-cs"/>
        </a:defRPr>
      </a:lvl7pPr>
      <a:lvl8pPr marL="3486150" indent="-228600" algn="l" rtl="0" fontAlgn="base">
        <a:spcBef>
          <a:spcPct val="20000"/>
        </a:spcBef>
        <a:spcAft>
          <a:spcPct val="0"/>
        </a:spcAft>
        <a:buClr>
          <a:srgbClr val="FF9933"/>
        </a:buClr>
        <a:buFont typeface="Wingdings" pitchFamily="2" charset="2"/>
        <a:buChar char="Ø"/>
        <a:defRPr sz="1200" i="1">
          <a:solidFill>
            <a:schemeClr val="tx1"/>
          </a:solidFill>
          <a:latin typeface="+mn-lt"/>
          <a:cs typeface="+mn-cs"/>
        </a:defRPr>
      </a:lvl8pPr>
      <a:lvl9pPr marL="3943350" indent="-228600" algn="l" rtl="0" fontAlgn="base">
        <a:spcBef>
          <a:spcPct val="20000"/>
        </a:spcBef>
        <a:spcAft>
          <a:spcPct val="0"/>
        </a:spcAft>
        <a:buClr>
          <a:srgbClr val="FF9933"/>
        </a:buClr>
        <a:buFont typeface="Wingdings" pitchFamily="2" charset="2"/>
        <a:buChar char="Ø"/>
        <a:defRPr sz="12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VRPTW constraints:</a:t>
            </a:r>
            <a:endParaRPr lang="nl-NL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6375" y="1040130"/>
            <a:ext cx="6265545" cy="5703570"/>
          </a:xfrm>
          <a:prstGeom prst="rect">
            <a:avLst/>
          </a:prstGeom>
        </p:spPr>
      </p:pic>
      <p:pic>
        <p:nvPicPr>
          <p:cNvPr id="35842" name="Picture 2" descr="C:\Users\J\Desktop\iStock_000008482342XSmall-e1313018898888-300x2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3725" y="3100388"/>
            <a:ext cx="1822449" cy="1366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Examples</a:t>
            </a:r>
            <a:endParaRPr lang="nl-NL" dirty="0"/>
          </a:p>
        </p:txBody>
      </p:sp>
      <p:pic>
        <p:nvPicPr>
          <p:cNvPr id="36866" name="Picture 2" descr="D:\Documents\Presentatie TU\Presentatie TU\suboptimalvr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443" y="1605757"/>
            <a:ext cx="3743326" cy="3248025"/>
          </a:xfrm>
          <a:prstGeom prst="rect">
            <a:avLst/>
          </a:prstGeom>
          <a:noFill/>
        </p:spPr>
      </p:pic>
      <p:pic>
        <p:nvPicPr>
          <p:cNvPr id="36867" name="Picture 3" descr="D:\Documents\Presentatie TU\Presentatie TU\optimalexamp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1533525"/>
            <a:ext cx="3763963" cy="3392488"/>
          </a:xfrm>
          <a:prstGeom prst="rect">
            <a:avLst/>
          </a:prstGeom>
          <a:noFill/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42925" y="5056188"/>
            <a:ext cx="3662362" cy="3048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 anchor="ctr" anchorCtr="1">
            <a:spAutoFit/>
          </a:bodyPr>
          <a:lstStyle/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US" sz="1400" dirty="0" smtClean="0">
                <a:solidFill>
                  <a:srgbClr val="1C1C1C"/>
                </a:solidFill>
              </a:rPr>
              <a:t>11 routes, distance 1138.88</a:t>
            </a:r>
            <a:endParaRPr lang="en-US" sz="1400" dirty="0">
              <a:solidFill>
                <a:srgbClr val="1C1C1C"/>
              </a:solidFill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608513" y="5056188"/>
            <a:ext cx="3662362" cy="3048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 anchor="ctr" anchorCtr="1">
            <a:spAutoFit/>
          </a:bodyPr>
          <a:lstStyle/>
          <a:p>
            <a:pPr algn="l">
              <a:spcBef>
                <a:spcPct val="0"/>
              </a:spcBef>
              <a:buSzTx/>
              <a:buFontTx/>
              <a:buNone/>
            </a:pPr>
            <a:r>
              <a:rPr lang="en-US" sz="1400" dirty="0" smtClean="0">
                <a:solidFill>
                  <a:srgbClr val="1C1C1C"/>
                </a:solidFill>
              </a:rPr>
              <a:t>10 routes, distance 828.94</a:t>
            </a:r>
            <a:endParaRPr lang="en-US" sz="1400" dirty="0">
              <a:solidFill>
                <a:srgbClr val="1C1C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Demo</a:t>
            </a:r>
            <a:endParaRPr lang="nl-NL" dirty="0"/>
          </a:p>
        </p:txBody>
      </p:sp>
      <p:pic>
        <p:nvPicPr>
          <p:cNvPr id="37890" name="Picture 2" descr="https://encrypted-tbn1.gstatic.com/images?q=tbn:ANd9GcQ70Ik3NPMd9kV3Z1nbbZtDxrHHDoM3CVSptLCwkfx7lZX8MHW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2195512"/>
            <a:ext cx="3790950" cy="2733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Solutions found in literature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Exact solutions</a:t>
            </a:r>
          </a:p>
          <a:p>
            <a:pPr lvl="1"/>
            <a:r>
              <a:rPr lang="en-US" dirty="0" smtClean="0"/>
              <a:t>MIP, </a:t>
            </a:r>
            <a:r>
              <a:rPr lang="en-US" dirty="0" err="1" smtClean="0"/>
              <a:t>Lagrangian</a:t>
            </a:r>
            <a:r>
              <a:rPr lang="en-US" dirty="0" smtClean="0"/>
              <a:t> relaxation, column generation, branch and cut, dynamic programming</a:t>
            </a:r>
          </a:p>
          <a:p>
            <a:pPr lvl="1"/>
            <a:r>
              <a:rPr lang="en-US" dirty="0" smtClean="0"/>
              <a:t>Solves instances to about 100 nodes</a:t>
            </a:r>
          </a:p>
          <a:p>
            <a:r>
              <a:rPr lang="en-US" dirty="0" smtClean="0"/>
              <a:t>Heuristic and meta-heuristics</a:t>
            </a:r>
          </a:p>
          <a:p>
            <a:pPr lvl="1"/>
            <a:r>
              <a:rPr lang="en-US" dirty="0" smtClean="0"/>
              <a:t>Genetic algorithms, local search, scatter search and many more.</a:t>
            </a:r>
          </a:p>
          <a:p>
            <a:pPr lvl="1"/>
            <a:r>
              <a:rPr lang="en-US" dirty="0" smtClean="0"/>
              <a:t>Able to solve large instance 1000 nodes and upwards, but guarantees no optimality.</a:t>
            </a:r>
            <a:endParaRPr lang="nl-NL" dirty="0"/>
          </a:p>
        </p:txBody>
      </p:sp>
      <p:pic>
        <p:nvPicPr>
          <p:cNvPr id="38914" name="Picture 2" descr="Litera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43635" y="5133974"/>
            <a:ext cx="2023339" cy="1515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Constraint Programming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Paradigm to solve combinatorial optimization problems.</a:t>
            </a:r>
          </a:p>
          <a:p>
            <a:r>
              <a:rPr lang="en-US" dirty="0" smtClean="0"/>
              <a:t>One states the problem in terms of </a:t>
            </a:r>
            <a:r>
              <a:rPr lang="en-US" b="1" dirty="0" smtClean="0"/>
              <a:t>variables</a:t>
            </a:r>
            <a:r>
              <a:rPr lang="en-US" dirty="0" smtClean="0"/>
              <a:t> and </a:t>
            </a:r>
            <a:r>
              <a:rPr lang="en-US" b="1" dirty="0" smtClean="0"/>
              <a:t>constraints</a:t>
            </a:r>
            <a:r>
              <a:rPr lang="en-US" dirty="0" smtClean="0"/>
              <a:t> after which a </a:t>
            </a:r>
            <a:r>
              <a:rPr lang="en-US" b="1" dirty="0" smtClean="0"/>
              <a:t>search</a:t>
            </a:r>
            <a:r>
              <a:rPr lang="en-US" dirty="0" smtClean="0"/>
              <a:t> procedure is used to find a solution</a:t>
            </a:r>
            <a:endParaRPr lang="nl-NL" dirty="0"/>
          </a:p>
        </p:txBody>
      </p:sp>
      <p:pic>
        <p:nvPicPr>
          <p:cNvPr id="39938" name="Picture 2" descr="http://1.bp.blogspot.com/_Sh235RGes-w/SWHtU_YejmI/AAAAAAAABHk/-ZW4eTu0KGo/s320/chess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4002087"/>
            <a:ext cx="2590800" cy="263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CSP</a:t>
            </a:r>
            <a:endParaRPr lang="nl-NL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8125" y="1216025"/>
            <a:ext cx="8722995" cy="3850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CP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50" y="1123950"/>
            <a:ext cx="8639175" cy="4525963"/>
          </a:xfrm>
        </p:spPr>
        <p:txBody>
          <a:bodyPr/>
          <a:lstStyle/>
          <a:p>
            <a:r>
              <a:rPr lang="en-US" dirty="0" smtClean="0"/>
              <a:t>In a Constraint Optimization Problem we have an objective function value </a:t>
            </a:r>
            <a:r>
              <a:rPr lang="en-US" b="1" dirty="0" smtClean="0"/>
              <a:t>f(a) </a:t>
            </a:r>
            <a:r>
              <a:rPr lang="en-US" dirty="0" smtClean="0"/>
              <a:t>for each assignment </a:t>
            </a:r>
            <a:r>
              <a:rPr lang="en-US" b="1" dirty="0" smtClean="0"/>
              <a:t>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problem is to find an assignment with optimal (minimal/maximal) objective value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35025" y="3282950"/>
            <a:ext cx="5718176" cy="557085"/>
          </a:xfrm>
          <a:prstGeom prst="rect">
            <a:avLst/>
          </a:prstGeom>
        </p:spPr>
      </p:pic>
      <p:sp>
        <p:nvSpPr>
          <p:cNvPr id="40964" name="AutoShape 4" descr="data:image/jpeg;base64,/9j/4AAQSkZJRgABAQAAAQABAAD/2wCEAAkGBhQSERQUEhQWFBUWFxwYGBcYFxgfFxoZGhoXGBgZGhwfHyYfFxojGRgcIC8gIycpLC0sFx8xNTAqNScrLCkBCQoKDgwOGg8PGiwkHx8sLSwsLCwsLCwpLCwsLCwsLCwsLCksLCwpLCwsLCwsLCwsLCwsLCwsLCwsLCksLCwsLP/AABEIAKABOgMBIgACEQEDEQH/xAAcAAACAwEBAQEAAAAAAAAAAAAFBgMEBwIBAAj/xABFEAACAQIEAwUFBQcCBAUFAAABAhEAAwQSITEFQVEGEyJhgQcycZGhQlKxwdEUI2JygpLwouEVM2PSQ3ODssIWFyVE4v/EABoBAAMBAQEBAAAAAAAAAAAAAAECAwQABQb/xAAxEQACAgICAQMCBAMJAAAAAAAAAQIRAyESMQQiQVET8GGRsdEUMuEFFSNCcYGhwfH/2gAMAwEAAhEDEQA/AGhKlWoVqZaihyZalWoUqZKZAJRUi1GtSCiA7FeiuRXVEB2K6FcivRROO69rkV7NccdCuqzjtd28xOGxr2LZtBFVSCVzNJVTDTtudvKhNr2p4wOqkWHkgEFCv1DCKVySdDKLas14V1UTXI30r4Xh1pxSWvRXCvXYoHHte19X00QH1fV9Q7tBxU4bDXbwTvDbE5ZidQNT0EzXHBGvqzD/AO793KG/Z7Wv8b6akQdN/wBaaexXa9sfbuO1nusjBZzSrEiTEgERp8xSqSehnFrsZa+rjvK+zURTqa+pW7W9uRgblq33JuG4JDZ8qjXLHusSf1G9L9z2xhd8KfS8J+WSg5JdjKLezSK8qDB4zvLaPlK51Vsre8MwBg+etS56Ip7XleZqUj7UMJLAC8cpgkIvXkC4P0oNpdhSb6G6vCaW+D+0DC4m8LNvvA7AkB0gGASdQTyFMRauOao9ryvM1DONdpsPhMvfvlLTlAViTG5gDzrjgpXlLT+0XBLvccf+m/5CjmA4gl+2ty02ZG2Ovw567igmn0c012WK8r6a+rgC4tSrUKmpVNIihOlSrS12t7SNg7SOqK+Z8pzNEaTsNTtS4farcA/5Fs/1N+lG6OSbNMU1IpoB2U7QHF2O9ZBb8RWA07Rr1G/PpRgYgdaYFFsGugarreFLva/te+CayFtq4ukjMzQFiOQ1570bBV6GsV0KzS77WLiiThkP9bevKnngPFjiMPbvFO7zicszEEjf0mljNS6GlCUewpNeTUH7SOor3vh1pxDHu2vDW/4ji4KNNvvZaQVHgMCDqw93pB22hSt22LKJGpinDtRxBf8AiGNLCZtm2PJgttQf9NKanWRyI+ulRk3yReK0b5jpRLaE5mVQCepAAJ9SKrJcrriGLDrbYfaUNPxE/nVdHpZvYIrQRwmJOYCaNoaW8K3iFULXtVwRBjvvCYP7td/hnn6VSD1sSSt6HWa+mljgntCwuKvCxa70XCCQGtwPCJOoYxoOdMmeqp2I1R3NKntMVjw69kIEFS0ndQdh55ip9KZy9KftKxOXh93+JkX/AFBvwU1z6AuzG8XbZUtlQVD2wxlpzEMylhoIEqdNYjenT2X3HFvEyYWUAE65vFrHwmlTiuMDphwJ/d2Qhnr3lxzHl4xTR7OL4C4pTvmtt9GH51nt7L0qHlcSepqfD8RbMBNDs1e2m8QpVJ2c0J3tNzvxCyrAsjIgVVIzEFiDE6Als2/lSJdvtz5ee3T0rQe2GLUcWwucwttbZJ6QzP8A/IUgXE0Pw/KqSezorRs3BMRcGGsBycwtrOvQafSKILxBhz+dC8FdDWrZHO2h+arUzPU3J2cloM/8SfurjKMzqjFQNywBKjzkxWEpflbtwswfMBlykhpzEsx2EQNDvJ6VtGGvZLTsToqMx9FJ/Ksiwl9Rg7qz42v2zH8Kpek9PeYfOqOXp2dCOyfsJxB1x1spMnMG02UqZJ8prWhxR+tZX2HIGMHnbcfKDWiZ6RyejnHbC1rixmCKQPa3xBjdsJHgCFgY0zMYPyCj500I/iHxpR9pNzPicNb/AIR/qcj8qaMm0DjTFDiF/wAZUHMoMBshUsOpG4+BrV+xnFX/AGKzIiAQNI0BMVmvaSP2y/lOZe+cKTuVDEA+egFaH2XecJZ/k/AmkuroeS6GdOJnmKtDFeVBVq+swKKkybigctSA1CprqacAl+062SMMx8SK5BSYJnKTGmnhBE8prO8TbdXZSpEMQVJ1BBgj0rVO1WGW89lXJCoc2hAJYkBdTMARJMcx1kL3HOzqObj2WY3JZ2UlWD65mykAQ2u2s8o2ou+kgxlFbbDXspzjDXCxGU3PCOchRm+hX5UxG7JNKPsy4iBbu2idjnHwPhb8F+dMi3pM+dLJ6GrZdF40ke0As2JwpIDqRlyTBJD6ieU5hrTb3lJna3iIGMw+mcWYcqdic4aD8Qo+dKmNFbFS4WggxpWudhHZeFoXMyWyxyUtEHzzZj6isqveIk9fzrRewfEQeHFOdt2WP5vEPqSPSlxS7LZlpBrvK4fGFdZ0G9Q95XeDwHfuLZMBgZgwYjWNNOnrTR2yD0ZNi8Ybl2851LOT8yT+VVnMCfIH5GtiXsDgcCM1xe9ZzCm+4NtSTAEBVzsxOilSTBjYmhWO7L4fFplVEtXgD4rSBBtOV7YbKDGuu41DcqeUGjou1ol4LxLvLFn+FAn9sr+AFGLdzSgHDuDHCoELFpOhIA5AHZj0mi1m9UpBRabEsoYoCXCsVA3LZTlA8yYrGEuRbLyxuG4QylDEQCDmOmaSwjynnWr43HC2jP8AdUn5Ax9aVeAdlrt/B6sttWuG6M2Yswy5QcoGi76k/AEUeajF2co2wf7N8Y44nYyAnNmV9NkIOYnoBv6Vq+M4g2cwxis37MYY4TilgORDFkzL7rZgVEEx9oiZ1FPWMfxmKZTuCaBKNSLB4s450pe0njD3MNbWNO8lj00hZ+bfKjF25VW1jUe8ti4mZWlpgZlOiyJ0YEzKnQxSSyOMbGhBSkZjeBn0j5AUc7EYzLiHHJk/CP0+tNPaT2dg3s9nwIxiFVmWf4QNUP8AAdOhA0qje4TbwQQwucT73i8S+IF+RbSAo0E1F549Jff38F1gfb6Gdbtcrfhh8apW8VIBGx/OocViwil590E/LWrRVmeWtAPtnwe6144tYuWW8OZTPdlfBlcfZ93faT1pSP4yPoacfZ5cxLX37ggq0m8ribRXbxDqfF026TTDxLsvhbd5GGGt5SxIIuXGUMBmPhzQVAiRlywZ2205MNNEseS00Qdnbjfs1nMIORZB32kT6RRJrlAeGXLqveW8ZfOWkbFX2K+WkURe/Wdx2UT0ddoOJd3gLxnVhkH9Rg/6ZrMrfuL5n9K0ocLOJUqba3UU+JCxBYkHVDIhlUH7Q94b7Ezw7s3bw+GNyyhUAAg5h3zgkam7llEjZVCyNTE07g2rBGaToyvgF028XZnTxka9GEVpOehblsUGUgnJ4lm4WnKRsGLNbaZhgRsJBBq0uIkA9am0OyzbuwwpD7X4zvOIN/AVUf0gA/6pptuX416a0v4DsLfxF5mFy1mMkgs251P2etNGLa0LaT2LF5pefOtG7GXpwqj7pYfWfzoBi/Z/ctkm7etKeQEn8Yj60b7K4JrKujMreKRlJ/Sg4SS2M5xfQyBqIK+goYpqwLtLF0I0VQa+LxXKmosQ8wo+0Y9Of6etaIq3RKTpWUcXh8zhgTpBygxDKSQwJU6gHlUaYBRlJPu6qJkzlKAbABQOUbij4xoBZWLeEEbCIGbbwg7gHc7/AMMVBjOJiGB2APTfNHx/z1qryRerX5EfptK9/mJOH4WLd65dRirBvEgEqwYGYjYyPMTG1GbF6qFoB7rrB8SyBsZU5uXOJrzC3MpZDoUMQdwCJWdBy/Cl8hLncemU8aTeOpdoLtegSarcF7I5mv4m+UfLLlgpZQMucJbW4oBfKRLOsLKgAmSO8DiF7xQzqpkQC6qT4gNCx0jfNrEaAmKcOD2XOHATJlY3c4YSZ726G+IjKIM86Ecfp5MaU90hUPC7eMR1QZmSTldbcMswCjoitbafiNpFLnB8G2GusO8XJc2Uki5oxUSsQGVgynXr5VpOEwTW1Y2bdpJJmVuKSQSBMkmNopQ4w6h7hkCcQ6zMAKO7a55SWXL8WO9IoX2U5110WFvVPhcXctsroqspOVgwkfZI21U6jUdR1Eg8Li8ygyD8CInntpvS9h+213D4u49uHtk5Wtt7rBZA81O+o6mZBIKJNDN2bJ2gwpuLbKxInwsodYIIAaQWE6QVE6Rs0hew9nubneMirIIi2mX7WbVmVXfQAREAZzJLQJMD27wGMQKzDDXBqVukBZgDS4fARAjXKfKh/GeO4DDiTeFxh9myQ8z5r4BpzzKfrTTyZK4oSEI3bIMTxUu5TK0AzJadNeQAAFSW7tJnF+2b3TltILNvciZdoP2jpA8hryJNMmHxWZVYbEA/MTU0n7lHXsTcYwzXbaqPde4qtrqd2yj5SegHmKMDBusj3IGQgMYZZBEZbZIGURAJ69Ijw8ribFsaFLZd+ue8PoRbAg8s1NhtL4lOsiIZjoTBI15eMcpEjyAZTjCTtX+AmWEpQjWvf/oy/jHCXFvOZ/dsCrANoV99hOsFtR/hpgGJnUkEnWRsecjyO/rVzj9he7YSFaG58jHUa7/GlThOM/d5TuhKH0gr8PCQP6TUlLnJv52WUeONfhoL4jEhVLHYAn5a17wi7avNbxI8TWwiOmviCnRhpp90+YB5mlztRxHJYOurGPz/ACHzoV2D7RLhruW9PcsdWiSjffj7S/eHTbUarnhKUPR2NgnGMvX0O+LcsxLFm8RMzJiTp9B8/KhGMtd4uQk+G5mk8lG466+fUU7rgbN7xKigxJAPhg6h1MwbZGsjakrtdxazZBW0ozGcp1kz/wCIZ2XSFXmdTtXl4oT5L7+/xPXyZMbg1v7+9EmBxWZAZBGsRyEnT029K5xnG7dhrTXk7y2Xh05lIIbTmRIIHUetL3Y/HTbZCdUb6N/uDQ3tLj898LySB67n6/gK9tek8J+pmwcH7P2rOFuLhL3gxDBrVwSWIbwhDAJKqd5gjnQ7i2CuZlJ/ehlYuShYqCyQsRoYLLuSMu66xm/BO1GIwulm6yqWzFd1LQRMHYwY+XQQ+dnu1N/iDxcs2iiCHuZSTqTCAc2Y7L8Sa1KfJfiZ3Hizm5ZCBHJlmkFuusAf6T8jUffUC7f9ogL6W7RlbDyxEQzjQqMsDKoJXTQkselTcVxwSyzg/Z0/q2rM+y6Qd7McW7wX1sPLkOty2d8pUql238NAek+LQhlfmtu65kuKLZ1VcgMKBosTrGxEcq/OHC8e9u4Lltirq0qwOoPlWtdnO2IxXgbKmJWSbcApcI3e2sgq8TmVSJ1InUCsZ1pk54/cPYqxcYnK6g+doLJmIkQfTrHqq3rmV3X7pI02nc/jRO9xYsQFNrMQSRDlrYGs3Az5E0kgywIBOq60l2ONi5ibiqTly+EncwxzMfNixbymOVDJ2GF0HhcBZQTAnU9ANzTguFuBUyLbYHWNJgjTUrIXz10nXase4vx9rd8FD7mkcj94H8KeuzntEw5yI5u2SdASUNpT8TqBPlFUw5IxVCZYNuxux+EZUWDattIzEKADrtMDfbXbzNA+7fMW/d5I+yIkjQmcozazr8ql7Qq14q+ZDlGhILW28wyyVOu8GOtAUxBw9o5mGWR7uaNJAVS2pkmdhSTlJtprXydFJDCjVJmqphruZQRzE/OrE1kLnBas97Y8Zb9phGZe7GUFSQZ3bUfL0p+zVjvF8RNxzzLE/Mk1Z9CxVsIf/V2MXKBib4H/AJr/AA612/bHFNocTeM/9Rv1odxe2irh8hJZrOZ+mbvLigDp4VXbmTQg3oOlcotMaVMv3OLXGJLXHJPMs09Dz6Vb7McUy3cs6Np68v8APOgYuQG/z/Nq4w10o6t0IP1p2rFVIdj25v2r1y3aKd2pgB7VtxIEMRmUkajkeVOXBe3Nl1zG4li4SWe3cDi0WPvPadJKZtyrAidgdzj+FuSWYnU6+ppi4xYtrZwbIPG9lmczuRfvIunLwoKXlKLtDOEZJWaNxLthbyycTYHTume/d/ozKqIfN9vKkDifa1mgW7VpUXRM9tblyCSTmdgZYsSTAAk0um/yro3/AAH4+v8AmtLKUpdjwxxiH+EceZrd4uRKAsIUARB5AAbj60sWXn510uJyd4J95Cv1BrnDuMgHPNv5QPzmmigS7DPaTgww13u5J/d2mM8jctW7hHoWI9KDm59KMdtOIm7i7zsIPgEdMttEAPnC0vo+lM0JFl2/iI5ciPnr+dMeD46bWBFwe8vhWdfFOmh0OmseVKN1sxA8vyrx8WTaW3yDs3zCgfn86FWddDjw72gX+9uXnW3ca4ZaQwGgAEZWEQAI6RRse1a65J/Z7AJ0mb3Igj/xI3A/tHSkzsvwf9oxFqx3ip3hHjPurK5tfTT41SxhCsQrSAdDtPTTlQcQ3Y3432iXnUxbsLM7K531O7/5A6UuYfj1xLwdmOUkZgNFI1EwNNJND/2jbSINcYlJMCBAO56Sfn5edKo0xr1Qc7aYzx20HIFvmYH4VT4VgXu95kHuW2uN5Ko1P1iOpFDMbizcZSeSKv8AaI/H8ac+wfGkw64tmUOrYZkho1LZRpp96THkKrFEpPRQ4R2vuYcZSFu2wDCNmET0KkHLOpXbfaZoZcxrXbjPcOZm1J/zYCdB5CqGJugvoIHSurVyKl9OMW5JbZVTk1Tegl2ZxOS+wOzKf9Pi/AGhdy+XcsftNP1r7vgpzA+LxgjyKwPqT8q4wl3KZ/hYfNSv50/EWw3iOGPbsWrrCEuZspkScpAbTkJ084NccK47ew2bubjJnUq0cwZHoRJhhqJ0NFO1HEg2EwSARktvPxa6zfgRSolzSjONMWDtbL2LjulPPUH0/wBiKs8T4lmwdhZ1Oh/o8NDbl7wxy1/EVWxF3ZJkIWj1NKo2M3Re4LaZ7qKgLMzqFA3JJgD1NWuIq1m+4Jh7dxgSp2ZWOoYeY0NWuwmIRMdhGb7N5Wb0dSPoKG8cxYuYi642e47f3MT+dU4qrE5boYcb24u3raIQFYkd64OtyCCNNlk6tHvEA6bUGwmJ7vFA7akH1B/OhyPqK5u3JJM6gSP7v0pKsZnWJxGd2PU0TwWEZ7buB4bYDMeQBIUepJ+hoLYOonaR8p1pzw/E1Tg962vv3cWpOo9xLZZQRv7x3rnHR3LewXg+JXLRm27J/KTHqNj61Pcxr3AXdizAjU8h5dPShFp5qyl6FI6xNS6ZWjVOzl7NYQ9NKK5f8ilzsXcmx6/kKY5pH2IVWrHeJiLjDz/M1sJalTE+zXvSzjEBZ1hk2k9c35Vo4OS0SU1F7M6e4SdSdBVV96dLHYEvcKribUnaQ4BjeNPxqa77KbizmxFv0Rj+MU0Ys6U4/Ii6RXApuxHYfINbs/BI/wDlS9xXAi0QFJMzvHKKq8ckrZNZot0ie1hE5Mw8iBVvFwwTxaImUb/eZj9XNDMK3rPznlFM1jsNjnXN3BRSNDdZLfyzkGpNF0xfGHX7418j8q5uWxHvE+n+9Gr/AGExygnuM45929t/ojE/KgjWmBysCrDQgiCPiDtStDpkF2OWvxrrDOOh+deLhWZwiiWYhVA5k6CtY7CdgbODfvse9lm0NtTmKADdgGUd4Z0BAZRyJLLDqJKUqM4XhF26pdLGIcbyqMw+MhTND3TKSrKysNw2hHxBE1vfHu0N9iht2bi21Mz3ZuBgEOhKtGXPpCEkQT9nK1DHXcPjbeTFottyJVblwSeRNp28Vog/ZkxIkGaaUWuxFKzDrscq4gc/8iP1ph4/2OvWWcqO8tqSQwKzl6soMqRz0gEHlrQrhnCnvnIhEzzkDl5Gk5JKylOTpHfD8RkYMDqBpp8qhxLAkS30NNdj2X44rItqwjldt/gWBobjeweNRgGswf57enmfFoPM0FOL9zmnYEWOs186ztr60fX2fY4HWzHxe3/3VDd7NXrR8eVf6p/CRU3kgvcpGEpaSAuHy/aQnzBg/nRKzeRVIl1DCI01EgweuwPpR7sLot1SEYZgDmWRoOWum9aXw3jxtW3UWLeVhrllR8oIqOTzcWOXFvZaHhZZx5Ja/wBTDWSz995+Aj/Nq5a2nJj8q1HFNYZyxwok/wAfP+2qj4m0Jy4cD+o/9tK/Nxvp/r+w68HKu1+n7mY3lWOZP0ri3vTH2kAyMQirJ5DXcc6XrIJgCtWOayK0ZcmN45VIs4nFllAJ90QNdhvp6mobAEGTy08zI/z0pgw3YTF3Fz93kUiQ1wqgPwLkT6TXl3sRcSJuWjOpyszBR/EVUgb8iTVpQfuSjK3rYv3F0NV6P4/steRSQFuAbm26t5zA8UelAkGtBKjmy5w7FG26uCJUyPSoLhk0f7Ndl7uLJFq3mA95joiztLdegGp5A0ev+zvD2iRicYqMN1RQY8vEwbbqg9aNC8kIrjUgGfOo7i073exuD2t4xg3LOgA2ke8yciD6jel/i/Anw8hwCD7rCYO3UAg+RHMHaKWqY7dg6xZQxL5fiD+VEcn7ruxcSMxbcjWAOY2imDs52Mt37asbd5uptiRO8TO8EcvzpgxPs0wfd5lfFBumUFR6rabX1qv0pUS+pGzOreBIHvJ/cK6OFb7y/wBwpkudibYJAut6gz/7RXi9l7Y0zuT5K35IahLHL4LLIvkY+xEiyfiPwpmzCg/A8MLdsKub+reis1mktjormqOLxDd2ROgI3gjePjz+dXTQPHY8sShbKo5QJPTUyRqJ0IHXWvQwQc7SMWaagrZI62YaA+dZygwU00kyASIga/Wp7OLc206EcgANddJ2A23oW2fbvIGv2UnTfXLy/wA5V1ZxrIAFysBpqADppuPhzBq0fHzf5iD8nF0j7GmZmfmv5f5pSF2ltHMkc5/KmXic3bslnWIKiRA0GbbeTz00PpQHtSnuHzI/ClTuMov2KONThJVT+Bn7EcONhFZVjFXQWDES1q3JChQdFuPBYsfdXLtJIbsT2Tc2y+IuwTOp196VA1BJbxCPCNQOWlTdg7Idrl1iXKt3YZiSWKBVDHU6wo6awddDUHbK/ib1xrNlJWQDyOjDKT5Zh7xkDy1NBvjqJRLk9g8dklde8sMjAmZSQRMGOWXTlBP1oBjkZ/3WOEnQLej94hAAnNu6ZplTqBGx2IcO/asC5VkBtZycwIKP4QfCTrqiypABBidJFH+1fDluITGqkfpr6fSfKpuV6kVqv5TMOG4Bk4nYtOBmF5FPT3hr8DoQehrX+M8UtWLj3bxPdeFci/8AMd1V1yg/d8TDcao50ESi2MS73+HNPg762pGWGLK5ALHf3Mukn86Y+0xti8q30zh2uIhyghbrOMhPiBAMEyNSB0BmmNbJzdk+M4k+KCXrIYIwAVEb3SJHdmNJXw8gOY2k0LnaWybz2VIF2FUwPA7DVkWD4gCzgKcp8TAFvdNnGcBw65hbsPbzCdLrCVUWnfNF2DCEmSAPEfQLx7hOBwy62GV3Drb1cnvAAFgBzBUnWY8QMeSxwxUpSTey087nCMKXpDFu1NgKT4lJOh8IkllC9UysMvlGxEBN7GcMU8QuW5yrLERHTMFEwOcU5YaZefurPxz3ifxHoRSh2dt5sbcA3LDf+VZk8gIn51jnq9WaMW33X/hrtklUKAkHKd0IjYasDodR9TyoDcw1u4wNy73ZYBirAMBsIndvdGhjfSryY0rCLsREnN565QRCsJgEz4dhqAJxmdIH7sxAGZWkRt9oDcbabE8jWpePkik4RS+bPNlnxylUpWdYe+QCBqAQoksxMACTJGWZGnlOg2Wu0CSpYnlMRH570SbGNaViYIMuw8QOwHImduYJn5Ut8RvNcRjl8WaCsHQHYbbZQdeoPlWLyMDglyirZ6Ph5VKT4vSIew40uH+P8hWg4bDzZuN92PWfw2rPOxzwjcs14j6KY9dvWnixjh3bgEgTlOxB0mRvyJrwvNiv4i5K1r9D3/Fcn49RdP8AqJXEcWxvMZPkOXwq7axJKwdfOvrvDUe6xRmEbypjpodN9a9GHVZAnwmDPWAfzq08mNpKuvw6J48eVNyv/nsB9qk/dz1j8RTp7NuxQW2l1gO8dQ2YgHu1IBQICI7wqQxY+6GUASSQndoSHsr5sB6EitX4jjnw+ED2xosNc5lQXt6HyIZgD5Deva8Ff4Z439oO8v8AsGTbsJmJIzKJZifGBvmLMZjXeY1ilPtJwpwzFXRUu3Qy53CFbkFWQjdzuNJ2r1uOslkhlDM/7RcBczlh28IUg5lAXKcxiCoA3qriFN26fEzKmJufvLpYEljbBAtGcxQrl8AA1tkhSDW1wfuYYz49FIL4MjgmLdp0LE5jnVB+70gIGMaGQZ0EikE8HN7iBsJEvcieQ5u0DoAWPwNOOJVVY3Eu5hCpIGoEFISWDHxWR7vuhpGaM1VuxHDC/FL/ACZLLEEEGGYosgmASMx5ieoqaWxm6iNFm4RkwuDWLayoVWh3jR2LjVFzAzcHvFGGgyCq9/guHtd4L164zj929qwigkPJiWBL6gyQB7wGggA77PeANhBdS4AzMffGb3R8R4ZJ2OszpEGhHa1GF28yK5uZsqlbdyQD4pJy5GU+6RqdtAN6Tnx1EnCPLsD3Bg7gcJdxFspuLoRl3FsDKIaYC7HSPKgXHbDpZvWbgjIVZY90eIDw9FIYkDlrtRjB4ZDBC3SzFGZnttGcmGCRI+02pjTpXntBw5ILgQFAUnmZdY9BrUYzcuy8oKPQ0dmMSlnA4cHQvbDHbYn0+9II1FHrWKcoxtpPIEkA7icwJgnXQ/jQ3sdhAcPYYwYtqF+IWdBPvbyOY1qftBxc2wFUqpI5gwCSIIGkg6iJ3iteTJHHG2ZIRcno9VrygMcjNOwYzGuxmD0g7RvQjH4hg2dwMo5gmJnUidVPxj1odjOM3/AGYunvMfdBykmJ+ysZdNdjRJsd31tYAgkhtdQOQbTXSD5VlWeOTov9Nx7PML+Ovzq2DVWwOm235VZFZJdmhdEVDf2XWSNCee3OfX/eikVRe6VOjHXkK3YFJuoumYs9V6lZAcOPu+sD4n40H4vxA2NAu41ELESI1jTY7dRRxsZEZnjzhY56bE0sdrMR3hCoC/hKyBCjXUnQbjT08qvOGeMf5rI4Xhc9qiNcSjobjui7hU3YyFJEfHSaVuNYksFDawTr6URtYYAMGI8Mz5kSAB6igvEFOUSfTpImsqcuTbffZvahxSS0ujYOw3ExasOQJz4x1bfQZZlephefWiHaBcJiVW4+dCADnyE/CQpzAlRupGg120q+z+8vd3luZBDLeDDLlMojZgTIMdeUddmXG8GQ2iEtofCYWCJ0IiVIg7j1qjTRG0xRwPCcFYdXZy7QSoyOIyNk1BzPow0UkDSY0q1jOLW7uZVn3CxJWBEKefPxj50QtcARlD3LSI7AFgM8gmSQfHHP5z5UJ49ZtWLVxwqjwsNBG4hh12X6VKVspGkKeAvAPhTP/wC3bJ6DVPx1/trT+OcPR3/eqRbYKQ6nxreVgAV0hWChTqZOWAD4gcbvrcQYXTKC6vmmJZn0yjyAXrT5wni+JtK1kZpZ+mclvD3mUEeJWLEwdNPOa5TUEkwOPLaPuJ9nsZnDW+IK8aqbigXBGUbEEyMi66arOh1qC3wkgLcxF/v2tCLWiqisVlVQoDroAIkgkQgJDA1bxUKq3c3eFtSLuRVB+yqoVWYkzp73SqGM4mtkG4GAaQgaQ7e8cyBnl2ITKCF5kgarTyz2qBGDRbTD5bYkEMQGYEAEEgeGASAFACgSYCjU70ldjz/+QvSJH65V/PXymiPGe1pYnu1lJiW97ZT7oJCzmHM8/gKvYMzxO+dpBj/TFLjrmh539OVfD/Qe/wBjRhmyyDDeIGJkDSdFOo16a7VHieG2xDC2o9ACAJGh5CNI5CesUbNx194qekxMSSNeetU79zrkHSZ+PX41vnHI7qjyscoRq7FPi9gJlCBFZyEBYH7sxoJOgO/TWl7jGLKXDvqjGDqZzNEdQQF+tEfaFjrltrSKxSQzNlJEwVideUaetBeOW/GGutB7jw5RoXnbzG/TSK8rypS5qMmez4kY8G4kXZW1msOImbp9IFsg/MUyjh1yNIEldj0WPLY60v8AYg/u3/8AMP4CnIr4dyP8FfP+bmlDO0vvSPo/CxqeFN/e2LQwpJMAjRtoGpXwz13PzqrfwbTtA059APnBo3eXU+JtP9v89aqXbJ11Jg/5P+cqWOaTd/uWlhSWxc442S0pIHvKfPQzWv3Vw9yytt4L3siBsviKm4gOo0WQpIE8qxrtNclR/MKfvZz2iR1RLgBuWlA1mSie40bNkAgyDlChhEuR9H4SvFyfyfM+drLS+BiHAla2bgy5h36AXCO58N7EKsjct4yNSRG9KfEhc/4gpdjcClO8YMXUZ7C3WCmSYBw7HKNNCK0K5wlHK5Wi2c0hSNQ3ikEgyS0mZ585pR4bhLeR5tOGI1I3bIGQRIkMRcaYHXU6VsbdMwgOzaByqG/eKbe05IzEkAmC2pmSNSPLWz2HBPEOJZJLZFVYMH31G8jp1G1fcQsFLvhAt21bNAnMxXQFidfhPX40H9nXGiuPxTLJL2nYARLZGDACQQJHMg1HHyv1FJ7WjSf266EOez4mVcucCVJSFWcuoDLqW11E6zXD8cSAe4bYzF2CCo8QiBrIMbTGw2q32W4k+IVy4yRHuXSRDKrKeWsHXwhem2tjidwqAVZ7kjYNbIGoA+wZ3O3Q+cXdN9EV12LWO40hBi3OpCnvWIO0EZh4hrPLQ8taUe1WNLYXS2EXOkkDczrrA50+ucxJZmUjwr4kkgxMeAHkPpSD27xBCm3qRnUyWk7HTXy15c9Nqi6vosrrs0vg1gHDWLe/7pCf7Qd42HI8oirnEOFrcTJcRbqzmhtCDy1B86B2OG3HsKwYAhFgbNIHLSVbViYifD0MkMDcxDSSFRSvh30311zNmMTqT720zWqUdGZMD3OxNlTJS4ygHwm8CI6aQTHkeVc4iyAgiFUCAq/KJ6/jVi/jMQpdiuZMxZVz7LBOVmPPX4SDHmGxN3EsygiF0JzZQADBGgMmNiazyxqK1RaLsIWE5VaAqDD6jXfnVmK899msjK0q47FXFuMAAPEYMkGNfI8qbylCxxexna3cZQQSCGK/n+Va8XNP0syZaa2LZvSsz+P6eVU8RfgEyDEnSenOnV8HZdQ3d2iNCDlMadCNKG8XtWUsXAEtjwNlhecHmdv86Vobz+7/AE/YzqGJCBvJJk60P4qPAP5vyMVfvXlUxmUan7U8vKeY+tCuIYtWWAZ1nbTY/rWfdm72HfsJxgpbRxqbP7u4J+wSWtt5jVk5ahNRInTMDjwUm1cWI91tADIEHTwx4unIQBFYRwrE3sO63bUbEQYKup3Vhsynp5ciBTTb7T4W4Bm77CsIMKouoILGFbMtxUljKmfieVozXTJSg+0aLxHiEKTcuKqgn3SCIGY67j7pgkbNSLxfigukhSbdm1OcgEZRpqNpLTlA5nlsQOxfGsKDPfYi+Rsq28gO51d2Y8yPdOhjWl7i3GHvZUVRbtKZW2sxO2ZidXaOZ9ABSykvYaMX7lfE47vMStxhpnWF6KCIUeQUR6Vr3De0aOpCZiW8MlfFqAvh8UKToMsECN5JrGrZyMrMAYYHL1gzHqPKtL7Pcd4aYIvGyedu8rEDykBgR5lp02FQkm1ooEeMugzNmliSSS0kx4fLku0aCl5roZreo8AAAEagRvz5fMimXigwl6SmLwxnrdsfm8/PpQb/AIdh0MnFYcfC7Z/K5UHCV2ikZKqYIxq6HSQOZO3wHoNPKvOzOKFvFYlyfdyjlOrINyQPmeddcT4lhbc/vxd8rYOvlMR65qE9luPd1fuXGA8cyG92DymOXmOVPjc4+r3QXGMvT8mqWePnmtzSN0YiPisiPWq+LxZYGSfMaj01059aq4ftLYYS1tdNSVy/CdGH4dKixePwhBADLm5jeT56+R+VX/vDIl7fl/Uyv+zpX7/mc4W8qszOwVQu5K5STpvudNh5+dKvbC+CVymRG8aaT86Y8FxfD23LDMOZJkwCI2n+KfnSZxviS3CogKFUgczqZrHK8uX6j7NsIyw4+FBLsR/y2/nNPAvDIAYj1+cT/nwrOeyXHLVlWW8jwWkOp2mNCDp6+dPtrh9q5az28U4VjuykwZmJBy+nSsHleFOeVzTSTPR8bzMcMSg07RTxWL8RIIEeWv8Ag/IVQxV8kbz6/wCa1K2EQkxilPxtt+v+TVTG8PRVk4gkfwqR+Zqa8Sae5I0fx0GtRf5C1x1JyDqwHzNXcNwS4jBrbwykR7wYGRroDBBYc6FcYx6nJkkw0yfLlpRXCdpLbLBRlJ6QRsV28PpM7mvofCXCHFnz/mS+pk5IacF2txFpZu282/iR0Vp01ZDKE6jUBSeZ6yYvtmjDMy3DPUJ06/tEbD7vpQC9xm0AZYqw5Zcu46KDzO3kKH43jaagAtO5zGDMbgrPKJrVKMX0ZYtom45xu5dUhFFtCOZBYg7jwgKk8xv1JFAeAcUOFxSXRrkbUDcqZVh5EqT615f4gSTMgcgCB9Yocr61B0uiq2bfgMQ+HuJdsN3lq7HdyQLbWzmYWtfcYNJSZJzFTqGykLXFsFc0JFpvuO2U8zPiMHfdSRroay7sx2zbCqbbAXbDe9bblO5UkELOhIIIMAxIBB8cc4fdgriLlnWclxWZQYI08Nwc/vielNzT7J8H7B3ifFMLb1tEXGB0CvKjbLmYEqoBjn6GkDtNiSe7zGS7lyfLYEDkNTA6AUV4jx/CIvhd8S2uVYK2wfOVX5Q4+G9JmN4g925nYySZHTyA8qm3sqlSNuwfG0dLVsiGAAK5iu0ARJGZDEqw5aGimOxgVcq5wzDY6xqPeABjTUMNNKyLgvbg2iFu2mIG4VjH9rCPrTWvb7hroBcs3EI3i0n5N/kVo+pFkFCQx3r+RTmzEnkV1/8AZD8tKEYvEiBq0sdJBA8yNBHmDVNu03CjtmP8Pd3P10igz9ocOcQDZtnLylQNeepk1nnOJaEGvYdcMNBVuPOoMHqqnqAfnVvJXnt7NNHrp5VlHtFwZXEFuT6/QA/UVrCuep+ZqpxDh6XRDqG+IBq6JMwI+lcOmvL6VrWI7BYZjrbj4Mw/OoV9neFn3W/vNVsBlR2rtMKSQBqTy51sOD7A4YH/AJfzJNNnDuF2rS5Utoo8lWfUxJrrOPz8LFy0DJKjpNeHiL9R6gfmK3/ifAbN9YuWkb+kfiNaV7/sywhPuOv8rt+c0QWZKuNfqv8Aav6VxcxTnTMa1lPZZhOl31f/AGopw/2a4NSD3U/Ek1x1mJWcC5YwCSOlS5HUS2vxAP461+lMPwqyigLatgDkET9KH8V7JYW+PHYtnzCgH5rBrkcz87d+PuqdfP8AWvO8H3VHz/WtmveyrBHZHX4XG/Oa8t+yfB/duH43D+QFEFmMjM0xy6aV2uCfwkA6k6/Kv0Dwn2f4OzqLCMf4xm+h0o0/A7BEGxajp3afpQOs/NAusuxj6fHaK4uYt51J/ub9a3TivsywV0k90UJ522K/TVfpQW57HMNOly8PVD/8KNHKbRknfHckn1P61yLLMCQPKths+x7Cjd7rfEr+Qpj4R7PcJZg90HI2zgED02odB5WYDZS4jQpK/ht0qx/xBtittv6R1I8utfo292awrCDh7J/9NZ+cUu8Q9mGBck9zk/kZl+kx9KItmH/tAOuSPg5iuHu9FE9TJNbCfZFg/wDrD/1B/wBtW8F7KcGpnK7fzOTQoPIxG5hXMkgkD5V4mHKgE1+l8L2bw1tcq2LQHmik+pIk1V4j2Pwl0Q2HteiBfqsGuRzZ+ccRcZtWYsepJJ2ganXYRXiLzrbMR7K8Ef8Aw3X+W435zUS+yfCf9U/F/wD+aILMZFhnmNYrhsGwMQa/QnCOwOEs6i0G/n8Q+R0mjF7gOHYQ2HskedpP0oWE/MokaTXCrW88S9muCck9wF/kZl+gMfShL+ybCcjdH9Y/NaNgsx5vKumwDgZoMda2XCeyjCKQSLjfFv8AYU2YPs5h7a5Vs2480Un1JGtBugn51tYy4o1M+TCfxr1saTuiGfL/AHr9A8Q7I4W4PFh7PxFtQfmADS5ivZhgyf8Alsv8rt+BJFGwGRriQN7afM/rV7g7m7eVQqjWNBWjj2V4T/q/3/7Uc4J2GwuHYMlvXqxJ/GlYyZ3hLIgADYR8qvCyelEwoGwX+0fpXs+Q+Q/Ss30in1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966" name="AutoShape 6" descr="data:image/jpeg;base64,/9j/4AAQSkZJRgABAQAAAQABAAD/2wCEAAkGBhQSERQUEhQWFBUWFxwYGBcYFxgfFxoZGhoXGBgZGhwfHyYfFxojGRgcIC8gIycpLC0sFx8xNTAqNScrLCkBCQoKDgwOGg8PGiwkHx8sLSwsLCwsLCwpLCwsLCwsLCwsLCksLCwpLCwsLCwsLCwsLCwsLCwsLCwsLCksLCwsLP/AABEIAKABOgMBIgACEQEDEQH/xAAcAAACAwEBAQEAAAAAAAAAAAAFBgMEBwIBAAj/xABFEAACAQIEAwUFBQcCBAUFAAABAhEAAwQSITEFQVEGEyJhgQcycZGhQlKxwdEUI2JygpLwouEVM2PSQ3ODssIWFyVE4v/EABoBAAMBAQEBAAAAAAAAAAAAAAECAwQABQb/xAAxEQACAgICAQMCBAMJAAAAAAAAAQIRAyESMQQiQVET8GGRsdEUMuEFFSNCcYGhwfH/2gAMAwEAAhEDEQA/AGhKlWoVqZaihyZalWoUqZKZAJRUi1GtSCiA7FeiuRXVEB2K6FcivRROO69rkV7NccdCuqzjtd28xOGxr2LZtBFVSCVzNJVTDTtudvKhNr2p4wOqkWHkgEFCv1DCKVySdDKLas14V1UTXI30r4Xh1pxSWvRXCvXYoHHte19X00QH1fV9Q7tBxU4bDXbwTvDbE5ZidQNT0EzXHBGvqzD/AO793KG/Z7Wv8b6akQdN/wBaaexXa9sfbuO1nusjBZzSrEiTEgERp8xSqSehnFrsZa+rjvK+zURTqa+pW7W9uRgblq33JuG4JDZ8qjXLHusSf1G9L9z2xhd8KfS8J+WSg5JdjKLezSK8qDB4zvLaPlK51Vsre8MwBg+etS56Ip7XleZqUj7UMJLAC8cpgkIvXkC4P0oNpdhSb6G6vCaW+D+0DC4m8LNvvA7AkB0gGASdQTyFMRauOao9ryvM1DONdpsPhMvfvlLTlAViTG5gDzrjgpXlLT+0XBLvccf+m/5CjmA4gl+2ty02ZG2Ovw567igmn0c012WK8r6a+rgC4tSrUKmpVNIihOlSrS12t7SNg7SOqK+Z8pzNEaTsNTtS4farcA/5Fs/1N+lG6OSbNMU1IpoB2U7QHF2O9ZBb8RWA07Rr1G/PpRgYgdaYFFsGugarreFLva/te+CayFtq4ukjMzQFiOQ1570bBV6GsV0KzS77WLiiThkP9bevKnngPFjiMPbvFO7zicszEEjf0mljNS6GlCUewpNeTUH7SOor3vh1pxDHu2vDW/4ji4KNNvvZaQVHgMCDqw93pB22hSt22LKJGpinDtRxBf8AiGNLCZtm2PJgttQf9NKanWRyI+ulRk3yReK0b5jpRLaE5mVQCepAAJ9SKrJcrriGLDrbYfaUNPxE/nVdHpZvYIrQRwmJOYCaNoaW8K3iFULXtVwRBjvvCYP7td/hnn6VSD1sSSt6HWa+mljgntCwuKvCxa70XCCQGtwPCJOoYxoOdMmeqp2I1R3NKntMVjw69kIEFS0ndQdh55ip9KZy9KftKxOXh93+JkX/AFBvwU1z6AuzG8XbZUtlQVD2wxlpzEMylhoIEqdNYjenT2X3HFvEyYWUAE65vFrHwmlTiuMDphwJ/d2Qhnr3lxzHl4xTR7OL4C4pTvmtt9GH51nt7L0qHlcSepqfD8RbMBNDs1e2m8QpVJ2c0J3tNzvxCyrAsjIgVVIzEFiDE6Als2/lSJdvtz5ee3T0rQe2GLUcWwucwttbZJ6QzP8A/IUgXE0Pw/KqSezorRs3BMRcGGsBycwtrOvQafSKILxBhz+dC8FdDWrZHO2h+arUzPU3J2cloM/8SfurjKMzqjFQNywBKjzkxWEpflbtwswfMBlykhpzEsx2EQNDvJ6VtGGvZLTsToqMx9FJ/Ksiwl9Rg7qz42v2zH8Kpek9PeYfOqOXp2dCOyfsJxB1x1spMnMG02UqZJ8prWhxR+tZX2HIGMHnbcfKDWiZ6RyejnHbC1rixmCKQPa3xBjdsJHgCFgY0zMYPyCj500I/iHxpR9pNzPicNb/AIR/qcj8qaMm0DjTFDiF/wAZUHMoMBshUsOpG4+BrV+xnFX/AGKzIiAQNI0BMVmvaSP2y/lOZe+cKTuVDEA+egFaH2XecJZ/k/AmkuroeS6GdOJnmKtDFeVBVq+swKKkybigctSA1CprqacAl+062SMMx8SK5BSYJnKTGmnhBE8prO8TbdXZSpEMQVJ1BBgj0rVO1WGW89lXJCoc2hAJYkBdTMARJMcx1kL3HOzqObj2WY3JZ2UlWD65mykAQ2u2s8o2ou+kgxlFbbDXspzjDXCxGU3PCOchRm+hX5UxG7JNKPsy4iBbu2idjnHwPhb8F+dMi3pM+dLJ6GrZdF40ke0As2JwpIDqRlyTBJD6ieU5hrTb3lJna3iIGMw+mcWYcqdic4aD8Qo+dKmNFbFS4WggxpWudhHZeFoXMyWyxyUtEHzzZj6isqveIk9fzrRewfEQeHFOdt2WP5vEPqSPSlxS7LZlpBrvK4fGFdZ0G9Q95XeDwHfuLZMBgZgwYjWNNOnrTR2yD0ZNi8Ybl2851LOT8yT+VVnMCfIH5GtiXsDgcCM1xe9ZzCm+4NtSTAEBVzsxOilSTBjYmhWO7L4fFplVEtXgD4rSBBtOV7YbKDGuu41DcqeUGjou1ol4LxLvLFn+FAn9sr+AFGLdzSgHDuDHCoELFpOhIA5AHZj0mi1m9UpBRabEsoYoCXCsVA3LZTlA8yYrGEuRbLyxuG4QylDEQCDmOmaSwjynnWr43HC2jP8AdUn5Ax9aVeAdlrt/B6sttWuG6M2Yswy5QcoGi76k/AEUeajF2co2wf7N8Y44nYyAnNmV9NkIOYnoBv6Vq+M4g2cwxis37MYY4TilgORDFkzL7rZgVEEx9oiZ1FPWMfxmKZTuCaBKNSLB4s450pe0njD3MNbWNO8lj00hZ+bfKjF25VW1jUe8ti4mZWlpgZlOiyJ0YEzKnQxSSyOMbGhBSkZjeBn0j5AUc7EYzLiHHJk/CP0+tNPaT2dg3s9nwIxiFVmWf4QNUP8AAdOhA0qje4TbwQQwucT73i8S+IF+RbSAo0E1F549Jff38F1gfb6Gdbtcrfhh8apW8VIBGx/OocViwil590E/LWrRVmeWtAPtnwe6144tYuWW8OZTPdlfBlcfZ93faT1pSP4yPoacfZ5cxLX37ggq0m8ribRXbxDqfF026TTDxLsvhbd5GGGt5SxIIuXGUMBmPhzQVAiRlywZ2205MNNEseS00Qdnbjfs1nMIORZB32kT6RRJrlAeGXLqveW8ZfOWkbFX2K+WkURe/Wdx2UT0ddoOJd3gLxnVhkH9Rg/6ZrMrfuL5n9K0ocLOJUqba3UU+JCxBYkHVDIhlUH7Q94b7Ezw7s3bw+GNyyhUAAg5h3zgkam7llEjZVCyNTE07g2rBGaToyvgF028XZnTxka9GEVpOehblsUGUgnJ4lm4WnKRsGLNbaZhgRsJBBq0uIkA9am0OyzbuwwpD7X4zvOIN/AVUf0gA/6pptuX416a0v4DsLfxF5mFy1mMkgs251P2etNGLa0LaT2LF5pefOtG7GXpwqj7pYfWfzoBi/Z/ctkm7etKeQEn8Yj60b7K4JrKujMreKRlJ/Sg4SS2M5xfQyBqIK+goYpqwLtLF0I0VQa+LxXKmosQ8wo+0Y9Of6etaIq3RKTpWUcXh8zhgTpBygxDKSQwJU6gHlUaYBRlJPu6qJkzlKAbABQOUbij4xoBZWLeEEbCIGbbwg7gHc7/AMMVBjOJiGB2APTfNHx/z1qryRerX5EfptK9/mJOH4WLd65dRirBvEgEqwYGYjYyPMTG1GbF6qFoB7rrB8SyBsZU5uXOJrzC3MpZDoUMQdwCJWdBy/Cl8hLncemU8aTeOpdoLtegSarcF7I5mv4m+UfLLlgpZQMucJbW4oBfKRLOsLKgAmSO8DiF7xQzqpkQC6qT4gNCx0jfNrEaAmKcOD2XOHATJlY3c4YSZ726G+IjKIM86Ecfp5MaU90hUPC7eMR1QZmSTldbcMswCjoitbafiNpFLnB8G2GusO8XJc2Uki5oxUSsQGVgynXr5VpOEwTW1Y2bdpJJmVuKSQSBMkmNopQ4w6h7hkCcQ6zMAKO7a55SWXL8WO9IoX2U5110WFvVPhcXctsroqspOVgwkfZI21U6jUdR1Eg8Li8ygyD8CInntpvS9h+213D4u49uHtk5Wtt7rBZA81O+o6mZBIKJNDN2bJ2gwpuLbKxInwsodYIIAaQWE6QVE6Rs0hew9nubneMirIIi2mX7WbVmVXfQAREAZzJLQJMD27wGMQKzDDXBqVukBZgDS4fARAjXKfKh/GeO4DDiTeFxh9myQ8z5r4BpzzKfrTTyZK4oSEI3bIMTxUu5TK0AzJadNeQAAFSW7tJnF+2b3TltILNvciZdoP2jpA8hryJNMmHxWZVYbEA/MTU0n7lHXsTcYwzXbaqPde4qtrqd2yj5SegHmKMDBusj3IGQgMYZZBEZbZIGURAJ69Ijw8ribFsaFLZd+ue8PoRbAg8s1NhtL4lOsiIZjoTBI15eMcpEjyAZTjCTtX+AmWEpQjWvf/oy/jHCXFvOZ/dsCrANoV99hOsFtR/hpgGJnUkEnWRsecjyO/rVzj9he7YSFaG58jHUa7/GlThOM/d5TuhKH0gr8PCQP6TUlLnJv52WUeONfhoL4jEhVLHYAn5a17wi7avNbxI8TWwiOmviCnRhpp90+YB5mlztRxHJYOurGPz/ACHzoV2D7RLhruW9PcsdWiSjffj7S/eHTbUarnhKUPR2NgnGMvX0O+LcsxLFm8RMzJiTp9B8/KhGMtd4uQk+G5mk8lG466+fUU7rgbN7xKigxJAPhg6h1MwbZGsjakrtdxazZBW0ozGcp1kz/wCIZ2XSFXmdTtXl4oT5L7+/xPXyZMbg1v7+9EmBxWZAZBGsRyEnT029K5xnG7dhrTXk7y2Xh05lIIbTmRIIHUetL3Y/HTbZCdUb6N/uDQ3tLj898LySB67n6/gK9tek8J+pmwcH7P2rOFuLhL3gxDBrVwSWIbwhDAJKqd5gjnQ7i2CuZlJ/ehlYuShYqCyQsRoYLLuSMu66xm/BO1GIwulm6yqWzFd1LQRMHYwY+XQQ+dnu1N/iDxcs2iiCHuZSTqTCAc2Y7L8Sa1KfJfiZ3Hizm5ZCBHJlmkFuusAf6T8jUffUC7f9ogL6W7RlbDyxEQzjQqMsDKoJXTQkselTcVxwSyzg/Z0/q2rM+y6Qd7McW7wX1sPLkOty2d8pUql238NAek+LQhlfmtu65kuKLZ1VcgMKBosTrGxEcq/OHC8e9u4Lltirq0qwOoPlWtdnO2IxXgbKmJWSbcApcI3e2sgq8TmVSJ1InUCsZ1pk54/cPYqxcYnK6g+doLJmIkQfTrHqq3rmV3X7pI02nc/jRO9xYsQFNrMQSRDlrYGs3Az5E0kgywIBOq60l2ONi5ibiqTly+EncwxzMfNixbymOVDJ2GF0HhcBZQTAnU9ANzTguFuBUyLbYHWNJgjTUrIXz10nXase4vx9rd8FD7mkcj94H8KeuzntEw5yI5u2SdASUNpT8TqBPlFUw5IxVCZYNuxux+EZUWDattIzEKADrtMDfbXbzNA+7fMW/d5I+yIkjQmcozazr8ql7Qq14q+ZDlGhILW28wyyVOu8GOtAUxBw9o5mGWR7uaNJAVS2pkmdhSTlJtprXydFJDCjVJmqphruZQRzE/OrE1kLnBas97Y8Zb9phGZe7GUFSQZ3bUfL0p+zVjvF8RNxzzLE/Mk1Z9CxVsIf/V2MXKBib4H/AJr/AA612/bHFNocTeM/9Rv1odxe2irh8hJZrOZ+mbvLigDp4VXbmTQg3oOlcotMaVMv3OLXGJLXHJPMs09Dz6Vb7McUy3cs6Np68v8APOgYuQG/z/Nq4w10o6t0IP1p2rFVIdj25v2r1y3aKd2pgB7VtxIEMRmUkajkeVOXBe3Nl1zG4li4SWe3cDi0WPvPadJKZtyrAidgdzj+FuSWYnU6+ppi4xYtrZwbIPG9lmczuRfvIunLwoKXlKLtDOEZJWaNxLthbyycTYHTume/d/ozKqIfN9vKkDifa1mgW7VpUXRM9tblyCSTmdgZYsSTAAk0um/yro3/AAH4+v8AmtLKUpdjwxxiH+EceZrd4uRKAsIUARB5AAbj60sWXn510uJyd4J95Cv1BrnDuMgHPNv5QPzmmigS7DPaTgww13u5J/d2mM8jctW7hHoWI9KDm59KMdtOIm7i7zsIPgEdMttEAPnC0vo+lM0JFl2/iI5ciPnr+dMeD46bWBFwe8vhWdfFOmh0OmseVKN1sxA8vyrx8WTaW3yDs3zCgfn86FWddDjw72gX+9uXnW3ca4ZaQwGgAEZWEQAI6RRse1a65J/Z7AJ0mb3Igj/xI3A/tHSkzsvwf9oxFqx3ip3hHjPurK5tfTT41SxhCsQrSAdDtPTTlQcQ3Y3432iXnUxbsLM7K531O7/5A6UuYfj1xLwdmOUkZgNFI1EwNNJND/2jbSINcYlJMCBAO56Sfn5edKo0xr1Qc7aYzx20HIFvmYH4VT4VgXu95kHuW2uN5Ko1P1iOpFDMbizcZSeSKv8AaI/H8ac+wfGkw64tmUOrYZkho1LZRpp96THkKrFEpPRQ4R2vuYcZSFu2wDCNmET0KkHLOpXbfaZoZcxrXbjPcOZm1J/zYCdB5CqGJugvoIHSurVyKl9OMW5JbZVTk1Tegl2ZxOS+wOzKf9Pi/AGhdy+XcsftNP1r7vgpzA+LxgjyKwPqT8q4wl3KZ/hYfNSv50/EWw3iOGPbsWrrCEuZspkScpAbTkJ084NccK47ew2bubjJnUq0cwZHoRJhhqJ0NFO1HEg2EwSARktvPxa6zfgRSolzSjONMWDtbL2LjulPPUH0/wBiKs8T4lmwdhZ1Oh/o8NDbl7wxy1/EVWxF3ZJkIWj1NKo2M3Re4LaZ7qKgLMzqFA3JJgD1NWuIq1m+4Jh7dxgSp2ZWOoYeY0NWuwmIRMdhGb7N5Wb0dSPoKG8cxYuYi642e47f3MT+dU4qrE5boYcb24u3raIQFYkd64OtyCCNNlk6tHvEA6bUGwmJ7vFA7akH1B/OhyPqK5u3JJM6gSP7v0pKsZnWJxGd2PU0TwWEZ7buB4bYDMeQBIUepJ+hoLYOonaR8p1pzw/E1Tg962vv3cWpOo9xLZZQRv7x3rnHR3LewXg+JXLRm27J/KTHqNj61Pcxr3AXdizAjU8h5dPShFp5qyl6FI6xNS6ZWjVOzl7NYQ9NKK5f8ilzsXcmx6/kKY5pH2IVWrHeJiLjDz/M1sJalTE+zXvSzjEBZ1hk2k9c35Vo4OS0SU1F7M6e4SdSdBVV96dLHYEvcKribUnaQ4BjeNPxqa77KbizmxFv0Rj+MU0Ys6U4/Ii6RXApuxHYfINbs/BI/wDlS9xXAi0QFJMzvHKKq8ckrZNZot0ie1hE5Mw8iBVvFwwTxaImUb/eZj9XNDMK3rPznlFM1jsNjnXN3BRSNDdZLfyzkGpNF0xfGHX7418j8q5uWxHvE+n+9Gr/AGExygnuM45929t/ojE/KgjWmBysCrDQgiCPiDtStDpkF2OWvxrrDOOh+deLhWZwiiWYhVA5k6CtY7CdgbODfvse9lm0NtTmKADdgGUd4Z0BAZRyJLLDqJKUqM4XhF26pdLGIcbyqMw+MhTND3TKSrKysNw2hHxBE1vfHu0N9iht2bi21Mz3ZuBgEOhKtGXPpCEkQT9nK1DHXcPjbeTFottyJVblwSeRNp28Vog/ZkxIkGaaUWuxFKzDrscq4gc/8iP1ph4/2OvWWcqO8tqSQwKzl6soMqRz0gEHlrQrhnCnvnIhEzzkDl5Gk5JKylOTpHfD8RkYMDqBpp8qhxLAkS30NNdj2X44rItqwjldt/gWBobjeweNRgGswf57enmfFoPM0FOL9zmnYEWOs186ztr60fX2fY4HWzHxe3/3VDd7NXrR8eVf6p/CRU3kgvcpGEpaSAuHy/aQnzBg/nRKzeRVIl1DCI01EgweuwPpR7sLot1SEYZgDmWRoOWum9aXw3jxtW3UWLeVhrllR8oIqOTzcWOXFvZaHhZZx5Ja/wBTDWSz995+Aj/Nq5a2nJj8q1HFNYZyxwok/wAfP+2qj4m0Jy4cD+o/9tK/Nxvp/r+w68HKu1+n7mY3lWOZP0ri3vTH2kAyMQirJ5DXcc6XrIJgCtWOayK0ZcmN45VIs4nFllAJ90QNdhvp6mobAEGTy08zI/z0pgw3YTF3Fz93kUiQ1wqgPwLkT6TXl3sRcSJuWjOpyszBR/EVUgb8iTVpQfuSjK3rYv3F0NV6P4/steRSQFuAbm26t5zA8UelAkGtBKjmy5w7FG26uCJUyPSoLhk0f7Ndl7uLJFq3mA95joiztLdegGp5A0ev+zvD2iRicYqMN1RQY8vEwbbqg9aNC8kIrjUgGfOo7i073exuD2t4xg3LOgA2ke8yciD6jel/i/Anw8hwCD7rCYO3UAg+RHMHaKWqY7dg6xZQxL5fiD+VEcn7ruxcSMxbcjWAOY2imDs52Mt37asbd5uptiRO8TO8EcvzpgxPs0wfd5lfFBumUFR6rabX1qv0pUS+pGzOreBIHvJ/cK6OFb7y/wBwpkudibYJAut6gz/7RXi9l7Y0zuT5K35IahLHL4LLIvkY+xEiyfiPwpmzCg/A8MLdsKub+reis1mktjormqOLxDd2ROgI3gjePjz+dXTQPHY8sShbKo5QJPTUyRqJ0IHXWvQwQc7SMWaagrZI62YaA+dZygwU00kyASIga/Wp7OLc206EcgANddJ2A23oW2fbvIGv2UnTfXLy/wA5V1ZxrIAFysBpqADppuPhzBq0fHzf5iD8nF0j7GmZmfmv5f5pSF2ltHMkc5/KmXic3bslnWIKiRA0GbbeTz00PpQHtSnuHzI/ClTuMov2KONThJVT+Bn7EcONhFZVjFXQWDES1q3JChQdFuPBYsfdXLtJIbsT2Tc2y+IuwTOp196VA1BJbxCPCNQOWlTdg7Idrl1iXKt3YZiSWKBVDHU6wo6awddDUHbK/ib1xrNlJWQDyOjDKT5Zh7xkDy1NBvjqJRLk9g8dklde8sMjAmZSQRMGOWXTlBP1oBjkZ/3WOEnQLej94hAAnNu6ZplTqBGx2IcO/asC5VkBtZycwIKP4QfCTrqiypABBidJFH+1fDluITGqkfpr6fSfKpuV6kVqv5TMOG4Bk4nYtOBmF5FPT3hr8DoQehrX+M8UtWLj3bxPdeFci/8AMd1V1yg/d8TDcao50ESi2MS73+HNPg762pGWGLK5ALHf3Mukn86Y+0xti8q30zh2uIhyghbrOMhPiBAMEyNSB0BmmNbJzdk+M4k+KCXrIYIwAVEb3SJHdmNJXw8gOY2k0LnaWybz2VIF2FUwPA7DVkWD4gCzgKcp8TAFvdNnGcBw65hbsPbzCdLrCVUWnfNF2DCEmSAPEfQLx7hOBwy62GV3Drb1cnvAAFgBzBUnWY8QMeSxwxUpSTey087nCMKXpDFu1NgKT4lJOh8IkllC9UysMvlGxEBN7GcMU8QuW5yrLERHTMFEwOcU5YaZefurPxz3ifxHoRSh2dt5sbcA3LDf+VZk8gIn51jnq9WaMW33X/hrtklUKAkHKd0IjYasDodR9TyoDcw1u4wNy73ZYBirAMBsIndvdGhjfSryY0rCLsREnN565QRCsJgEz4dhqAJxmdIH7sxAGZWkRt9oDcbabE8jWpePkik4RS+bPNlnxylUpWdYe+QCBqAQoksxMACTJGWZGnlOg2Wu0CSpYnlMRH570SbGNaViYIMuw8QOwHImduYJn5Ut8RvNcRjl8WaCsHQHYbbZQdeoPlWLyMDglyirZ6Ph5VKT4vSIew40uH+P8hWg4bDzZuN92PWfw2rPOxzwjcs14j6KY9dvWnixjh3bgEgTlOxB0mRvyJrwvNiv4i5K1r9D3/Fcn49RdP8AqJXEcWxvMZPkOXwq7axJKwdfOvrvDUe6xRmEbypjpodN9a9GHVZAnwmDPWAfzq08mNpKuvw6J48eVNyv/nsB9qk/dz1j8RTp7NuxQW2l1gO8dQ2YgHu1IBQICI7wqQxY+6GUASSQndoSHsr5sB6EitX4jjnw+ED2xosNc5lQXt6HyIZgD5Deva8Ff4Z439oO8v8AsGTbsJmJIzKJZifGBvmLMZjXeY1ilPtJwpwzFXRUu3Qy53CFbkFWQjdzuNJ2r1uOslkhlDM/7RcBczlh28IUg5lAXKcxiCoA3qriFN26fEzKmJufvLpYEljbBAtGcxQrl8AA1tkhSDW1wfuYYz49FIL4MjgmLdp0LE5jnVB+70gIGMaGQZ0EikE8HN7iBsJEvcieQ5u0DoAWPwNOOJVVY3Eu5hCpIGoEFISWDHxWR7vuhpGaM1VuxHDC/FL/ACZLLEEEGGYosgmASMx5ieoqaWxm6iNFm4RkwuDWLayoVWh3jR2LjVFzAzcHvFGGgyCq9/guHtd4L164zj929qwigkPJiWBL6gyQB7wGggA77PeANhBdS4AzMffGb3R8R4ZJ2OszpEGhHa1GF28yK5uZsqlbdyQD4pJy5GU+6RqdtAN6Tnx1EnCPLsD3Bg7gcJdxFspuLoRl3FsDKIaYC7HSPKgXHbDpZvWbgjIVZY90eIDw9FIYkDlrtRjB4ZDBC3SzFGZnttGcmGCRI+02pjTpXntBw5ILgQFAUnmZdY9BrUYzcuy8oKPQ0dmMSlnA4cHQvbDHbYn0+9II1FHrWKcoxtpPIEkA7icwJgnXQ/jQ3sdhAcPYYwYtqF+IWdBPvbyOY1qftBxc2wFUqpI5gwCSIIGkg6iJ3iteTJHHG2ZIRcno9VrygMcjNOwYzGuxmD0g7RvQjH4hg2dwMo5gmJnUidVPxj1odjOM3/AGYunvMfdBykmJ+ysZdNdjRJsd31tYAgkhtdQOQbTXSD5VlWeOTov9Nx7PML+Ovzq2DVWwOm235VZFZJdmhdEVDf2XWSNCee3OfX/eikVRe6VOjHXkK3YFJuoumYs9V6lZAcOPu+sD4n40H4vxA2NAu41ELESI1jTY7dRRxsZEZnjzhY56bE0sdrMR3hCoC/hKyBCjXUnQbjT08qvOGeMf5rI4Xhc9qiNcSjobjui7hU3YyFJEfHSaVuNYksFDawTr6URtYYAMGI8Mz5kSAB6igvEFOUSfTpImsqcuTbffZvahxSS0ujYOw3ExasOQJz4x1bfQZZlephefWiHaBcJiVW4+dCADnyE/CQpzAlRupGg120q+z+8vd3luZBDLeDDLlMojZgTIMdeUddmXG8GQ2iEtofCYWCJ0IiVIg7j1qjTRG0xRwPCcFYdXZy7QSoyOIyNk1BzPow0UkDSY0q1jOLW7uZVn3CxJWBEKefPxj50QtcARlD3LSI7AFgM8gmSQfHHP5z5UJ49ZtWLVxwqjwsNBG4hh12X6VKVspGkKeAvAPhTP/wC3bJ6DVPx1/trT+OcPR3/eqRbYKQ6nxreVgAV0hWChTqZOWAD4gcbvrcQYXTKC6vmmJZn0yjyAXrT5wni+JtK1kZpZ+mclvD3mUEeJWLEwdNPOa5TUEkwOPLaPuJ9nsZnDW+IK8aqbigXBGUbEEyMi66arOh1qC3wkgLcxF/v2tCLWiqisVlVQoDroAIkgkQgJDA1bxUKq3c3eFtSLuRVB+yqoVWYkzp73SqGM4mtkG4GAaQgaQ7e8cyBnl2ITKCF5kgarTyz2qBGDRbTD5bYkEMQGYEAEEgeGASAFACgSYCjU70ldjz/+QvSJH65V/PXymiPGe1pYnu1lJiW97ZT7oJCzmHM8/gKvYMzxO+dpBj/TFLjrmh539OVfD/Qe/wBjRhmyyDDeIGJkDSdFOo16a7VHieG2xDC2o9ACAJGh5CNI5CesUbNx194qekxMSSNeetU79zrkHSZ+PX41vnHI7qjyscoRq7FPi9gJlCBFZyEBYH7sxoJOgO/TWl7jGLKXDvqjGDqZzNEdQQF+tEfaFjrltrSKxSQzNlJEwVideUaetBeOW/GGutB7jw5RoXnbzG/TSK8rypS5qMmez4kY8G4kXZW1msOImbp9IFsg/MUyjh1yNIEldj0WPLY60v8AYg/u3/8AMP4CnIr4dyP8FfP+bmlDO0vvSPo/CxqeFN/e2LQwpJMAjRtoGpXwz13PzqrfwbTtA059APnBo3eXU+JtP9v89aqXbJ11Jg/5P+cqWOaTd/uWlhSWxc442S0pIHvKfPQzWv3Vw9yytt4L3siBsviKm4gOo0WQpIE8qxrtNclR/MKfvZz2iR1RLgBuWlA1mSie40bNkAgyDlChhEuR9H4SvFyfyfM+drLS+BiHAla2bgy5h36AXCO58N7EKsjct4yNSRG9KfEhc/4gpdjcClO8YMXUZ7C3WCmSYBw7HKNNCK0K5wlHK5Wi2c0hSNQ3ikEgyS0mZ585pR4bhLeR5tOGI1I3bIGQRIkMRcaYHXU6VsbdMwgOzaByqG/eKbe05IzEkAmC2pmSNSPLWz2HBPEOJZJLZFVYMH31G8jp1G1fcQsFLvhAt21bNAnMxXQFidfhPX40H9nXGiuPxTLJL2nYARLZGDACQQJHMg1HHyv1FJ7WjSf266EOez4mVcucCVJSFWcuoDLqW11E6zXD8cSAe4bYzF2CCo8QiBrIMbTGw2q32W4k+IVy4yRHuXSRDKrKeWsHXwhem2tjidwqAVZ7kjYNbIGoA+wZ3O3Q+cXdN9EV12LWO40hBi3OpCnvWIO0EZh4hrPLQ8taUe1WNLYXS2EXOkkDczrrA50+ucxJZmUjwr4kkgxMeAHkPpSD27xBCm3qRnUyWk7HTXy15c9Nqi6vosrrs0vg1gHDWLe/7pCf7Qd42HI8oirnEOFrcTJcRbqzmhtCDy1B86B2OG3HsKwYAhFgbNIHLSVbViYifD0MkMDcxDSSFRSvh30311zNmMTqT720zWqUdGZMD3OxNlTJS4ygHwm8CI6aQTHkeVc4iyAgiFUCAq/KJ6/jVi/jMQpdiuZMxZVz7LBOVmPPX4SDHmGxN3EsygiF0JzZQADBGgMmNiazyxqK1RaLsIWE5VaAqDD6jXfnVmK899msjK0q47FXFuMAAPEYMkGNfI8qbylCxxexna3cZQQSCGK/n+Va8XNP0syZaa2LZvSsz+P6eVU8RfgEyDEnSenOnV8HZdQ3d2iNCDlMadCNKG8XtWUsXAEtjwNlhecHmdv86Vobz+7/AE/YzqGJCBvJJk60P4qPAP5vyMVfvXlUxmUan7U8vKeY+tCuIYtWWAZ1nbTY/rWfdm72HfsJxgpbRxqbP7u4J+wSWtt5jVk5ahNRInTMDjwUm1cWI91tADIEHTwx4unIQBFYRwrE3sO63bUbEQYKup3Vhsynp5ciBTTb7T4W4Bm77CsIMKouoILGFbMtxUljKmfieVozXTJSg+0aLxHiEKTcuKqgn3SCIGY67j7pgkbNSLxfigukhSbdm1OcgEZRpqNpLTlA5nlsQOxfGsKDPfYi+Rsq28gO51d2Y8yPdOhjWl7i3GHvZUVRbtKZW2sxO2ZidXaOZ9ABSykvYaMX7lfE47vMStxhpnWF6KCIUeQUR6Vr3De0aOpCZiW8MlfFqAvh8UKToMsECN5JrGrZyMrMAYYHL1gzHqPKtL7Pcd4aYIvGyedu8rEDykBgR5lp02FQkm1ooEeMugzNmliSSS0kx4fLku0aCl5roZreo8AAAEagRvz5fMimXigwl6SmLwxnrdsfm8/PpQb/AIdh0MnFYcfC7Z/K5UHCV2ikZKqYIxq6HSQOZO3wHoNPKvOzOKFvFYlyfdyjlOrINyQPmeddcT4lhbc/vxd8rYOvlMR65qE9luPd1fuXGA8cyG92DymOXmOVPjc4+r3QXGMvT8mqWePnmtzSN0YiPisiPWq+LxZYGSfMaj01059aq4ftLYYS1tdNSVy/CdGH4dKixePwhBADLm5jeT56+R+VX/vDIl7fl/Uyv+zpX7/mc4W8qszOwVQu5K5STpvudNh5+dKvbC+CVymRG8aaT86Y8FxfD23LDMOZJkwCI2n+KfnSZxviS3CogKFUgczqZrHK8uX6j7NsIyw4+FBLsR/y2/nNPAvDIAYj1+cT/nwrOeyXHLVlWW8jwWkOp2mNCDp6+dPtrh9q5az28U4VjuykwZmJBy+nSsHleFOeVzTSTPR8bzMcMSg07RTxWL8RIIEeWv8Ag/IVQxV8kbz6/wCa1K2EQkxilPxtt+v+TVTG8PRVk4gkfwqR+Zqa8Sae5I0fx0GtRf5C1x1JyDqwHzNXcNwS4jBrbwykR7wYGRroDBBYc6FcYx6nJkkw0yfLlpRXCdpLbLBRlJ6QRsV28PpM7mvofCXCHFnz/mS+pk5IacF2txFpZu282/iR0Vp01ZDKE6jUBSeZ6yYvtmjDMy3DPUJ06/tEbD7vpQC9xm0AZYqw5Zcu46KDzO3kKH43jaagAtO5zGDMbgrPKJrVKMX0ZYtom45xu5dUhFFtCOZBYg7jwgKk8xv1JFAeAcUOFxSXRrkbUDcqZVh5EqT615f4gSTMgcgCB9Yocr61B0uiq2bfgMQ+HuJdsN3lq7HdyQLbWzmYWtfcYNJSZJzFTqGykLXFsFc0JFpvuO2U8zPiMHfdSRroay7sx2zbCqbbAXbDe9bblO5UkELOhIIIMAxIBB8cc4fdgriLlnWclxWZQYI08Nwc/vielNzT7J8H7B3ifFMLb1tEXGB0CvKjbLmYEqoBjn6GkDtNiSe7zGS7lyfLYEDkNTA6AUV4jx/CIvhd8S2uVYK2wfOVX5Q4+G9JmN4g925nYySZHTyA8qm3sqlSNuwfG0dLVsiGAAK5iu0ARJGZDEqw5aGimOxgVcq5wzDY6xqPeABjTUMNNKyLgvbg2iFu2mIG4VjH9rCPrTWvb7hroBcs3EI3i0n5N/kVo+pFkFCQx3r+RTmzEnkV1/8AZD8tKEYvEiBq0sdJBA8yNBHmDVNu03CjtmP8Pd3P10igz9ocOcQDZtnLylQNeepk1nnOJaEGvYdcMNBVuPOoMHqqnqAfnVvJXnt7NNHrp5VlHtFwZXEFuT6/QA/UVrCuep+ZqpxDh6XRDqG+IBq6JMwI+lcOmvL6VrWI7BYZjrbj4Mw/OoV9neFn3W/vNVsBlR2rtMKSQBqTy51sOD7A4YH/AJfzJNNnDuF2rS5Utoo8lWfUxJrrOPz8LFy0DJKjpNeHiL9R6gfmK3/ifAbN9YuWkb+kfiNaV7/sywhPuOv8rt+c0QWZKuNfqv8Aav6VxcxTnTMa1lPZZhOl31f/AGopw/2a4NSD3U/Ek1x1mJWcC5YwCSOlS5HUS2vxAP461+lMPwqyigLatgDkET9KH8V7JYW+PHYtnzCgH5rBrkcz87d+PuqdfP8AWvO8H3VHz/WtmveyrBHZHX4XG/Oa8t+yfB/duH43D+QFEFmMjM0xy6aV2uCfwkA6k6/Kv0Dwn2f4OzqLCMf4xm+h0o0/A7BEGxajp3afpQOs/NAusuxj6fHaK4uYt51J/ub9a3TivsywV0k90UJ522K/TVfpQW57HMNOly8PVD/8KNHKbRknfHckn1P61yLLMCQPKths+x7Cjd7rfEr+Qpj4R7PcJZg90HI2zgED02odB5WYDZS4jQpK/ht0qx/xBtittv6R1I8utfo292awrCDh7J/9NZ+cUu8Q9mGBck9zk/kZl+kx9KItmH/tAOuSPg5iuHu9FE9TJNbCfZFg/wDrD/1B/wBtW8F7KcGpnK7fzOTQoPIxG5hXMkgkD5V4mHKgE1+l8L2bw1tcq2LQHmik+pIk1V4j2Pwl0Q2HteiBfqsGuRzZ+ccRcZtWYsepJJ2ganXYRXiLzrbMR7K8Ef8Aw3X+W435zUS+yfCf9U/F/wD+aILMZFhnmNYrhsGwMQa/QnCOwOEs6i0G/n8Q+R0mjF7gOHYQ2HskedpP0oWE/MokaTXCrW88S9muCck9wF/kZl+gMfShL+ybCcjdH9Y/NaNgsx5vKumwDgZoMda2XCeyjCKQSLjfFv8AYU2YPs5h7a5Vs2480Un1JGtBugn51tYy4o1M+TCfxr1saTuiGfL/AHr9A8Q7I4W4PFh7PxFtQfmADS5ivZhgyf8Alsv8rt+BJFGwGRriQN7afM/rV7g7m7eVQqjWNBWjj2V4T/q/3/7Uc4J2GwuHYMlvXqxJ/GlYyZ3hLIgADYR8qvCyelEwoGwX+0fpXs+Q+Q/Ss30in1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968" name="AutoShape 8" descr="data:image/jpeg;base64,/9j/4AAQSkZJRgABAQAAAQABAAD/2wCEAAkGBhQSERQUEhQWFBUWFxwYGBcYFxgfFxoZGhoXGBgZGhwfHyYfFxojGRgcIC8gIycpLC0sFx8xNTAqNScrLCkBCQoKDgwOGg8PGiwkHx8sLSwsLCwsLCwpLCwsLCwsLCwsLCksLCwpLCwsLCwsLCwsLCwsLCwsLCwsLCksLCwsLP/AABEIAKABOgMBIgACEQEDEQH/xAAcAAACAwEBAQEAAAAAAAAAAAAFBgMEBwIBAAj/xABFEAACAQIEAwUFBQcCBAUFAAABAhEAAwQSITEFQVEGEyJhgQcycZGhQlKxwdEUI2JygpLwouEVM2PSQ3ODssIWFyVE4v/EABoBAAMBAQEBAAAAAAAAAAAAAAECAwQABQb/xAAxEQACAgICAQMCBAMJAAAAAAAAAQIRAyESMQQiQVET8GGRsdEUMuEFFSNCcYGhwfH/2gAMAwEAAhEDEQA/AGhKlWoVqZaihyZalWoUqZKZAJRUi1GtSCiA7FeiuRXVEB2K6FcivRROO69rkV7NccdCuqzjtd28xOGxr2LZtBFVSCVzNJVTDTtudvKhNr2p4wOqkWHkgEFCv1DCKVySdDKLas14V1UTXI30r4Xh1pxSWvRXCvXYoHHte19X00QH1fV9Q7tBxU4bDXbwTvDbE5ZidQNT0EzXHBGvqzD/AO793KG/Z7Wv8b6akQdN/wBaaexXa9sfbuO1nusjBZzSrEiTEgERp8xSqSehnFrsZa+rjvK+zURTqa+pW7W9uRgblq33JuG4JDZ8qjXLHusSf1G9L9z2xhd8KfS8J+WSg5JdjKLezSK8qDB4zvLaPlK51Vsre8MwBg+etS56Ip7XleZqUj7UMJLAC8cpgkIvXkC4P0oNpdhSb6G6vCaW+D+0DC4m8LNvvA7AkB0gGASdQTyFMRauOao9ryvM1DONdpsPhMvfvlLTlAViTG5gDzrjgpXlLT+0XBLvccf+m/5CjmA4gl+2ty02ZG2Ovw567igmn0c012WK8r6a+rgC4tSrUKmpVNIihOlSrS12t7SNg7SOqK+Z8pzNEaTsNTtS4farcA/5Fs/1N+lG6OSbNMU1IpoB2U7QHF2O9ZBb8RWA07Rr1G/PpRgYgdaYFFsGugarreFLva/te+CayFtq4ukjMzQFiOQ1570bBV6GsV0KzS77WLiiThkP9bevKnngPFjiMPbvFO7zicszEEjf0mljNS6GlCUewpNeTUH7SOor3vh1pxDHu2vDW/4ji4KNNvvZaQVHgMCDqw93pB22hSt22LKJGpinDtRxBf8AiGNLCZtm2PJgttQf9NKanWRyI+ulRk3yReK0b5jpRLaE5mVQCepAAJ9SKrJcrriGLDrbYfaUNPxE/nVdHpZvYIrQRwmJOYCaNoaW8K3iFULXtVwRBjvvCYP7td/hnn6VSD1sSSt6HWa+mljgntCwuKvCxa70XCCQGtwPCJOoYxoOdMmeqp2I1R3NKntMVjw69kIEFS0ndQdh55ip9KZy9KftKxOXh93+JkX/AFBvwU1z6AuzG8XbZUtlQVD2wxlpzEMylhoIEqdNYjenT2X3HFvEyYWUAE65vFrHwmlTiuMDphwJ/d2Qhnr3lxzHl4xTR7OL4C4pTvmtt9GH51nt7L0qHlcSepqfD8RbMBNDs1e2m8QpVJ2c0J3tNzvxCyrAsjIgVVIzEFiDE6Als2/lSJdvtz5ee3T0rQe2GLUcWwucwttbZJ6QzP8A/IUgXE0Pw/KqSezorRs3BMRcGGsBycwtrOvQafSKILxBhz+dC8FdDWrZHO2h+arUzPU3J2cloM/8SfurjKMzqjFQNywBKjzkxWEpflbtwswfMBlykhpzEsx2EQNDvJ6VtGGvZLTsToqMx9FJ/Ksiwl9Rg7qz42v2zH8Kpek9PeYfOqOXp2dCOyfsJxB1x1spMnMG02UqZJ8prWhxR+tZX2HIGMHnbcfKDWiZ6RyejnHbC1rixmCKQPa3xBjdsJHgCFgY0zMYPyCj500I/iHxpR9pNzPicNb/AIR/qcj8qaMm0DjTFDiF/wAZUHMoMBshUsOpG4+BrV+xnFX/AGKzIiAQNI0BMVmvaSP2y/lOZe+cKTuVDEA+egFaH2XecJZ/k/AmkuroeS6GdOJnmKtDFeVBVq+swKKkybigctSA1CprqacAl+062SMMx8SK5BSYJnKTGmnhBE8prO8TbdXZSpEMQVJ1BBgj0rVO1WGW89lXJCoc2hAJYkBdTMARJMcx1kL3HOzqObj2WY3JZ2UlWD65mykAQ2u2s8o2ou+kgxlFbbDXspzjDXCxGU3PCOchRm+hX5UxG7JNKPsy4iBbu2idjnHwPhb8F+dMi3pM+dLJ6GrZdF40ke0As2JwpIDqRlyTBJD6ieU5hrTb3lJna3iIGMw+mcWYcqdic4aD8Qo+dKmNFbFS4WggxpWudhHZeFoXMyWyxyUtEHzzZj6isqveIk9fzrRewfEQeHFOdt2WP5vEPqSPSlxS7LZlpBrvK4fGFdZ0G9Q95XeDwHfuLZMBgZgwYjWNNOnrTR2yD0ZNi8Ybl2851LOT8yT+VVnMCfIH5GtiXsDgcCM1xe9ZzCm+4NtSTAEBVzsxOilSTBjYmhWO7L4fFplVEtXgD4rSBBtOV7YbKDGuu41DcqeUGjou1ol4LxLvLFn+FAn9sr+AFGLdzSgHDuDHCoELFpOhIA5AHZj0mi1m9UpBRabEsoYoCXCsVA3LZTlA8yYrGEuRbLyxuG4QylDEQCDmOmaSwjynnWr43HC2jP8AdUn5Ax9aVeAdlrt/B6sttWuG6M2Yswy5QcoGi76k/AEUeajF2co2wf7N8Y44nYyAnNmV9NkIOYnoBv6Vq+M4g2cwxis37MYY4TilgORDFkzL7rZgVEEx9oiZ1FPWMfxmKZTuCaBKNSLB4s450pe0njD3MNbWNO8lj00hZ+bfKjF25VW1jUe8ti4mZWlpgZlOiyJ0YEzKnQxSSyOMbGhBSkZjeBn0j5AUc7EYzLiHHJk/CP0+tNPaT2dg3s9nwIxiFVmWf4QNUP8AAdOhA0qje4TbwQQwucT73i8S+IF+RbSAo0E1F549Jff38F1gfb6Gdbtcrfhh8apW8VIBGx/OocViwil590E/LWrRVmeWtAPtnwe6144tYuWW8OZTPdlfBlcfZ93faT1pSP4yPoacfZ5cxLX37ggq0m8ribRXbxDqfF026TTDxLsvhbd5GGGt5SxIIuXGUMBmPhzQVAiRlywZ2205MNNEseS00Qdnbjfs1nMIORZB32kT6RRJrlAeGXLqveW8ZfOWkbFX2K+WkURe/Wdx2UT0ddoOJd3gLxnVhkH9Rg/6ZrMrfuL5n9K0ocLOJUqba3UU+JCxBYkHVDIhlUH7Q94b7Ezw7s3bw+GNyyhUAAg5h3zgkam7llEjZVCyNTE07g2rBGaToyvgF028XZnTxka9GEVpOehblsUGUgnJ4lm4WnKRsGLNbaZhgRsJBBq0uIkA9am0OyzbuwwpD7X4zvOIN/AVUf0gA/6pptuX416a0v4DsLfxF5mFy1mMkgs251P2etNGLa0LaT2LF5pefOtG7GXpwqj7pYfWfzoBi/Z/ctkm7etKeQEn8Yj60b7K4JrKujMreKRlJ/Sg4SS2M5xfQyBqIK+goYpqwLtLF0I0VQa+LxXKmosQ8wo+0Y9Of6etaIq3RKTpWUcXh8zhgTpBygxDKSQwJU6gHlUaYBRlJPu6qJkzlKAbABQOUbij4xoBZWLeEEbCIGbbwg7gHc7/AMMVBjOJiGB2APTfNHx/z1qryRerX5EfptK9/mJOH4WLd65dRirBvEgEqwYGYjYyPMTG1GbF6qFoB7rrB8SyBsZU5uXOJrzC3MpZDoUMQdwCJWdBy/Cl8hLncemU8aTeOpdoLtegSarcF7I5mv4m+UfLLlgpZQMucJbW4oBfKRLOsLKgAmSO8DiF7xQzqpkQC6qT4gNCx0jfNrEaAmKcOD2XOHATJlY3c4YSZ726G+IjKIM86Ecfp5MaU90hUPC7eMR1QZmSTldbcMswCjoitbafiNpFLnB8G2GusO8XJc2Uki5oxUSsQGVgynXr5VpOEwTW1Y2bdpJJmVuKSQSBMkmNopQ4w6h7hkCcQ6zMAKO7a55SWXL8WO9IoX2U5110WFvVPhcXctsroqspOVgwkfZI21U6jUdR1Eg8Li8ygyD8CInntpvS9h+213D4u49uHtk5Wtt7rBZA81O+o6mZBIKJNDN2bJ2gwpuLbKxInwsodYIIAaQWE6QVE6Rs0hew9nubneMirIIi2mX7WbVmVXfQAREAZzJLQJMD27wGMQKzDDXBqVukBZgDS4fARAjXKfKh/GeO4DDiTeFxh9myQ8z5r4BpzzKfrTTyZK4oSEI3bIMTxUu5TK0AzJadNeQAAFSW7tJnF+2b3TltILNvciZdoP2jpA8hryJNMmHxWZVYbEA/MTU0n7lHXsTcYwzXbaqPde4qtrqd2yj5SegHmKMDBusj3IGQgMYZZBEZbZIGURAJ69Ijw8ribFsaFLZd+ue8PoRbAg8s1NhtL4lOsiIZjoTBI15eMcpEjyAZTjCTtX+AmWEpQjWvf/oy/jHCXFvOZ/dsCrANoV99hOsFtR/hpgGJnUkEnWRsecjyO/rVzj9he7YSFaG58jHUa7/GlThOM/d5TuhKH0gr8PCQP6TUlLnJv52WUeONfhoL4jEhVLHYAn5a17wi7avNbxI8TWwiOmviCnRhpp90+YB5mlztRxHJYOurGPz/ACHzoV2D7RLhruW9PcsdWiSjffj7S/eHTbUarnhKUPR2NgnGMvX0O+LcsxLFm8RMzJiTp9B8/KhGMtd4uQk+G5mk8lG466+fUU7rgbN7xKigxJAPhg6h1MwbZGsjakrtdxazZBW0ozGcp1kz/wCIZ2XSFXmdTtXl4oT5L7+/xPXyZMbg1v7+9EmBxWZAZBGsRyEnT029K5xnG7dhrTXk7y2Xh05lIIbTmRIIHUetL3Y/HTbZCdUb6N/uDQ3tLj898LySB67n6/gK9tek8J+pmwcH7P2rOFuLhL3gxDBrVwSWIbwhDAJKqd5gjnQ7i2CuZlJ/ehlYuShYqCyQsRoYLLuSMu66xm/BO1GIwulm6yqWzFd1LQRMHYwY+XQQ+dnu1N/iDxcs2iiCHuZSTqTCAc2Y7L8Sa1KfJfiZ3Hizm5ZCBHJlmkFuusAf6T8jUffUC7f9ogL6W7RlbDyxEQzjQqMsDKoJXTQkselTcVxwSyzg/Z0/q2rM+y6Qd7McW7wX1sPLkOty2d8pUql238NAek+LQhlfmtu65kuKLZ1VcgMKBosTrGxEcq/OHC8e9u4Lltirq0qwOoPlWtdnO2IxXgbKmJWSbcApcI3e2sgq8TmVSJ1InUCsZ1pk54/cPYqxcYnK6g+doLJmIkQfTrHqq3rmV3X7pI02nc/jRO9xYsQFNrMQSRDlrYGs3Az5E0kgywIBOq60l2ONi5ibiqTly+EncwxzMfNixbymOVDJ2GF0HhcBZQTAnU9ANzTguFuBUyLbYHWNJgjTUrIXz10nXase4vx9rd8FD7mkcj94H8KeuzntEw5yI5u2SdASUNpT8TqBPlFUw5IxVCZYNuxux+EZUWDattIzEKADrtMDfbXbzNA+7fMW/d5I+yIkjQmcozazr8ql7Qq14q+ZDlGhILW28wyyVOu8GOtAUxBw9o5mGWR7uaNJAVS2pkmdhSTlJtprXydFJDCjVJmqphruZQRzE/OrE1kLnBas97Y8Zb9phGZe7GUFSQZ3bUfL0p+zVjvF8RNxzzLE/Mk1Z9CxVsIf/V2MXKBib4H/AJr/AA612/bHFNocTeM/9Rv1odxe2irh8hJZrOZ+mbvLigDp4VXbmTQg3oOlcotMaVMv3OLXGJLXHJPMs09Dz6Vb7McUy3cs6Np68v8APOgYuQG/z/Nq4w10o6t0IP1p2rFVIdj25v2r1y3aKd2pgB7VtxIEMRmUkajkeVOXBe3Nl1zG4li4SWe3cDi0WPvPadJKZtyrAidgdzj+FuSWYnU6+ppi4xYtrZwbIPG9lmczuRfvIunLwoKXlKLtDOEZJWaNxLthbyycTYHTume/d/ozKqIfN9vKkDifa1mgW7VpUXRM9tblyCSTmdgZYsSTAAk0um/yro3/AAH4+v8AmtLKUpdjwxxiH+EceZrd4uRKAsIUARB5AAbj60sWXn510uJyd4J95Cv1BrnDuMgHPNv5QPzmmigS7DPaTgww13u5J/d2mM8jctW7hHoWI9KDm59KMdtOIm7i7zsIPgEdMttEAPnC0vo+lM0JFl2/iI5ciPnr+dMeD46bWBFwe8vhWdfFOmh0OmseVKN1sxA8vyrx8WTaW3yDs3zCgfn86FWddDjw72gX+9uXnW3ca4ZaQwGgAEZWEQAI6RRse1a65J/Z7AJ0mb3Igj/xI3A/tHSkzsvwf9oxFqx3ip3hHjPurK5tfTT41SxhCsQrSAdDtPTTlQcQ3Y3432iXnUxbsLM7K531O7/5A6UuYfj1xLwdmOUkZgNFI1EwNNJND/2jbSINcYlJMCBAO56Sfn5edKo0xr1Qc7aYzx20HIFvmYH4VT4VgXu95kHuW2uN5Ko1P1iOpFDMbizcZSeSKv8AaI/H8ac+wfGkw64tmUOrYZkho1LZRpp96THkKrFEpPRQ4R2vuYcZSFu2wDCNmET0KkHLOpXbfaZoZcxrXbjPcOZm1J/zYCdB5CqGJugvoIHSurVyKl9OMW5JbZVTk1Tegl2ZxOS+wOzKf9Pi/AGhdy+XcsftNP1r7vgpzA+LxgjyKwPqT8q4wl3KZ/hYfNSv50/EWw3iOGPbsWrrCEuZspkScpAbTkJ084NccK47ew2bubjJnUq0cwZHoRJhhqJ0NFO1HEg2EwSARktvPxa6zfgRSolzSjONMWDtbL2LjulPPUH0/wBiKs8T4lmwdhZ1Oh/o8NDbl7wxy1/EVWxF3ZJkIWj1NKo2M3Re4LaZ7qKgLMzqFA3JJgD1NWuIq1m+4Jh7dxgSp2ZWOoYeY0NWuwmIRMdhGb7N5Wb0dSPoKG8cxYuYi642e47f3MT+dU4qrE5boYcb24u3raIQFYkd64OtyCCNNlk6tHvEA6bUGwmJ7vFA7akH1B/OhyPqK5u3JJM6gSP7v0pKsZnWJxGd2PU0TwWEZ7buB4bYDMeQBIUepJ+hoLYOonaR8p1pzw/E1Tg962vv3cWpOo9xLZZQRv7x3rnHR3LewXg+JXLRm27J/KTHqNj61Pcxr3AXdizAjU8h5dPShFp5qyl6FI6xNS6ZWjVOzl7NYQ9NKK5f8ilzsXcmx6/kKY5pH2IVWrHeJiLjDz/M1sJalTE+zXvSzjEBZ1hk2k9c35Vo4OS0SU1F7M6e4SdSdBVV96dLHYEvcKribUnaQ4BjeNPxqa77KbizmxFv0Rj+MU0Ys6U4/Ii6RXApuxHYfINbs/BI/wDlS9xXAi0QFJMzvHKKq8ckrZNZot0ie1hE5Mw8iBVvFwwTxaImUb/eZj9XNDMK3rPznlFM1jsNjnXN3BRSNDdZLfyzkGpNF0xfGHX7418j8q5uWxHvE+n+9Gr/AGExygnuM45929t/ojE/KgjWmBysCrDQgiCPiDtStDpkF2OWvxrrDOOh+deLhWZwiiWYhVA5k6CtY7CdgbODfvse9lm0NtTmKADdgGUd4Z0BAZRyJLLDqJKUqM4XhF26pdLGIcbyqMw+MhTND3TKSrKysNw2hHxBE1vfHu0N9iht2bi21Mz3ZuBgEOhKtGXPpCEkQT9nK1DHXcPjbeTFottyJVblwSeRNp28Vog/ZkxIkGaaUWuxFKzDrscq4gc/8iP1ph4/2OvWWcqO8tqSQwKzl6soMqRz0gEHlrQrhnCnvnIhEzzkDl5Gk5JKylOTpHfD8RkYMDqBpp8qhxLAkS30NNdj2X44rItqwjldt/gWBobjeweNRgGswf57enmfFoPM0FOL9zmnYEWOs186ztr60fX2fY4HWzHxe3/3VDd7NXrR8eVf6p/CRU3kgvcpGEpaSAuHy/aQnzBg/nRKzeRVIl1DCI01EgweuwPpR7sLot1SEYZgDmWRoOWum9aXw3jxtW3UWLeVhrllR8oIqOTzcWOXFvZaHhZZx5Ja/wBTDWSz995+Aj/Nq5a2nJj8q1HFNYZyxwok/wAfP+2qj4m0Jy4cD+o/9tK/Nxvp/r+w68HKu1+n7mY3lWOZP0ri3vTH2kAyMQirJ5DXcc6XrIJgCtWOayK0ZcmN45VIs4nFllAJ90QNdhvp6mobAEGTy08zI/z0pgw3YTF3Fz93kUiQ1wqgPwLkT6TXl3sRcSJuWjOpyszBR/EVUgb8iTVpQfuSjK3rYv3F0NV6P4/steRSQFuAbm26t5zA8UelAkGtBKjmy5w7FG26uCJUyPSoLhk0f7Ndl7uLJFq3mA95joiztLdegGp5A0ev+zvD2iRicYqMN1RQY8vEwbbqg9aNC8kIrjUgGfOo7i073exuD2t4xg3LOgA2ke8yciD6jel/i/Anw8hwCD7rCYO3UAg+RHMHaKWqY7dg6xZQxL5fiD+VEcn7ruxcSMxbcjWAOY2imDs52Mt37asbd5uptiRO8TO8EcvzpgxPs0wfd5lfFBumUFR6rabX1qv0pUS+pGzOreBIHvJ/cK6OFb7y/wBwpkudibYJAut6gz/7RXi9l7Y0zuT5K35IahLHL4LLIvkY+xEiyfiPwpmzCg/A8MLdsKub+reis1mktjormqOLxDd2ROgI3gjePjz+dXTQPHY8sShbKo5QJPTUyRqJ0IHXWvQwQc7SMWaagrZI62YaA+dZygwU00kyASIga/Wp7OLc206EcgANddJ2A23oW2fbvIGv2UnTfXLy/wA5V1ZxrIAFysBpqADppuPhzBq0fHzf5iD8nF0j7GmZmfmv5f5pSF2ltHMkc5/KmXic3bslnWIKiRA0GbbeTz00PpQHtSnuHzI/ClTuMov2KONThJVT+Bn7EcONhFZVjFXQWDES1q3JChQdFuPBYsfdXLtJIbsT2Tc2y+IuwTOp196VA1BJbxCPCNQOWlTdg7Idrl1iXKt3YZiSWKBVDHU6wo6awddDUHbK/ib1xrNlJWQDyOjDKT5Zh7xkDy1NBvjqJRLk9g8dklde8sMjAmZSQRMGOWXTlBP1oBjkZ/3WOEnQLej94hAAnNu6ZplTqBGx2IcO/asC5VkBtZycwIKP4QfCTrqiypABBidJFH+1fDluITGqkfpr6fSfKpuV6kVqv5TMOG4Bk4nYtOBmF5FPT3hr8DoQehrX+M8UtWLj3bxPdeFci/8AMd1V1yg/d8TDcao50ESi2MS73+HNPg762pGWGLK5ALHf3Mukn86Y+0xti8q30zh2uIhyghbrOMhPiBAMEyNSB0BmmNbJzdk+M4k+KCXrIYIwAVEb3SJHdmNJXw8gOY2k0LnaWybz2VIF2FUwPA7DVkWD4gCzgKcp8TAFvdNnGcBw65hbsPbzCdLrCVUWnfNF2DCEmSAPEfQLx7hOBwy62GV3Drb1cnvAAFgBzBUnWY8QMeSxwxUpSTey087nCMKXpDFu1NgKT4lJOh8IkllC9UysMvlGxEBN7GcMU8QuW5yrLERHTMFEwOcU5YaZefurPxz3ifxHoRSh2dt5sbcA3LDf+VZk8gIn51jnq9WaMW33X/hrtklUKAkHKd0IjYasDodR9TyoDcw1u4wNy73ZYBirAMBsIndvdGhjfSryY0rCLsREnN565QRCsJgEz4dhqAJxmdIH7sxAGZWkRt9oDcbabE8jWpePkik4RS+bPNlnxylUpWdYe+QCBqAQoksxMACTJGWZGnlOg2Wu0CSpYnlMRH570SbGNaViYIMuw8QOwHImduYJn5Ut8RvNcRjl8WaCsHQHYbbZQdeoPlWLyMDglyirZ6Ph5VKT4vSIew40uH+P8hWg4bDzZuN92PWfw2rPOxzwjcs14j6KY9dvWnixjh3bgEgTlOxB0mRvyJrwvNiv4i5K1r9D3/Fcn49RdP8AqJXEcWxvMZPkOXwq7axJKwdfOvrvDUe6xRmEbypjpodN9a9GHVZAnwmDPWAfzq08mNpKuvw6J48eVNyv/nsB9qk/dz1j8RTp7NuxQW2l1gO8dQ2YgHu1IBQICI7wqQxY+6GUASSQndoSHsr5sB6EitX4jjnw+ED2xosNc5lQXt6HyIZgD5Deva8Ff4Z439oO8v8AsGTbsJmJIzKJZifGBvmLMZjXeY1ilPtJwpwzFXRUu3Qy53CFbkFWQjdzuNJ2r1uOslkhlDM/7RcBczlh28IUg5lAXKcxiCoA3qriFN26fEzKmJufvLpYEljbBAtGcxQrl8AA1tkhSDW1wfuYYz49FIL4MjgmLdp0LE5jnVB+70gIGMaGQZ0EikE8HN7iBsJEvcieQ5u0DoAWPwNOOJVVY3Eu5hCpIGoEFISWDHxWR7vuhpGaM1VuxHDC/FL/ACZLLEEEGGYosgmASMx5ieoqaWxm6iNFm4RkwuDWLayoVWh3jR2LjVFzAzcHvFGGgyCq9/guHtd4L164zj929qwigkPJiWBL6gyQB7wGggA77PeANhBdS4AzMffGb3R8R4ZJ2OszpEGhHa1GF28yK5uZsqlbdyQD4pJy5GU+6RqdtAN6Tnx1EnCPLsD3Bg7gcJdxFspuLoRl3FsDKIaYC7HSPKgXHbDpZvWbgjIVZY90eIDw9FIYkDlrtRjB4ZDBC3SzFGZnttGcmGCRI+02pjTpXntBw5ILgQFAUnmZdY9BrUYzcuy8oKPQ0dmMSlnA4cHQvbDHbYn0+9II1FHrWKcoxtpPIEkA7icwJgnXQ/jQ3sdhAcPYYwYtqF+IWdBPvbyOY1qftBxc2wFUqpI5gwCSIIGkg6iJ3iteTJHHG2ZIRcno9VrygMcjNOwYzGuxmD0g7RvQjH4hg2dwMo5gmJnUidVPxj1odjOM3/AGYunvMfdBykmJ+ysZdNdjRJsd31tYAgkhtdQOQbTXSD5VlWeOTov9Nx7PML+Ovzq2DVWwOm235VZFZJdmhdEVDf2XWSNCee3OfX/eikVRe6VOjHXkK3YFJuoumYs9V6lZAcOPu+sD4n40H4vxA2NAu41ELESI1jTY7dRRxsZEZnjzhY56bE0sdrMR3hCoC/hKyBCjXUnQbjT08qvOGeMf5rI4Xhc9qiNcSjobjui7hU3YyFJEfHSaVuNYksFDawTr6URtYYAMGI8Mz5kSAB6igvEFOUSfTpImsqcuTbffZvahxSS0ujYOw3ExasOQJz4x1bfQZZlephefWiHaBcJiVW4+dCADnyE/CQpzAlRupGg120q+z+8vd3luZBDLeDDLlMojZgTIMdeUddmXG8GQ2iEtofCYWCJ0IiVIg7j1qjTRG0xRwPCcFYdXZy7QSoyOIyNk1BzPow0UkDSY0q1jOLW7uZVn3CxJWBEKefPxj50QtcARlD3LSI7AFgM8gmSQfHHP5z5UJ49ZtWLVxwqjwsNBG4hh12X6VKVspGkKeAvAPhTP/wC3bJ6DVPx1/trT+OcPR3/eqRbYKQ6nxreVgAV0hWChTqZOWAD4gcbvrcQYXTKC6vmmJZn0yjyAXrT5wni+JtK1kZpZ+mclvD3mUEeJWLEwdNPOa5TUEkwOPLaPuJ9nsZnDW+IK8aqbigXBGUbEEyMi66arOh1qC3wkgLcxF/v2tCLWiqisVlVQoDroAIkgkQgJDA1bxUKq3c3eFtSLuRVB+yqoVWYkzp73SqGM4mtkG4GAaQgaQ7e8cyBnl2ITKCF5kgarTyz2qBGDRbTD5bYkEMQGYEAEEgeGASAFACgSYCjU70ldjz/+QvSJH65V/PXymiPGe1pYnu1lJiW97ZT7oJCzmHM8/gKvYMzxO+dpBj/TFLjrmh539OVfD/Qe/wBjRhmyyDDeIGJkDSdFOo16a7VHieG2xDC2o9ACAJGh5CNI5CesUbNx194qekxMSSNeetU79zrkHSZ+PX41vnHI7qjyscoRq7FPi9gJlCBFZyEBYH7sxoJOgO/TWl7jGLKXDvqjGDqZzNEdQQF+tEfaFjrltrSKxSQzNlJEwVideUaetBeOW/GGutB7jw5RoXnbzG/TSK8rypS5qMmez4kY8G4kXZW1msOImbp9IFsg/MUyjh1yNIEldj0WPLY60v8AYg/u3/8AMP4CnIr4dyP8FfP+bmlDO0vvSPo/CxqeFN/e2LQwpJMAjRtoGpXwz13PzqrfwbTtA059APnBo3eXU+JtP9v89aqXbJ11Jg/5P+cqWOaTd/uWlhSWxc442S0pIHvKfPQzWv3Vw9yytt4L3siBsviKm4gOo0WQpIE8qxrtNclR/MKfvZz2iR1RLgBuWlA1mSie40bNkAgyDlChhEuR9H4SvFyfyfM+drLS+BiHAla2bgy5h36AXCO58N7EKsjct4yNSRG9KfEhc/4gpdjcClO8YMXUZ7C3WCmSYBw7HKNNCK0K5wlHK5Wi2c0hSNQ3ikEgyS0mZ585pR4bhLeR5tOGI1I3bIGQRIkMRcaYHXU6VsbdMwgOzaByqG/eKbe05IzEkAmC2pmSNSPLWz2HBPEOJZJLZFVYMH31G8jp1G1fcQsFLvhAt21bNAnMxXQFidfhPX40H9nXGiuPxTLJL2nYARLZGDACQQJHMg1HHyv1FJ7WjSf266EOez4mVcucCVJSFWcuoDLqW11E6zXD8cSAe4bYzF2CCo8QiBrIMbTGw2q32W4k+IVy4yRHuXSRDKrKeWsHXwhem2tjidwqAVZ7kjYNbIGoA+wZ3O3Q+cXdN9EV12LWO40hBi3OpCnvWIO0EZh4hrPLQ8taUe1WNLYXS2EXOkkDczrrA50+ucxJZmUjwr4kkgxMeAHkPpSD27xBCm3qRnUyWk7HTXy15c9Nqi6vosrrs0vg1gHDWLe/7pCf7Qd42HI8oirnEOFrcTJcRbqzmhtCDy1B86B2OG3HsKwYAhFgbNIHLSVbViYifD0MkMDcxDSSFRSvh30311zNmMTqT720zWqUdGZMD3OxNlTJS4ygHwm8CI6aQTHkeVc4iyAgiFUCAq/KJ6/jVi/jMQpdiuZMxZVz7LBOVmPPX4SDHmGxN3EsygiF0JzZQADBGgMmNiazyxqK1RaLsIWE5VaAqDD6jXfnVmK899msjK0q47FXFuMAAPEYMkGNfI8qbylCxxexna3cZQQSCGK/n+Va8XNP0syZaa2LZvSsz+P6eVU8RfgEyDEnSenOnV8HZdQ3d2iNCDlMadCNKG8XtWUsXAEtjwNlhecHmdv86Vobz+7/AE/YzqGJCBvJJk60P4qPAP5vyMVfvXlUxmUan7U8vKeY+tCuIYtWWAZ1nbTY/rWfdm72HfsJxgpbRxqbP7u4J+wSWtt5jVk5ahNRInTMDjwUm1cWI91tADIEHTwx4unIQBFYRwrE3sO63bUbEQYKup3Vhsynp5ciBTTb7T4W4Bm77CsIMKouoILGFbMtxUljKmfieVozXTJSg+0aLxHiEKTcuKqgn3SCIGY67j7pgkbNSLxfigukhSbdm1OcgEZRpqNpLTlA5nlsQOxfGsKDPfYi+Rsq28gO51d2Y8yPdOhjWl7i3GHvZUVRbtKZW2sxO2ZidXaOZ9ABSykvYaMX7lfE47vMStxhpnWF6KCIUeQUR6Vr3De0aOpCZiW8MlfFqAvh8UKToMsECN5JrGrZyMrMAYYHL1gzHqPKtL7Pcd4aYIvGyedu8rEDykBgR5lp02FQkm1ooEeMugzNmliSSS0kx4fLku0aCl5roZreo8AAAEagRvz5fMimXigwl6SmLwxnrdsfm8/PpQb/AIdh0MnFYcfC7Z/K5UHCV2ikZKqYIxq6HSQOZO3wHoNPKvOzOKFvFYlyfdyjlOrINyQPmeddcT4lhbc/vxd8rYOvlMR65qE9luPd1fuXGA8cyG92DymOXmOVPjc4+r3QXGMvT8mqWePnmtzSN0YiPisiPWq+LxZYGSfMaj01059aq4ftLYYS1tdNSVy/CdGH4dKixePwhBADLm5jeT56+R+VX/vDIl7fl/Uyv+zpX7/mc4W8qszOwVQu5K5STpvudNh5+dKvbC+CVymRG8aaT86Y8FxfD23LDMOZJkwCI2n+KfnSZxviS3CogKFUgczqZrHK8uX6j7NsIyw4+FBLsR/y2/nNPAvDIAYj1+cT/nwrOeyXHLVlWW8jwWkOp2mNCDp6+dPtrh9q5az28U4VjuykwZmJBy+nSsHleFOeVzTSTPR8bzMcMSg07RTxWL8RIIEeWv8Ag/IVQxV8kbz6/wCa1K2EQkxilPxtt+v+TVTG8PRVk4gkfwqR+Zqa8Sae5I0fx0GtRf5C1x1JyDqwHzNXcNwS4jBrbwykR7wYGRroDBBYc6FcYx6nJkkw0yfLlpRXCdpLbLBRlJ6QRsV28PpM7mvofCXCHFnz/mS+pk5IacF2txFpZu282/iR0Vp01ZDKE6jUBSeZ6yYvtmjDMy3DPUJ06/tEbD7vpQC9xm0AZYqw5Zcu46KDzO3kKH43jaagAtO5zGDMbgrPKJrVKMX0ZYtom45xu5dUhFFtCOZBYg7jwgKk8xv1JFAeAcUOFxSXRrkbUDcqZVh5EqT615f4gSTMgcgCB9Yocr61B0uiq2bfgMQ+HuJdsN3lq7HdyQLbWzmYWtfcYNJSZJzFTqGykLXFsFc0JFpvuO2U8zPiMHfdSRroay7sx2zbCqbbAXbDe9bblO5UkELOhIIIMAxIBB8cc4fdgriLlnWclxWZQYI08Nwc/vielNzT7J8H7B3ifFMLb1tEXGB0CvKjbLmYEqoBjn6GkDtNiSe7zGS7lyfLYEDkNTA6AUV4jx/CIvhd8S2uVYK2wfOVX5Q4+G9JmN4g925nYySZHTyA8qm3sqlSNuwfG0dLVsiGAAK5iu0ARJGZDEqw5aGimOxgVcq5wzDY6xqPeABjTUMNNKyLgvbg2iFu2mIG4VjH9rCPrTWvb7hroBcs3EI3i0n5N/kVo+pFkFCQx3r+RTmzEnkV1/8AZD8tKEYvEiBq0sdJBA8yNBHmDVNu03CjtmP8Pd3P10igz9ocOcQDZtnLylQNeepk1nnOJaEGvYdcMNBVuPOoMHqqnqAfnVvJXnt7NNHrp5VlHtFwZXEFuT6/QA/UVrCuep+ZqpxDh6XRDqG+IBq6JMwI+lcOmvL6VrWI7BYZjrbj4Mw/OoV9neFn3W/vNVsBlR2rtMKSQBqTy51sOD7A4YH/AJfzJNNnDuF2rS5Utoo8lWfUxJrrOPz8LFy0DJKjpNeHiL9R6gfmK3/ifAbN9YuWkb+kfiNaV7/sywhPuOv8rt+c0QWZKuNfqv8Aav6VxcxTnTMa1lPZZhOl31f/AGopw/2a4NSD3U/Ek1x1mJWcC5YwCSOlS5HUS2vxAP461+lMPwqyigLatgDkET9KH8V7JYW+PHYtnzCgH5rBrkcz87d+PuqdfP8AWvO8H3VHz/WtmveyrBHZHX4XG/Oa8t+yfB/duH43D+QFEFmMjM0xy6aV2uCfwkA6k6/Kv0Dwn2f4OzqLCMf4xm+h0o0/A7BEGxajp3afpQOs/NAusuxj6fHaK4uYt51J/ub9a3TivsywV0k90UJ522K/TVfpQW57HMNOly8PVD/8KNHKbRknfHckn1P61yLLMCQPKths+x7Cjd7rfEr+Qpj4R7PcJZg90HI2zgED02odB5WYDZS4jQpK/ht0qx/xBtittv6R1I8utfo292awrCDh7J/9NZ+cUu8Q9mGBck9zk/kZl+kx9KItmH/tAOuSPg5iuHu9FE9TJNbCfZFg/wDrD/1B/wBtW8F7KcGpnK7fzOTQoPIxG5hXMkgkD5V4mHKgE1+l8L2bw1tcq2LQHmik+pIk1V4j2Pwl0Q2HteiBfqsGuRzZ+ccRcZtWYsepJJ2ganXYRXiLzrbMR7K8Ef8Aw3X+W435zUS+yfCf9U/F/wD+aILMZFhnmNYrhsGwMQa/QnCOwOEs6i0G/n8Q+R0mjF7gOHYQ2HskedpP0oWE/MokaTXCrW88S9muCck9wF/kZl+gMfShL+ybCcjdH9Y/NaNgsx5vKumwDgZoMda2XCeyjCKQSLjfFv8AYU2YPs5h7a5Vs2480Un1JGtBugn51tYy4o1M+TCfxr1saTuiGfL/AHr9A8Q7I4W4PFh7PxFtQfmADS5ivZhgyf8Alsv8rt+BJFGwGRriQN7afM/rV7g7m7eVQqjWNBWjj2V4T/q/3/7Uc4J2GwuHYMlvXqxJ/GlYyZ3hLIgADYR8qvCyelEwoGwX+0fpXs+Q+Q/Ss30in1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CP Search</a:t>
            </a:r>
            <a:endParaRPr lang="nl-NL" dirty="0"/>
          </a:p>
        </p:txBody>
      </p:sp>
      <p:pic>
        <p:nvPicPr>
          <p:cNvPr id="43010" name="Picture 2" descr="D:\Documents\Presentatie TU\Presentatie TU\basic_restart_4_failur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1457325"/>
            <a:ext cx="7665354" cy="39814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4751" y="2152650"/>
            <a:ext cx="176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/>
              <a:t>Propagation</a:t>
            </a:r>
            <a:endParaRPr lang="nl-NL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012979" y="5362575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/>
              <a:t>Backtrack</a:t>
            </a:r>
            <a:endParaRPr lang="nl-NL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207179" y="5324475"/>
            <a:ext cx="521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/>
              <a:t>Add lower/upper bound and backtrack</a:t>
            </a:r>
            <a:endParaRPr lang="nl-N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Large Neighboorhood </a:t>
            </a:r>
            <a:r>
              <a:rPr lang="nl-NL" dirty="0" smtClean="0"/>
              <a:t>Search (LNS)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81100"/>
            <a:ext cx="8639175" cy="4525963"/>
          </a:xfrm>
        </p:spPr>
        <p:txBody>
          <a:bodyPr/>
          <a:lstStyle/>
          <a:p>
            <a:r>
              <a:rPr lang="en-US" dirty="0" smtClean="0"/>
              <a:t>Initial solution is gradually improved by alternately destroying and repairing a </a:t>
            </a:r>
            <a:r>
              <a:rPr lang="en-US" b="1" dirty="0" smtClean="0"/>
              <a:t>subset</a:t>
            </a:r>
            <a:r>
              <a:rPr lang="en-US" dirty="0" smtClean="0"/>
              <a:t> of the solution.</a:t>
            </a:r>
          </a:p>
          <a:p>
            <a:r>
              <a:rPr lang="en-US" dirty="0" smtClean="0"/>
              <a:t>Successfully applied to the VRPTW already in adaptive fashion [PisingerRopke05]</a:t>
            </a:r>
          </a:p>
          <a:p>
            <a:r>
              <a:rPr lang="en-US" dirty="0" smtClean="0"/>
              <a:t>Idea: Use a CP model to</a:t>
            </a:r>
          </a:p>
          <a:p>
            <a:pPr lvl="1"/>
            <a:r>
              <a:rPr lang="en-US" dirty="0" smtClean="0"/>
              <a:t>Use propagation to increase the search speed</a:t>
            </a:r>
          </a:p>
          <a:p>
            <a:pPr lvl="1"/>
            <a:r>
              <a:rPr lang="en-US" dirty="0" smtClean="0"/>
              <a:t>Be able to add any complex side constraints</a:t>
            </a:r>
            <a:endParaRPr lang="nl-NL" dirty="0"/>
          </a:p>
        </p:txBody>
      </p:sp>
      <p:pic>
        <p:nvPicPr>
          <p:cNvPr id="44034" name="Picture 2" descr="http://preview.turbosquid.com/Preview/2011/11/14__09_17_38/neighborhood4.jpgb7164de6-1af3-48eb-adb3-6f8604efcd08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2650" y="4214813"/>
            <a:ext cx="3948084" cy="2224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CP LNS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104900"/>
            <a:ext cx="8639175" cy="4525963"/>
          </a:xfrm>
        </p:spPr>
        <p:txBody>
          <a:bodyPr/>
          <a:lstStyle/>
          <a:p>
            <a:r>
              <a:rPr lang="en-US" dirty="0" smtClean="0"/>
              <a:t>Full CP approach is unable to find even a feasible solution for 30+ customers in reasonable time.</a:t>
            </a:r>
          </a:p>
          <a:p>
            <a:r>
              <a:rPr lang="en-US" dirty="0" smtClean="0"/>
              <a:t>Relax (and constrain) a part of the variables (neighborhood) and optimize these separately</a:t>
            </a:r>
          </a:p>
          <a:p>
            <a:r>
              <a:rPr lang="en-US" dirty="0" smtClean="0"/>
              <a:t>Key decisions</a:t>
            </a:r>
          </a:p>
          <a:p>
            <a:pPr lvl="1"/>
            <a:r>
              <a:rPr lang="en-US" dirty="0" smtClean="0"/>
              <a:t>How do you choose the right neighborhood?</a:t>
            </a:r>
          </a:p>
          <a:p>
            <a:pPr lvl="1"/>
            <a:r>
              <a:rPr lang="en-US" dirty="0" smtClean="0"/>
              <a:t>How large should it be?</a:t>
            </a:r>
            <a:endParaRPr lang="nl-NL" dirty="0"/>
          </a:p>
        </p:txBody>
      </p:sp>
      <p:sp>
        <p:nvSpPr>
          <p:cNvPr id="45058" name="AutoShape 2" descr="data:image/jpeg;base64,/9j/4AAQSkZJRgABAQAAAQABAAD/2wCEAAkGBhMSERUUExQWFRUUFx0VFxcYGBgXGBwXFxkXHB0YGhgaGyYeGBojHRgcHy8gIycqLC4sGB4xNTAqNSYrLCkBCQoKDgwOGg8PGiwkHyQsLCwsLCwsLCwsLCwpLCksLCwsLCwqLCksLCksKSksLCwsLCwsKSwpLCwsLCwpLCwsKf/AABEIAKMBNAMBIgACEQEDEQH/xAAbAAABBQEBAAAAAAAAAAAAAAAFAQIDBAYAB//EAEkQAAECAwUFBgIGBwUHBQAAAAECEQADIQQSMUFRBSJhcYEGEzKRobHB8BQjQlLR4TNicoKywvEVFkOSogckJVNjc7M0VIOTw//EABkBAAMBAQEAAAAAAAAAAAAAAAABAgMEBf/EACgRAAICAQQCAgIBBQAAAAAAAAABAhESAyExQRNRBGEUInEjQoGx8P/aAAwDAQACEQMRAD8ApPHPHEQkMkV44mEjoQhXhl0O7NxFD5isOMK0OwHpmkfaJ5196+sWJVoBoaGKkc3CNoa849mctKMgjdhFGK8i0tQ4eoiwsOzVzB5VaPQhqqa2OKWm4Pcc0KBHSy9cjhy1h6S+Hy8a2ZjbsQ2u3S5QdagnMBw55DExaCYy3bdH6I5sseVz8Yz1ZuEW0aaUFOaTNOljgQeReHXYFbAlgFbaJ+MFLVaBLTePQanSJ0tXLTUpF62lhqOESFdsQHc4KuGhxYHqGUK8YllrBwIPKMza5xUssN9ZdtKM/NgANB6tl29SDdXjrQ5ZjPmI5vy3fGxt+Ntzuau7C3YD2a10F1RHB7yTyBceTRbRtBQxSFcnSfVx7RtH5UHzsZS+PJcF1oUCIZe0EHF0/tD4hx6xalgKDhiNQx9o3jOMuGYuDXKGXYddiVMmHGTDtCohaFaJe6he5gsKImjmiXuTCmVBYUQNC3Ykux12HYUR3YUCHNHNDFQjQrQrQrQANaFAh12FCYAGwoEOuwoEAxrR0PuwkIDEz7cUbt8VwvAEXRQpqnU9GhiNpE5S1fsqb0Cm9ITtBsiamUiddBSQSDeH3wmod8Tk8VZLCWjvJTuCaXVYLUnPlHk4I9HJhAW7VChyIPuPjDk25B+0RzT+BMA7bMSkpuJUgKerNUFqsWEdY7VeXcM1mBNWODfeBDQvGPI0CZyTgpJ6t/E0ShByD8q+0B50spSVXkKA0DHTFKmivLtblrlTSivxETgx5IOw6nSBgtMxP/NA6KHoo+0Kja/6yDzTd9QB7xOLHaL4Uxby6ZfOXWJBaCioNBVvjwOMDv7QdmCTV3SsH3eJ1WxGBCg9MHbq8KLcWDSaphWRMBDB8w3IkDow6sInwLDnXQ5l+XtACVtBLghYBFcGL7r8D4j5QbslsStRJuuwAIIukgqOOtcDpHbpa6l+suTk1NJrdcFpJHlR+jxmu3id2TzX7IjSkeLR/M4dS9P6xnO3EtpckOSQVBzmbqY0128Gv+5FoL+oi5sSeEpWpRoEp/mp8+0Uto7QKjeOP2U5Aan5rieASw7ZvLIL3QzZ4ADA5OCfJ8BBAzpeN1SjqpTe0efm8FE75RWbkQyJ11QUXOusNtEwrUSAa9cmyiU2xvChA6OfWI125Z+03JhE/QHSJU1OALHEHA9DBSTbmYKZ9LwJ/P3gT9GWpClvupYFzUu2D4s4JGhimRBdAa5CgQ4r8+kLgXz1wPmKxm7LtRSTUnnn1+8OcG7PtBK8xzy9cDwMCYBaRteYnO9+1U+eMFbNtFK+B0OPTWM4qFBjeGtKJlLSUjWJh4UM4z9m2qoUU6h6jrn184JyZ4UHBf5zjshqRnwcs4yhyXTNTDDNTELR12NsTLIVUwaQ29HXY67DENhWh12Fuw7FQ27C3YeEQ8SYMh0RBMOuxKJUPEmFkOiuEQ65FjuoUSoMh4lbu4WLPdiOhZDxM12iD7MR+z/+6cn+EZ+UUiTKClJdl4g4d7M4Roe0EsnZktgTu5f98cD7iM/IsilSZTJBYKBqCR9as4AvgQesecdhFY0/XWYggi+pyCPv9ImtMp7bOSxYy1Ya9wn1iKxSFpm2UKSpJvqcEEN9YGxq0S2xP++zwaDulf8AgTyg6B8lK12FIEx0/wCETUf9aRw4w62bHloNjKbw7y4TvUxk4f5jSOWbpmsot3JNTSk+QNWgntSWQmwODVKDUZH6OQeFM4aYjPonzFXk96SCleQJpLWoYpfECHnZikIkLK0nvFUpoqr/AHS3OCFh2JOUlU0JlqSBMBADLrKWAwSBmpotbQsavo9k3FbqzRlOneo+JApm0KxtA6ekqvAy0hgre0Zy7FL4CKEhKwZd9K0hSSsY4MS4IIcUygzb0FU1QCFgkzAzXj4V4BnwyGbQ0kEyACUpEtSSC5VgpXo4yGBoIzv2NIFWqYEh0FdSBvAliXYORm2v2Y1uwbKEy0zFAb0srokCl4kvTeJZ30YDjnpsxN9N1jeXLZOBPjcMcaqA/ejaW+zhNxN66DJQHxASO6vNoGcfvJEbadXZnqXRDeCbt7EC8XfF2GFWfhi0ZLtZbTMuZICjdHQOePPyoHUR2rtZKpigDuAhIcneIBcXq5kvniMb0Z/a5JAJILnLhwyEZa2vk8VwaaGlX7MDbPP1ivnODycIz9gH1ivnODwNIwZuKYjVD1GIyYQGn2VahZ90hC0TUspKgDfSoeejEYRl7SBeUE4BRbk5b0ihPtC/pEt13hcISC5ugPRLENn5mLRjSTslKhpELLmlNQW+c4SGmIKDNh2mseJO633knyYkiCiLWg/bFRm6ca5hvWAGyUrXNRLS5vG6EjMnARal2hJQFEmovMU5ORkKYa5RolZDdBxNcKjUMfaHImFJcFiICSrpdru7Q7zGgBPvE0u0KA8auu8PWHTQWmG7Tt2elihCFgeIVCzxTUDp5aRJZ+1aFB1IIyoQWOhCrpB4GsBBtBWdw83SfwiC2JlTg8yWQclJYkdaU4F41WtNdmT0YPo16O0NlIfv5SeClpSR0JeK83tfY0/4wV+wla/VKWjza02ZKCLqgoGoIBB6jLoTETxt55Gfgiel2fthZ1rCEXy+d0JSBqXILdI0Akx5fseztKXMUi+lREut4BkstTKSQQXuZ5GheNLs/tx9YJc5DJAAMwEknDeKWwObYPnFx1W+SZaVcGvTLiQERDLUFAEEEEOCC4I1EPuxoZkneQvewwCFEGwbnXxHPwhXEc/CGAj8I6H3o6EBQ2dZDMs0kpcXUqHhVms4EAxYNgnANeLDI328lUh2z58uXY5S5pCUpTVRALOptHqSPOKNm7TqKQru7KAXYG0olqYKIqFK1DUDODHBZ10LP2colJUmU6cD9WCOTiIUbHZd8SkleDgh8G+wxdg2OEGLHti+wX3csqLICbQJhVyCTrTEmEte1giYECXNnKIJIl7xADYgqeru0GQsQFtawgSlFUgkkBALTHdSkkJfvCWKkh+AMWpGxJYlSdyqZSK3avdSSS4JxHSsB+1faUhSQiUpBQ94TUJSbxBTgBWhzwL8GEf2mZlVLrxIPvE5FJG62XISqVaAA470gMHxkhJp1MQy9mgy7qkpaWoXXASSTecnO7gBWpCoyNm2vNlgiXOupUbxAusVa1HCLSO1VpSGE6n7vwYwsiqNHLsCfpcgEkpvF03jjcWX4GmUZUbJmGZKFD3QZaiQ+8lNUktix6piyntPaLyFlSFmWSpJVfLEpKT9utCYNWVQKZc6d3CRMoUpCkllEsolS2ooeSlRV+yWjKW7Yi0KSzEGYkpYocFN8qLA6F/MUjS22zqUuWkOq7JSXIoHUm6KUUdxWOg4EXbXsyX3km4x+uum6oUPdTCQd/MMX4RWtU8iXeR4pwSmTrdKbqCeSUKmnyioU2RO6MhtdICt2qQzFqlqOHq1DzcwJtJQQAsqAfEAEgsWppqIPdpEgTEgBglAS2jUjN7T8I5/AxxzX7M6dPhAaxfpT85iDwgBYz9aevuIPAxTGKlLkDWLImDAXQDkQCepIqfmkVpamL8FH/SqK4t0wyyb6nvJwpQhenIeUaaaM5FXaCQLTLIoCgltPECPSJzFO0zCZ0gkkm4qpLnxLzi2TClyNCPCExxMNeJGGOyKmt1m/wC8j+IRGd1CRmBMy+7MnHHpEWwJ9y0yVfdmJVTgXjZW/sQd4BSXCplKs0xSyau4a+dcI0i6RLQG7UIH0u1Cn/qFN+/LlYdY0tp2bKEmWpMtI3ELWwa8GS4pq6nA1HSntbs6ubOmzCxvrSscWSkGmR3Yv7MlnvlIUVEIs8vdJdLgywd3DL0zik6oTXJne0liEi0TESyQm5LUxN7xGcCzgkeARSmSLsy46S6pYvKDMJkqSvI4b56CNVtrZImrK1O4SgOHD3VLIwU32i9KxndrpTfwLXU3i9HlolywQWwupBPMMRES1MYg0ZiZs2ZeVuk1NXFQ+OMKNlTfu+Z/rB207FvpJMyYlRS4AcpcrDJKRqC2I+zSGWXsdOTNQoqSpIWCaqcgGrUNW+EEJtj2DmzbTKTZhZ6+BlEFNVKqpV0kKoo0pkIzU+xrG8UKF0MSUlmJpXDGmP2hF62JTLUhDULLBchRQqYtISaMCAMRThEc9LBCw7LBID4ALUlic/C8bogm2B2iVZyx3pZNUvhxTp8vw9AsNuRNTeQQR6g6EZH5rHl6LSgkgAuMXDZtGp2TtKRZQTMEwLJUkABRohgoEXgminx5xrGVcmU43wa+HCBeyu0cq0KKUXwf1gAHxYMol2rBcCNFK+DFqhkLArtH2iTZEoJTeVMVdAe7QByoljQOB+9GaV/tMVlIR1mKP8ggc0ilBvg3UdHn5/2lTv8AlSv9Z/mEdE+RFeNmj2+f+Dfuo/8AKiMBa5d6XLNP0asX/wDcL4xvtuH/AIM/6iMv+qiMSpY7mXRNUrFUvTvlsKZRym/ZZ7NFp9jGs1eBp4xnDe1kwC2W128CmrmZckCpzMP2AofSLFRI+tVhQeNGpgV2t2kibbrQZZdKkmrYi5KGfI+cPoDNTJhPeOSzZmn6RMEZM5JkgpWoGWmoSWdgkwPmIAC+Kf50QV7kCQCBjKUT/lR5RDjaKTDmygmZs+Ys3rwmIAJLkXlzAXahw9BEEyUqWmXMCqlRTqSkNeWRkl1JSCcyWwifs5LfZk0D78vCv+IvLPGJdqbOu2OROVUrmd2nghKCsgaArL0xrxga3GnsE7BPmWi2JkzSLhm3aS5UssVlPiQgHDV4m7QbQWsWUqIZaVKWCHDrUnIku7qGZx4RH2fb+0kM9Jw+04pN0bGE26gEbOBJIN8N/wDJKGkJq0SDDtY7l1EpMy8gJUmWywsgpxIqxVewyHXdWSSpYSpaQyU93LY3k3UqIKw1GVdAGNEA/ajy2aXmIAe6oi9vOLtKUAzLOa6Rr+25u2lIS4aWwYkUE2cBnwEOH67ikrVEXbENOTRtwRk9pHdHP4GCVpmkpQSSTvVJJOIzMCtoTAzPXGMJ7yZtBUkgTZT9aevuIOJMAEG7Mc4H8oNoXSGxk0upbUEeaTFSXYpndkXFO6D4Tlef3idWrtRxES5h1PmYcJ0iGrKFrllM+SFAg3VUPEri2TA+1K+vl8j/ADRdCninuNCvHAHQ+UNtFqWlCbqilyp2LfdiG022Yw31/owfEca1x4RSgS5F6xTSiYk5pL14Rqldr7USSVCugAHk0ZJS/rPL+EQNtlpWLrLV4yPEcN3jC4Gb1Xai0HMf6h/CRDbB2lnS5qpgShZUi4QozCGcF6qJdxy4R5/Mnr+t31bqg28cHXBcLP0Rcx1BSJiUhiMCWOIw3h5QgN2vtxMuKCrNLKSDeCVKS4ZqUp5iM0q3hRdKCihDX3DF8gAxOdS5Jc1jOWq2rBAC1DeS5c4F4syFvLmG8SUBzXEhSQx6GMp7rYGjUDaYMy9cNEgMCCXBDCrgAXWpiz8IK2btFLSkd4FlQOIuhNdGB1z0EZESVIMxiHlrCc2J1cDKm96UiHvlpYd5mxAZuOXy8TCWL3BI0lvsa55TMkhSwkCWoMUsUzVro7PurDngYrW6zrlyZQmJuqF9wW+8Tlj4sYPdnNoIElCcwSZj9wCSpRQlu8mpUA91IIAc0D1gP2ttwmzAlJZKQ4ukeJZZTlC1gjdDAKpoI7FJIlxM5ImG/McFqsSKHfGBzoI0O3AXxc95PqM3uEHrWAKEDgeq8Wzx9Ism2qdO8rdN5NSybpBHEYRE52thKLRuLHs3urFJmIbvJZM1TEOyiygc6AIDcFddDMnpMkrvXEFL33ZgRi+REeWL2lPUkfXTALgSPrJmBHh3SaUdsKmKtlSuYu7eUtCAZhSVKKbqa1CiwqQMM+MVpamwpQsKdpNoptE0EFSkIQEJKvEc1KPEn0SHrAw2FJG6a6EivAHWFUliwwy5ZRJKYlidMsMaw5S7BOgaZRjoltu0bimuhVAXJ16R0XQWen2mwrn7JSiWm8paEsKDCYkmpIAoDGdOwZkuytMSUGWFqVulQAvKU7pBGEW9j9vVIs8tAst4JBD98E4E5EEjD5oIbtvtzMmWacgWRKb8pabxngsCkglgKsDrpGD1YmnilyZ+dYJndS5sohSZS1XlJo18oaigFVGYDVxgBPsajOWqjKRdBcYsn8Ih2XY1oT3qUglYZIcDdJqS4wfMHjFlSbQaGWlOjqZ3LUrhxilqwSpshwlexQm2ci9UVS2PFJ+EF5M17GRmEEeSIrWLZSnPekpUQ7XXS2PidjTTBzygjZ9l3WKJpIam6CAH4muGWkYP5ME6ZSgw5/s4P1TEOAtBKXZyJ1C+RBrpUg0g52i2Oq0WOTKkELVJmFSq3aFCyPE1WNUu4rpALs/tlMlRKikvdBUxAdJBCmvaioo9WaL9o7QJllxVYmJmIUQboKZZSou4BN1wxyJOUN/IhyVh0WJGzVItaFvdvzAzFN4Erd6OPOJtsbNVOXZBKAHcLVeS7OCpKt28a0QpwTSmIqB03tdPnKSCqUq4e8ASi6sEYFyVOA+BGYgnsral6alQYG8pWv2JhCk13kuR7HUkNaL2TBwoz9p7Izu+QlN11hTVSP0ZlKLkE5PEv+0TaKU2yWgguuUSDl+mnsPMRAO21omrlTL6fq77Hu0MCuWXpV3APB24QP27axbJiVTl3ly2KShKEMCoEpLCocv+8aRMteNB42BNrbXbuwn9bnUgfAxDap14vqkRe2tsNKlBZN2jGlKPpm/tFS12FKZYUld8eHBqg/nELUjJ2ioppgy3Gg6+0GZK8ecALcqghsnaagd4luQjerQpPc1CSQN6mP5e/oIrqXAe3bRVdABoRjnnR4F96dTExhQkF7ZNBmoIL5U5mLslZ84z9mWygeMFyq7ia6DFvhp1GMW9kCLFqDpQP1leyIZNkksNED+JX4Qsm2YXiHq4z1ZuGvnDjtEFgkMGZyKatXSpiPK+KK8cebG7SnKSHDuwD9BAhPeE1vGuYOMH0zwcM3FA4cfdOD0MMnyg4IUNfLEf1wrE+R3uh+NPhlCYpzObMgih+8fxg7Isq12OcgIUVC4q7dN6kyS5ZnzgZKtVWWHOHoMuWj45QUsW27j3G3hdLgEM4OmIYHppQ3n9Cw+yratkzlBLSljeS5KCAGvYkjjBDY2ypie/voa8FFDlNRfQqlcSzV1EOtvaVSWYBOFQHd8eApjEMnbsy8Sd4UxoCMRTT5rE+RDULCm1NnqUbUUJBBmAgOAQk3FElyCkZejCkApMhYyGviGj66ERcm9o5jhOYVRVHyHUAJAqMzlSJbROQxy8IIAAqQSoitBuoGedK0h0NxaFsyyClzkgs7vdtUssB1dhoTrA22+NX6sxafJaos7UJSlBC7oUk3hVnCywo7pZsWYh8hAxUlcyY6AVgupQSCoucS2LO5iozVUzK9yczDu8QfdWekdLclQAc5Dkl28nMV5doSkLvPgWI+8zCnOnnCWO0TlETO7upCkusOGJwatTXLWsNbjsJ2OYlTOQL2ZLCozJMF9lSFSklbPf3QSKbrEg0Z7xSPLWIZCXsRVeq73aJAuLrUkAnDAE4UjQWTaNnVZZiCsXkzSpKftG+Rduj7RIBwpUah2lsIyU8hJNWYsKZHDPphCyVgKJzfTk0XO0FiUCnu/rL0pK93CimIpp8YpGWX8Jx0IyGojVRbjuRIitS5Ti+CS2hNOkLDp1mmP4JlKUSrHoI6OhKtkRQxNoXLDXlKINCAyLpc0GP2vMZxHtK1KO8lzecEDJxjU4Nk2PKND/AHcsec6er9mSkD/VNMLL2HYU4fST/wDQj+Ux5eG90b70ZyxT1JQiqiLoBFEkM+BNDSjf0hLQqZeN0i6d4BTGujA4ZRqf7MsX/LtB5z0geQkwosFjGFmV1nr+CRC8bu6Fv7MTNskxWKkgDj6YUixdmAMlYSkUAclhxVd3sTycxrkWSyguLIg5MqZNUPIqZ4VcizEv9Ekjkqb8JkVg/QU/ZjFJXTeQSC5DMl9CLtRwiwbTNYsak3nvEVIbTw/q8qmNa0h3Fks3+RR91mFUqTT/AHazBtJQHxr1gwYb+zE2YT0NUU1rjwI+XjV7E2nKC0mdNXJUnA913suoq7KCkg0ol/jD122zp/wLM/CSg/CIRtqSFOJEkHUSJQ/liGop3tYXXYOm7JkIUlKLdKmpN5P6OeCkXFm+oXS4oAQly6hRohnWFCFP9MsqqMQoT0mnOQAH109SVt24lRltLl0Xe/RSw4EuYLpZNQXwLiGp7VTElgmSMgnupYH8NIptUDkVLRaL6bpUlQbJWmYJCTWKKpm4Zd1kPhg6hmT6sdIuWnbsxlBSJKQabkqWk1FaiWC8BJm0Sk3lBwXJelSMm8OA8oUYdBvZIuzi6xT4HcEA8nPHAO464V17IlMFKVdfAhgDlieWsNlWozCAmv3gSyWwYAcAHzgrZLXMlKFwqFHvAMHbi/zpGjtA0Cp2zpRA+tAb9k/GETsFGJmOCKUAB6uzRoxt+0gl5qgMPGXr0YQN2mZi1GYSpRIZWZLBhlwFOHkKUn2JL7KUnZNxt5PMpcKBNGoQMMeOIiC3SlIN4AB0ioyBAw8x0MNXbQo45AYBOgLsGfMnPOsd9OBlrBY1ZANSHDYPkK5h4vfsopJtLF9MNacYsSreAXqWFMi7U9KM3JooypZUoJAcmgGZOg4wZExASAycBR3ZswrF3yp1yt7CJdnzGReNSAWGhIoT5AZYvwIqbPL1NTxw8oKKckuCKu2mtAG4NxgTbJiVKdLDzxfVy8THdjshmTScS/ExYsKFFQarN76xVCgx9IuWGZ3ZC3BbLHzEW+BBa27QCSdUnWoLGju5FWMRyrSFvUeF6AAc6ngMhy1oWm0CaaPeNTgE8Sz0ixZJEtJDgkEsrPCrAEBnwrGWKSLyY2ba1JIIUKmoTwPzlnBJCroSQDShpg+YNAXil9DQzMSqmeABLgHMMQekPXKBSUklOB6jgdcYTpiyOtlpUkFSFBNcUllE7znXJukEbFYpyd9KpbKBG8W8ehelDjlWI5tsM2WmSVFUpJKghlABVd4VxLnzh69qqSEo7xdALoYkBmyHKJe8aon7K1r2dQpdILsLpdLkUAU5Fa5v7ghYJslMkS7u8SJiwV7pKSSE+G8CRumpxDQHVtQgkrqSXJoxOuFdaudcxDJNrAcsSGwwBYb2dRVmerxe4i1aLYCpqJTeLfaYEhi/2qOMvUxCraLnEYUOADUoPvM4fi8MFtvkPU5l8mDZc6/JQ2VK00CqHEAOAcsWJ/CmNH/IB/Yspc0hKEuLrgOlN0UF5Si14lsMfUQW/u5aAHZFTh3kt8hq2WsZ2w95KTuFLnF2B6jl8YvybbNaqlcwQ0C1HEK9ovzNlTgWKB0XLI8wqOioja04DE9QD8IWL879/wCicUFyqHCWrSLykLahSnghKU+oDnqYQyFDAjLhj0MYvW9HYtD2ysmyqhZlnupKlqCQMSYnVImAgEtqcuQ0PSAm05KybswEB6GrNwJjJ60hTjGCurGTtvSw91KlNqwH5RWVttRwAT85PjEAQUmiQPLCGqXnu+hjNzbONzZKvaKj9o1yf4QwLLZ+/tEYmE6eTF+cOCVda5xNk2xTNIoAaZsG9Y4qOYPqfZ4QBsn5dIW9wIprX3i1OujRTroYVVGoc7ztUEaaEwiFPjdJ5e4hVkGhYh3wMN3RF+RdlrURMFP8Yb3YOQpwA6RGpKeOuOtYeAkUr509hD8iK8iJjs9JYld0aIuu76FmpnxwhipA44vVq8yHeGpfFOGHGEIfEqYF6CsGSDOHJVmbKvubyZeQAVnxSlLtzOcRKss9D3FIKdanD2PCCKDlvYZj5Bju6IJwanHzFKw/KuxZw5BadlzVKClrZQ+6mtaVcB4mm7GQQxxzINT5U9POLYkqrn1II8iflohmrUnk+Ln4VHlFLUT4Y1KLB8zZCUndlLX+81X4D1iJFkWFP3SgC4Y1ocdDm+ME1WjheOlRzbpEpWRgFNStesXl7HSBkjZMxQ3zcrW6x9H405wyZ2emFvrAeYVBb6TXA6an46GHieaOfLR9Cz4wZMeKAY2Jcqp18EpV8Il/soLBKQUH9YXqdcIMd7XGnKOUvRiB09vzgtiwVgJVlKCXXLrStPQRTn0wWk0Ioa+caozi9QebPTr7ekNWBQ3f9If56QZA4oAy5cyWHIZT0yIOvCCVnlzFAGnM1JepqKuTzy4valgAMH6h/YcYjn2O/gpqvR35UIDRN2Ri6JJctJLOCa1BJGNDx6PEVtsxdhPCeFQX6jpFU2RYUCFgADC7RsahzrjxeL9o+sFVV1YVpjUEv6wkmhxy4ZSnbNTgtZJAzU5IZww40884AzxdURWmRDe8aWyWEIXeStT4O456MP6jOJhJTiyfIF/L24xcW09xKD7MrJDqAINdH+TByXs9TACYwyDU0+9F8ozxpwiMrYUBPL+tYblZWKHSpSQ1Qs41AccoZPtigHSl0vVhhjk35xUm26ZfDoWE8qPmcKj1i/Kn3gXJfgCH4fnGNN88GO7dDUbVSRWnAhQbgwTHQ5Ci2fqI6K8cTTxI314vxx5c9Qfng1Pzn/UcsI4y7lFJKNAoMP3TgeiiI5UtxXqzV8vwMcr2PTW+5y1n5r/UesQzJd9JCqjgag6gke7RPKYYVahxjsaV8vlvSELFPkzquzygS0xNcCp0HHywpSkVp2xZicUn0UPMD3jUFbZtk+J94RUhIL0fr6/nDv2c8vjxfBh5s4JVdVQ4VBbLOGWm0XRiMcOQycYFzhpwja2ixImC7MZQ1LU4AkUikrszZyktLAORBV0LlRrFpxM38VrgyYnYk9AD8tpEwUCMGp69YPf3RlfZcE6m83N/gPxit/dlTkBaWOJLvywp0Bh2jN6E10B0TU3mc/I/pDu9S41x+fxiwvszaP8ADSlYyUlaT6FuelXitM2FPQ99CmNHA44kg0rDpPszenJdHTbQBl5fPSI0ziflz8/nCTJKgRunDMMKvnnEoD0u11ckHqC2UFEUcKGp6Z5fjDF2h84d9CJ8RA449Pz6RMqygJ8YPMZcDpgfPSIsKK6LQenXhE0tb1NIcLMC4SoXhRiC96lC2Aq8QmQoYqQDhjn908fw4iFsySQL4eR+ENVaDoYrzphBINCMufy/WGgEh2LHQivy0PFAWzaABQEe3SOCnLvU8SH9YqpnNj5RxJyFM/hABbCDnX2f5aFIAwrTQNlh85RRSVaGJAF6KphQ/P8AWDgq2WQjp09acPaOQU4bxOLkBnOj4wwqXxY/L1whpJGZ9W0POD/IWTiYCej4AOPh89EVaGoz8q6c4hvAmv8AR+cNQkUbE+WWf9IWK7FRN9JOQHp89IcLSMGHIjPnEPdg/ay00+XeGmUG8XpCxQUTrtLZA0Lc6mvP3hCoFnT6s3rhzhJUtsCOYJH5xDMnDCKSodUTG7oQdaHhzdveFOIYtyAGHR4q94BUk+n4w5U0Yu/vFfyMspnMca6/00hFqfQ9IrhTcfn84eCCKvBihUTBJU+LDj+ER3a/PnDTOAziNU/SKX0BYSeEdFUzcMY6HuG57UuwqAoqhyNQeYilM2anOUOcslHoN30g4maCHBBGoII8xDSgHKEdhmZuzAfDMbhMQ/8AqS38JiE7PmppdK/+2Qrrcoof5Y067I/5Y+cMXYEtg0Kky1OSMqqbdLKcK0WCg+SgPQQ4JPGudPyjQrsqwGCy2hqIqnZwzlSzxSLh80tEuCNFrVygQeVIRKya0fIYwSXs1P8A1UclBaf9SSfWIjs85LlngpCkHqXX7RODLWrFlMorTxHr6Vhq0KTR3J1x9ItKsc1OEsK/YWkj/KopPpFeYmYKqQtPEy1N6BoFFjcovgVDqxy+dYcmTVwS2tQPSK8u2pTS8nqoJPljCJXUt6H84mirSJihb+JxpRvMh4gn7OQS6paC+YDE8ylQf5rFiRaGFfX5MNTPDHQYuGHmcYNydnyUpmyJRBBkoY0d1J6CtIp2jsxLUQ6loNXKVBnJyF1xzeDQUnKnD8IeZdKEkaVp6Q8miXpRfRlldlrpA71T/ZNxBwGdd5xm2QhkvskoqczCav4KDHBsHBZnz5RqCQca8D+Mcm4c3/yhuVAfMmLzZn4IGUtPZIpIuq3cCFUPMFQA/GIhsCYQ15BILBLpRiRxZnHrG0SoZMeDsR7vyhVkEMa8M/hE5sPxoMyKezkxJJu9LyCOV4Fv61iGZsiekVs60sH+9SpwB+XjXkDBn4EJwiM2RIq7PyB5adOcGQn8aPRi/os8pDyJicW3VOXD5ZMPXIxRlmcmhlzVHS4phizOkHhXQx6PdAPi4UvU86fIiNUh23lKYuQSwfHABjjFKS9EP4q9mGTJmrANxYLs100y5sD7Q3+zpiXBCnGLOeRBAYiN/wDZYmqsybp44Aj0iGegEu7XQznTgoVaDJehfi/Zg7Tsyf4ggqSo0NanHmeYhkuyzEhygvlunoC44YRvUSvCK0N7Mh+d6hrD0CimchRrvFWgND80hqX0P8b7POFbSLglLBqguDjxzwhfphJphR8CBgHdmPGPRUBQPidTVct1ascAoAOqj0Sd0cMfSsO4+ifxjzpK1KIBlqYmigFOWAFHcnSLS9gTmJTLUqmDKB6ggV+dW3qioghwArFvdwSI5RUWqcMQ59QR6iDL6GvjL2YOz7LmuQZM19O6XkNWyPvjWEVsO0jCRMY4MlyccGxoMucbq+cAxAwGnBgA35wneZGmbG8X8zjBY/x4rsxErZE4VVKWkB3eldDmk8DFhWwpqjuh91yKuAeAFY161hiVJDNV94t604YQjJLMBTDlwY08od/Qfjr2ZNHZiecQmud4fH2xh6NgTMFA0NTeDD9oYp1dm5xqVNoOZ+Io8OvcH55cjBkw8EQLL7OJbeWsHgacwQkvzjoOXnzJ5Fh/FCw8maeGIEk2hSGKFFJ1SSPaNJ2Z2zOmLCVrKhXEB8NWeEjo3nwc0OTWJMOjo6Oc0OUIimJpHR0IYgSGiMoBxEdHQAQzbOlsIoTVFOBI6mOjoZIku2LJYqJHGsWGCqKSgjihJ9xHR0Ngi5L7PWdYcywP2SpP8JEBNt2JEkEy3DAkOpSsB+sTHR0DC2mB7La1qKQTiqvrnBEywxLCmFBpHR0YSO2HBRUPDxxantEl3HHzMdHRXQv7jpyju9YdZ1E4k46tnwjo6J6K7LhlA4gFsIilh0l+PxhY6IRRUmrIXdGFaMDprEilGoydmx0jo6LQiS0IAAbMfCKyUsks4xwJEdHRUeDOXJdFmSTUcM384qdyK8Fak4NHR0MpcjZKze8/Rvxi0tICS1I6OhDXBKiQkl2r5QOmDeIyBo9feEjoqJnMcJhKmNQ2BAOY/GHrlAClG4mOjoYkMVLD6cqe0QzJxBYHAtWvvHR0A2Wkpz4QklAOOsdHQijpuOJ8zCx0dF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5060" name="Picture 4" descr="http://www.daysoftheyear.com/wp-content/images/good-neighbour-d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1" y="4524376"/>
            <a:ext cx="3408776" cy="1809750"/>
          </a:xfrm>
          <a:prstGeom prst="rect">
            <a:avLst/>
          </a:prstGeom>
          <a:noFill/>
        </p:spPr>
      </p:pic>
      <p:pic>
        <p:nvPicPr>
          <p:cNvPr id="45064" name="Picture 8" descr="http://unitedblackamerica.com/wp-content/plugins/php-image-cache/image.php?path=/wp-content/uploads/2010/11/trainset-ghet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1700" y="4345211"/>
            <a:ext cx="2955926" cy="2215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Optimization under Uncertainty for Advanced Planning and Scheduling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6592072" y="2419350"/>
            <a:ext cx="1603203" cy="866775"/>
          </a:xfrm>
          <a:prstGeom prst="chevron">
            <a:avLst>
              <a:gd name="adj" fmla="val 30769"/>
            </a:avLst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algn="ctr">
            <a:solidFill>
              <a:srgbClr val="98989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171450" indent="-57150" eaLnBrk="0" hangingPunct="0"/>
            <a:r>
              <a:rPr lang="en-US" sz="1200" dirty="0" smtClean="0">
                <a:solidFill>
                  <a:schemeClr val="tx1"/>
                </a:solidFill>
              </a:rPr>
              <a:t>Better solution found</a:t>
            </a:r>
          </a:p>
        </p:txBody>
      </p:sp>
      <p:sp>
        <p:nvSpPr>
          <p:cNvPr id="10" name="AutoShape 46"/>
          <p:cNvSpPr>
            <a:spLocks noChangeArrowheads="1"/>
          </p:cNvSpPr>
          <p:nvPr/>
        </p:nvSpPr>
        <p:spPr bwMode="auto">
          <a:xfrm>
            <a:off x="3443674" y="2933700"/>
            <a:ext cx="1603203" cy="866775"/>
          </a:xfrm>
          <a:prstGeom prst="chevron">
            <a:avLst>
              <a:gd name="adj" fmla="val 30769"/>
            </a:avLst>
          </a:prstGeom>
          <a:gradFill rotWithShape="1">
            <a:gsLst>
              <a:gs pos="0">
                <a:srgbClr val="C0C0C0">
                  <a:alpha val="20000"/>
                </a:srgbClr>
              </a:gs>
              <a:gs pos="100000">
                <a:srgbClr val="989898">
                  <a:alpha val="79999"/>
                </a:srgbClr>
              </a:gs>
            </a:gsLst>
            <a:lin ang="5400000" scaled="1"/>
          </a:gradFill>
          <a:ln w="9525" algn="ctr">
            <a:solidFill>
              <a:srgbClr val="98989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171450" indent="-57150" eaLnBrk="0" hangingPunct="0"/>
            <a:r>
              <a:rPr lang="en-US" sz="1200" dirty="0" smtClean="0">
                <a:solidFill>
                  <a:schemeClr val="tx1"/>
                </a:solidFill>
              </a:rPr>
              <a:t>Relax</a:t>
            </a:r>
          </a:p>
          <a:p>
            <a:pPr marL="171450" indent="-57150" eaLnBrk="0" hangingPunct="0"/>
            <a:r>
              <a:rPr lang="en-US" sz="1200" dirty="0" smtClean="0">
                <a:solidFill>
                  <a:schemeClr val="tx1"/>
                </a:solidFill>
              </a:rPr>
              <a:t>Solution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AutoShape 46"/>
          <p:cNvSpPr>
            <a:spLocks noChangeArrowheads="1"/>
          </p:cNvSpPr>
          <p:nvPr/>
        </p:nvSpPr>
        <p:spPr bwMode="auto">
          <a:xfrm>
            <a:off x="2069499" y="2933700"/>
            <a:ext cx="1603203" cy="866775"/>
          </a:xfrm>
          <a:prstGeom prst="chevron">
            <a:avLst>
              <a:gd name="adj" fmla="val 30769"/>
            </a:avLst>
          </a:prstGeom>
          <a:gradFill rotWithShape="1">
            <a:gsLst>
              <a:gs pos="0">
                <a:srgbClr val="C0C0C0">
                  <a:alpha val="20000"/>
                </a:srgbClr>
              </a:gs>
              <a:gs pos="100000">
                <a:srgbClr val="989898">
                  <a:alpha val="79999"/>
                </a:srgbClr>
              </a:gs>
            </a:gsLst>
            <a:lin ang="5400000" scaled="1"/>
          </a:gradFill>
          <a:ln w="9525" algn="ctr">
            <a:solidFill>
              <a:srgbClr val="98989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171450" indent="-57150" eaLnBrk="0" hangingPunct="0"/>
            <a:r>
              <a:rPr lang="en-US" sz="1200" dirty="0" smtClean="0">
                <a:solidFill>
                  <a:schemeClr val="tx1"/>
                </a:solidFill>
              </a:rPr>
              <a:t>Choose </a:t>
            </a:r>
          </a:p>
          <a:p>
            <a:pPr marL="171450" indent="-57150" eaLnBrk="0" hangingPunct="0"/>
            <a:r>
              <a:rPr lang="en-US" sz="1200" dirty="0" err="1" smtClean="0">
                <a:solidFill>
                  <a:schemeClr val="tx1"/>
                </a:solidFill>
              </a:rPr>
              <a:t>neighboorhood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AutoShape 46"/>
          <p:cNvSpPr>
            <a:spLocks noChangeArrowheads="1"/>
          </p:cNvSpPr>
          <p:nvPr/>
        </p:nvSpPr>
        <p:spPr bwMode="auto">
          <a:xfrm>
            <a:off x="695325" y="2933700"/>
            <a:ext cx="1603203" cy="866775"/>
          </a:xfrm>
          <a:prstGeom prst="chevron">
            <a:avLst>
              <a:gd name="adj" fmla="val 30769"/>
            </a:avLst>
          </a:prstGeom>
          <a:gradFill rotWithShape="1">
            <a:gsLst>
              <a:gs pos="0">
                <a:srgbClr val="C0C0C0">
                  <a:alpha val="20000"/>
                </a:srgbClr>
              </a:gs>
              <a:gs pos="100000">
                <a:srgbClr val="989898">
                  <a:alpha val="79999"/>
                </a:srgbClr>
              </a:gs>
            </a:gsLst>
            <a:lin ang="5400000" scaled="1"/>
          </a:gradFill>
          <a:ln w="9525" algn="ctr">
            <a:solidFill>
              <a:srgbClr val="98989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171450" indent="-57150" eaLnBrk="0" hangingPunct="0"/>
            <a:r>
              <a:rPr lang="en-US" sz="1200" dirty="0" smtClean="0">
                <a:solidFill>
                  <a:schemeClr val="tx1"/>
                </a:solidFill>
              </a:rPr>
              <a:t>Initial solution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AutoShape 46"/>
          <p:cNvSpPr>
            <a:spLocks noChangeArrowheads="1"/>
          </p:cNvSpPr>
          <p:nvPr/>
        </p:nvSpPr>
        <p:spPr bwMode="auto">
          <a:xfrm>
            <a:off x="4817848" y="2933700"/>
            <a:ext cx="1603203" cy="866775"/>
          </a:xfrm>
          <a:prstGeom prst="chevron">
            <a:avLst>
              <a:gd name="adj" fmla="val 30769"/>
            </a:avLst>
          </a:prstGeom>
          <a:gradFill rotWithShape="1">
            <a:gsLst>
              <a:gs pos="0">
                <a:srgbClr val="C0C0C0">
                  <a:alpha val="20000"/>
                </a:srgbClr>
              </a:gs>
              <a:gs pos="100000">
                <a:srgbClr val="989898">
                  <a:alpha val="79999"/>
                </a:srgbClr>
              </a:gs>
            </a:gsLst>
            <a:lin ang="5400000" scaled="1"/>
          </a:gradFill>
          <a:ln w="9525" algn="ctr">
            <a:solidFill>
              <a:srgbClr val="98989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171450" indent="-57150" eaLnBrk="0" hangingPunct="0"/>
            <a:r>
              <a:rPr lang="en-US" sz="1200" dirty="0" smtClean="0">
                <a:solidFill>
                  <a:schemeClr val="tx1"/>
                </a:solidFill>
              </a:rPr>
              <a:t>Search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1" name="Shape 20"/>
          <p:cNvCxnSpPr>
            <a:stCxn id="9" idx="0"/>
            <a:endCxn id="11" idx="0"/>
          </p:cNvCxnSpPr>
          <p:nvPr/>
        </p:nvCxnSpPr>
        <p:spPr bwMode="auto">
          <a:xfrm rot="16200000" flipH="1" flipV="1">
            <a:off x="4741864" y="415238"/>
            <a:ext cx="514350" cy="4522573"/>
          </a:xfrm>
          <a:prstGeom prst="curvedConnector3">
            <a:avLst>
              <a:gd name="adj1" fmla="val -4444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2737752" y="3581400"/>
            <a:ext cx="5412473" cy="866776"/>
            <a:chOff x="2737752" y="3581400"/>
            <a:chExt cx="5412473" cy="866776"/>
          </a:xfrm>
        </p:grpSpPr>
        <p:sp>
          <p:nvSpPr>
            <p:cNvPr id="8" name="AutoShape 46"/>
            <p:cNvSpPr>
              <a:spLocks noChangeArrowheads="1"/>
            </p:cNvSpPr>
            <p:nvPr/>
          </p:nvSpPr>
          <p:spPr bwMode="auto">
            <a:xfrm>
              <a:off x="6547022" y="3581400"/>
              <a:ext cx="1603203" cy="866775"/>
            </a:xfrm>
            <a:prstGeom prst="chevron">
              <a:avLst>
                <a:gd name="adj" fmla="val 30769"/>
              </a:avLst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algn="ctr">
              <a:solidFill>
                <a:srgbClr val="989898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marL="171450" indent="-57150" eaLnBrk="0" hangingPunct="0"/>
              <a:r>
                <a:rPr lang="en-US" sz="1200" dirty="0" smtClean="0">
                  <a:solidFill>
                    <a:schemeClr val="tx1"/>
                  </a:solidFill>
                </a:rPr>
                <a:t>Timeout or</a:t>
              </a:r>
            </a:p>
            <a:p>
              <a:pPr marL="171450" indent="-57150" eaLnBrk="0" hangingPunct="0"/>
              <a:r>
                <a:rPr lang="en-US" sz="1200" dirty="0" smtClean="0">
                  <a:solidFill>
                    <a:schemeClr val="tx1"/>
                  </a:solidFill>
                </a:rPr>
                <a:t>infeasible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Curved Connector 25"/>
            <p:cNvCxnSpPr>
              <a:stCxn id="8" idx="2"/>
              <a:endCxn id="11" idx="2"/>
            </p:cNvCxnSpPr>
            <p:nvPr/>
          </p:nvCxnSpPr>
          <p:spPr bwMode="auto">
            <a:xfrm rot="5400000" flipH="1">
              <a:off x="4652664" y="1885564"/>
              <a:ext cx="647700" cy="4477523"/>
            </a:xfrm>
            <a:prstGeom prst="curvedConnector3">
              <a:avLst>
                <a:gd name="adj1" fmla="val -3529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7" name="TextBox 26"/>
          <p:cNvSpPr txBox="1"/>
          <p:nvPr/>
        </p:nvSpPr>
        <p:spPr>
          <a:xfrm>
            <a:off x="3524250" y="1847850"/>
            <a:ext cx="3495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Add new lower bound</a:t>
            </a:r>
            <a:endParaRPr lang="nl-NL" sz="1400" dirty="0"/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CP LNS Framework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\Presentatie TU\Presentatie TU\suboptimalvr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7693" y="1767682"/>
            <a:ext cx="3743326" cy="32480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Neighboorhoods for the VRPTW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Radius from depot</a:t>
            </a:r>
          </a:p>
          <a:p>
            <a:r>
              <a:rPr lang="nl-NL" dirty="0" smtClean="0"/>
              <a:t>Random</a:t>
            </a:r>
          </a:p>
          <a:p>
            <a:r>
              <a:rPr lang="nl-NL" dirty="0" smtClean="0"/>
              <a:t>Nearest customers</a:t>
            </a:r>
          </a:p>
          <a:p>
            <a:r>
              <a:rPr lang="nl-NL" dirty="0" smtClean="0"/>
              <a:t>Pairs of routes</a:t>
            </a:r>
          </a:p>
          <a:p>
            <a:r>
              <a:rPr lang="nl-NL" dirty="0" smtClean="0"/>
              <a:t>Segements </a:t>
            </a:r>
          </a:p>
          <a:p>
            <a:r>
              <a:rPr lang="nl-NL" dirty="0" smtClean="0"/>
              <a:t>Many more</a:t>
            </a:r>
            <a:endParaRPr lang="nl-NL" dirty="0"/>
          </a:p>
        </p:txBody>
      </p:sp>
      <p:sp>
        <p:nvSpPr>
          <p:cNvPr id="6" name="Oval 5"/>
          <p:cNvSpPr/>
          <p:nvPr/>
        </p:nvSpPr>
        <p:spPr bwMode="auto">
          <a:xfrm>
            <a:off x="6010275" y="3962400"/>
            <a:ext cx="1152525" cy="11049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</a:pPr>
            <a:endParaRPr kumimoji="0" lang="nl-NL" sz="10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71925" y="2305050"/>
            <a:ext cx="1990725" cy="2000250"/>
            <a:chOff x="3971925" y="2305050"/>
            <a:chExt cx="1990725" cy="2000250"/>
          </a:xfrm>
        </p:grpSpPr>
        <p:cxnSp>
          <p:nvCxnSpPr>
            <p:cNvPr id="10" name="Straight Connector 9"/>
            <p:cNvCxnSpPr/>
            <p:nvPr/>
          </p:nvCxnSpPr>
          <p:spPr bwMode="auto">
            <a:xfrm flipH="1" flipV="1">
              <a:off x="4095750" y="2305050"/>
              <a:ext cx="1866900" cy="12763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3971925" y="3590925"/>
              <a:ext cx="1990725" cy="71437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4410075" y="1943100"/>
            <a:ext cx="3371850" cy="2683371"/>
            <a:chOff x="4410075" y="1943100"/>
            <a:chExt cx="3371850" cy="2683371"/>
          </a:xfrm>
        </p:grpSpPr>
        <p:sp>
          <p:nvSpPr>
            <p:cNvPr id="19" name="Oval 18"/>
            <p:cNvSpPr/>
            <p:nvPr/>
          </p:nvSpPr>
          <p:spPr bwMode="auto">
            <a:xfrm>
              <a:off x="4933950" y="4410075"/>
              <a:ext cx="171450" cy="216396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/>
              </a:pPr>
              <a:endParaRPr kumimoji="0" lang="nl-NL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410075" y="3076575"/>
              <a:ext cx="171450" cy="216396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/>
              </a:pPr>
              <a:endParaRPr kumimoji="0" lang="nl-NL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362575" y="2724150"/>
              <a:ext cx="171450" cy="216396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/>
              </a:pPr>
              <a:endParaRPr kumimoji="0" lang="nl-NL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5953125" y="1943100"/>
              <a:ext cx="171450" cy="216396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/>
              </a:pPr>
              <a:endParaRPr kumimoji="0" lang="nl-NL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6372225" y="2695575"/>
              <a:ext cx="171450" cy="216396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/>
              </a:pPr>
              <a:endParaRPr kumimoji="0" lang="nl-NL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7610475" y="2895600"/>
              <a:ext cx="171450" cy="216396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/>
              </a:pPr>
              <a:endParaRPr kumimoji="0" lang="nl-NL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Relaxation strategies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190625"/>
            <a:ext cx="8639175" cy="4525963"/>
          </a:xfrm>
        </p:spPr>
        <p:txBody>
          <a:bodyPr/>
          <a:lstStyle/>
          <a:p>
            <a:r>
              <a:rPr lang="en-US" dirty="0" smtClean="0"/>
              <a:t>Strict</a:t>
            </a:r>
          </a:p>
          <a:p>
            <a:pPr lvl="1"/>
            <a:r>
              <a:rPr lang="en-US" dirty="0" smtClean="0"/>
              <a:t>Only the removed orders are considered (rest of the solution remains fixed)</a:t>
            </a:r>
          </a:p>
          <a:p>
            <a:r>
              <a:rPr lang="en-US" dirty="0" smtClean="0"/>
              <a:t>Loose</a:t>
            </a:r>
          </a:p>
          <a:p>
            <a:pPr lvl="1"/>
            <a:r>
              <a:rPr lang="en-US" dirty="0" smtClean="0"/>
              <a:t>Every removed customer visit can potentially be inserted everywhere in the solution 	</a:t>
            </a:r>
          </a:p>
          <a:p>
            <a:pPr lvl="1"/>
            <a:r>
              <a:rPr lang="en-US" dirty="0" smtClean="0"/>
              <a:t>Requires adding a domain constraint during the search</a:t>
            </a:r>
            <a:endParaRPr lang="nl-NL" dirty="0"/>
          </a:p>
        </p:txBody>
      </p:sp>
      <p:sp>
        <p:nvSpPr>
          <p:cNvPr id="46084" name="AutoShape 4" descr="data:image/jpeg;base64,/9j/4AAQSkZJRgABAQAAAQABAAD/2wCEAAkGBhQSERUUExQWFRUWGBgXGBgYFxgXGhgYGhcYGBwXHRgXHCYeFxkjGhgYHy8gIycpLCwsFyExNTAqNSYrLCkBCQoKDgwOGg8PFywcHBwsLCwsLCwsLCwpLCwsKSwpLCwpLCksLCwsLCwsKSwpKSwsLCwsLCwpKSksLCwsLCwsLP/AABEIAQMAwgMBIgACEQEDEQH/xAAcAAABBQEBAQAAAAAAAAAAAAAEAgMFBgcAAQj/xABHEAABAgMEBwYDBQUHAgcAAAABAhEAAyEEEjFBBSJRYXGBkQYTobHB8DLR4SNCUrLxBxRicoIkMzRTkqLCQ9IVFiVjg6Oz/8QAGAEAAwEBAAAAAAAAAAAAAAAAAQIDAAT/xAAhEQEBAAMAAwEBAAMBAAAAAAAAAQIRMQMSIUEiQnHwMv/aAAwDAQACEQMRAD8AjxIF4MQ+WVeBjzSVm1n2t1iaOiy15QbccTQxGz0lmIJaj84T10PtsLb9ZAyAbfkX97oHDKQHq/qCCIMmsEtz6ZeMMKpLSDSrDPCoPvbAp8eo7vwmWUqqxuHhkrmD1h2z2hQSavWlc/qatvMdMSFhYZlMxHpwx6iBJaiqXUMtJfi7Dq7RpVLjsRY7YUzQTgQx2NUg9FeUWb/pL4H8sVCUfhvHMenzaLfLDylcFflhk85pGJWUpDHWZDE7QUK/4mJmfOvIl7yrqyKcohZ6QEVHw3Qd9Lp/NBuirUpdFAC6fzKQPMeMVw6neND7H6JXLnzSxSly+9ySnjjF0hMsMBCoGWXtdhJp4vAxkemC9nnM5+B22a2zARrNoOorgfKMj0/pBaJC0JomYwVg5AY9HPjD+MMuK1JtZFlmIdr06UojaE3myyJeF29IuLO1hxzMRk+cQEDK8HG8kF4M0jOdKE5kgno8bO7N6+vxHz0gqrtT0aGLRN1kDG8T0Dwu0za809WLQLPX9pK2BJ8yIRhWkfukO+A3Et5B+bRK6IliVLVNOSbqRv8AbRFzQV3ccQkDaTierD+mJDT08SpaZQPwCv8AOfbwjVBaVtV83d7qO/ZACw0PNm7kwLaZl0PmcI2hB2yc+qOfygUogmVL6mErlxgDXY6Hu7joAtmV2uvMFWZBbYoiPF9o5Da9lpjSYr0iLEv+XrDc9OTdIpvaXBlq7tTzEBpawbqS5ZQFRez2/wBQiLtD92cKayTuAFOYeCNETrpMk/CuqHwCxgNwq3BT/dhNuli4cg7Hdq+BB90iWc0t46h/3gpXeyo/Ahq8CCIZnrAWFJJLjwwPKFJVdvIXkeqT5QwBq4mpbwFefruhI6j0hQbJ3w945xaLNPvSFNQ1Bfa1YqiSGdIrQ+Y/WLDou0/YzFNgcN7Bx1frFYhmeuXwtO8eLf8AbCbCLq0gbQDm/wBpLDdT4Q9IlUUvaRC7CgFjtmyxsqZiSacoaX6nGt6L08matctLHuqKL51pxoX2RNRm/wCzubetdrSf8xRf+tY9Y0iDlNXRZ9InDVPA+UYz2vsxAQDRwCz11iBhtYO0bLaDqnhGH9rrai8FXlLUFEF2u3WDBJFSal8BWGwH/ataUVUEH736eceWyc6+A8SP0hi3LBNML6ehf6dYbtEzWJG36D0ie/i/mn9vbVPZT7A/NjCJwLIUWwNGyfDe5I6wpadeuAZ+VXhjv/gDvUq4Oc99PKBv4jepvQrD7RWEup3qLtzd4htMWpS1uRmS7ipO6J+fLRJsyEKFVHvFk5PRI30itW61IvUD8hAAOZo2wGtV5T5YCFWmYSW9gbIVZ0QzCbBYrx2DMnACG7XICSdYHYwV8gMIkZSml3XZ3KuDUG96xHrlUwgCDrsj2HSI6ALV5miUkYkb3+cR1tst0tlkYs0yUWpQwDbrNeBiiKr2mW42EeB+Xzh5ZMxCpgpeAEwbJqSdb+pLvtKSY8tBCFAKIBJYDC9uiJstuaYpBUQgmiuBceIiednFvHhb9gO1KfaRUA7sbvLEc46TJcnZmAd+Q5uIfnSu7WTQpNakMQcx5c4Gs9GZ6l/p4+UTjrvDyUtnmW82+UE6PtZSJgxBSFttuqF7ndfpAi1m8eopQEVfr5wiaKg4Uf31ikRs3FvnTSmyOD94VZ6Ocoa0BpYqIR3ctR7xJdlBiNYEMoUdOce6QU9hBGbesRfZSd9ogg3QtS5bs9QjV4Oo47IeIr7+zNZ/fbT/ADKH/wBhjU0im2Mn/Zio/vlor980xd1qjWEqfCDn0s4RaEOkjdHzt2rnayhvfwT8o+hLdLdJxdIJDbWMfOPaJWu/A+UP4wy4DmpF5KWqkhR6J+Zga+6hvLw6VXipbEca5VL4ZQMFsd5iOtOjy5TK7gy3Yng3vlA+iZIXOSV/CC6uAb6CHNInBIxNOlY60DupAILFZ53R9fWAlStOaW7xZoC+X4QKAcWiHKgHUfeyOID08oGnLcsMB5wYD1KCdY5k+mXOJGySC90YlqePhDElLMdjMPpyiV0Ro9c2YEpptOwYexGERo3RxnEgUSmpVtdgBzy3PEkOzEsM5Urn9IslksCZcq6mgHjUV4kwxOAAbCG0TaE/8ClfgT1V846DjaUfi8Y6Nptp2auckPrHgAT5x1ltd8lKvics9K/hO+A7XoyYhBUmYvGjqNd0CWO397qqpMFAT95sj/EMj7OlCwB2zkAqAOSX4axq3vwirWkqYYEmherGlQ20N4xebaO8WlSviSLhBwONeNSDxir6TswlzdXMAhORAoUjN9nTKIZz+tu7wZfxoDJnKok1q1akEhmpVjhzh1Srw2OB4U8KgvtELXZSACgg4pD4qFNUnBxkTjCCau77zjQMX25A7mMaNlXvNyzVo4o1OPjHsw1A2CjZ7R72R5LcVbg+JHz/AFhtUxiaYfKHTW3SNLHLB2h+hiv9kLSe9ky2oJoVvcljyYROaQP9ilPiwPVJPrFZ7MzGtMo7FA+cUnK57+NN7GqTKmqWFKeatmKmD/ESzOS5U0arZ514Pk2MZ/2Ns4ZRoTfAwzCa44cd8aIIWXdPZpG9opqkyFFJYsel0vHzrpyTdUGaoekfQ/aF+6IyLDjRT+kYD2skFE0oP3XHJyx6NFfHfqefA00fZjp5xGS0OonZ+sSc0/Zjj78ojCqhbh74Vid6acPWaV3kwu4yBOQHxHcfrAmmLVfXuFANgyHTzgqdNMuWEpxKQd7H2/OIjvMSRhAYiepg2ZhuSlzCSXLnOC7JLzMZh1is5KgGcn3yjQNEaNTJlhqk1Ktp+VWAim9mJt+ZMIwSkUzLkufAdY0axf3SSYfGFtD2mYyOkdovRP7ys3iRLSzgFrxP3XyDVOdRHWqU6RwMRth06JSZkpZKUTR8YqUKZnYVKSGFIFo6+p0aBnineSaUpZEnDe1Y8jrPpeypSkd9LoAP72ZkOEdCaU9v+1DunT9gpqMQzbXA8opNuKu674CqQHydmx36wIPGLh2knXZR3n5xWpCvsF0Cmu0zLkJbfhA38CTdRKtKrmlMzBQSzfiANDk5q39IgfTNrE0oATkXU1UqcYbto+UKUhBVqpuGoOQxzTlygedNuqKFaqnx3jwr4iJW10ySU+gqllixvMcxfahx+9XHhDU+RVwo5kZcNlciIeWC1XWCapNFDO8k58KwzLU51qsdrOaFw2zZDwlM96xALgEu+ygp8uUNrIL5/rBK5OszapLpbfs4V8dkMT3wbNubb4YsWbSM57HKGbB92pgYrGgpoE5BUWDlzsoaxJKthVZkgmqXSeSS3h5RX7ETe5H8pimH3aGXxv8A2cnhKZheiZyif5QlJ8n6Rd7NNvIB2jrvigaCWLs3+OasH+kt5GL7YUgS03QAGyhMVMkR2mQQAoqZOeOaSBhvIjGv2iWOaq2ruAqJSFZYCWFHpXpG6aWlX5a0KZlUHEBx4iMh7dWgm1pOB7o+IaHxuk79U5Z1Ac016P6xGpSVqunAYtu+Q8TBMyb9mrcryenj4xHJtl0nmDvJIJ8RAox5b55Jx4gbGYDhEfOmPQYesKtC3Lh673hpCIDHZSHjrTPyEJXMYNDBMGNU32UtTTSj8YDcQX8iTyEalKWRLLhmbyjI+zf+KlbL3oY15nSBk1d8MXteoLoUT+FhzxMVq1yXFYs82iFVx8tkV60sTCmRXdJjyCzKEdAZZe0U6+i6Abzhhi+PWK9LtKhKWi8E3QFBw7G8l33fOJXScwgggsQHplQsd1YFtsoT5bH4igJKhUjAueg6wh51DWi6QAouSQyq0LYviC/lCLRLWHf7QEMwxbDgrLCCbHZSNVBvFIvXVgZNquC4OymUCWucxFe5WcmDEF8sG3pMKts0icCkPeupDFVHT0+7y+cKURdNEgq5CZ/Ek5KBr7ePBLCav3ajnjLVu3HoeMdIkm8Bqpd9VR1F5sk5VyxG6GidptaSzgPmNrGh4EEB+AO2BZ0t8Cz8tu3yg6dIU6mB1TrAkXwMn/FR6vXeIHlAOMDvwo2/HZy3QwShkJLqG48y3vrEfYfi5K/KREp3bLoQ1Qw3gGPZtjSDeAYm+/Qw2N0TOba5oNrywSQEz1kHZrMePwiNJs6AEgDIRmWhqGZm82ZT/wCRY9I0jR9oC0BQqCN3SmzCExNl+GdJTWBJBATePH7NRjHe3R/tJOyWPF/lGo9qNLCUZUvOaVp/2Ef8h0jLP2jAptpl593LD8Q56OekOmz22zClht1vEt74QCEwTbFBU03cB5Q2pDQtppAk3GErWwh1adYUasMrSHwjRqZKo5Ij2Yhmjkw5amuyyU/vKCosEuriWYDx8I1Wy6xCRUn0imdh+wcycUT5iu7lfEnNSxUOBgkbz0jTDNkWeXdBqeqnPjSMBqboIqDlW5mcNtd9+yBj2OQReKyBmwA5xKy7VPmB0yQlBNO8UQeLDDnAukJNqWkoBkISdyifbwDI3/yxJ/8Ad8I6Bv3C0f5yPfOPYzA9MoKSx2FuFYDshISquKdu0iDdOyGUtVa0fcxiHMzUEIYPPNHmSyk5qTg4/iTgOPSGVoUfhCZqNha9lQAlj51wg9M6pZQUcQNu2oxpugRCEu6klITmhg2Tul/EQqtBFLKTdLDAyluG28q4VxhtUy6Ck6gxCVayDzHvdBq0A3mUmaM0KYNvcUfeBDHwC8CuW5IF4X0Yv8T0yzhiUtdrUlClIAJulw7imBSoh6O93dCZgSoC5m1MK44cRls3Bw1TgG+Fjjd+B+GKTXGJDvBdBc5GrOQ2L4c8CAxYsYIWaBWoC+neW/2uDsziQstiTNny5aiQFFQLM7XCc+ER+krQxS/3S5641r75mS0KCbVKNWdQffd27YF+NPumh6FDqUTQGao7P+sr0MXHsN/g0cZn/wCqx6RQezk37JIOS1APiAFkeFIvvZeaiTZkJKszWlSuYWHVTQMKOc4gu36/7TYx/FMPgmKP+1YlOkJhpVCCDuuXfMGLl2skqmWmSsFkylzLzkglyEhg1RGdftJ0mJtvnD7qTdDEfdAzHP2YdKfqmoQ3MEeJ+Ucv372wzIWVLVXDA/6jBCke8zwGULVMTChrdDAa4kinWw2cYj1yiTgY0DIzOy4RyIctMtrozb1hsJaHidaz2fts391klxLQEJSBipQSkBwcEg45msS9m0rIlCgBXiSo3iS+/DhGf9nbYuZKaZMZCNVI+8QBhSrCmXlFosdrQhrksk7TT6xhT6tJ2iYCZaVANTIcWLGIFNqtKqLvPnrN+kTEu3zV6wNwpwCaBj584jLHMnKKr61XkljVum6BRjkyZ2//AFD5R0P3F/iP+ox0KIntagBAPHyEViysXSfwqPAgE+kWntdVKeB9IqClMqNejOOmSiUMqWQ2YSXxxdPrDP2bD7QpJNQpjyyP6xILUoOQoFuI8QTEfaKqdVw7tYtsNUtshVTFqnDA3VZhqGm+tN4MBLtS2ZJUHLsCFDxevCHZwAxQgvWjeGBEBkB/gIGNF/Uwdhoi0zHYmpapYpz8YlLCrUACnzKXF4cBjzT0MRC0HJ2zqDjuMSVk0jJKBLWAFilEsS4o7Y86CDAy4at9TnQMxycgt57OAgvQKVfvCVHBLv45dTAc03kpbMnHFwU8cAG6RNaBa6umNenl8UDLgTsWqwAmWQCHStSixxBUVbOEXDs/aZiZJWspJ7lKkpZwNdRBcgOQFIemWOcUTR8xxMP8PoYtvZmcTKCXb7ENnRk+DPCe2qeY+0DdsdImXOUC+qzkYVUh1NsvHCMj7Y2/vbSqYn4SopB2pTqhXEgPGr9otHJn2tSVtVBIYN8LsWU71FciN0UT9o+j0yhZUIAAAnDpPXjt4w8qdim2NGsoZ0HVJ2wWADgWajAOX3nZA9mQ61Daw/2mDJzgpcKyGKdrGgO/A7I162PDCaHA1FH2GBpSnui7mBirbxg1Eod4BVnxUWYb/GGbLLqVMCAaMdpPkIMDIHpZLqTzhCpYo/m0O6U+JPOPFI8IpjNxLK6ozs6oC0S6lipiNoIwi72e1NNSnK8xfBqj5RSuzkp7TJG1YjSZGiCpZAFatvIP6eMHKabG7iTEgs2YSH2wPbE3JhSkvjs2mJn931Qpm1a7djdYgrUGU1XZzRzXeITI8Icb/GOjgj+boflHQujCe1Xwp97IqU6Xr8Wi4dpVuE+9kV+2yGnXWwuvzAjXrQJPKdYqBZ9q0vjXZWIuaQX1C7/x7d5iZt964HWEguKOT6DxiBnKckXjuIHhnC1acMz1buRUw27aQHMA2JG8lx0MFLDkamWJJFdrY9BAi6OAUvuTXxwjFNTK4tyScIGln7Y5MAMxgnHHGH1H9HL+EMySAVnN2H+nfGjZDp670k7Q+eGGd7jFh0JSWOA/4n0itl+6W+7A5n59YsthojkPyiD+EvUlJpZyaj4eYJbHmYvnZ6SdZj9wpBxap6hoz6z/ANytszLSBvdzTiBGraC0aJaHUwWXze6+VaPA9PYfb1RmnbIRbENUmTif4lqBpGZdtJhnCzqOF+aBzKFeajGmdobWP/EbOAcZQTzC1GvKsZta5gVLlkgHWWzgUpLwfA0htFtVdMppiiMQwL0rdVs4QRMAvMAg0+6SDTezvBNklpExbuFX03SDmAcaVhc62KLAkE0clIJ3VMZt6RaEupmVrFhszhNnUEA/ivVBBoH+USUlAvpN0DWGDtswJMPSU6mL4+ZjNVa0koFaW3w4Gw3R7pRP2iefnBspHlHR4puOby3VN9l/8XJc4LHWreLRs1itaUkPm4I41HjGP9l1ITagVvQm61dbLDHONLsdtkJqpRqcSVAjD8WH0gZ/Kbx/YtU9QWCE4ip6GnCKjphJv3kHIdCMDFn0RpOSAXWm6SRi5NMSXrnEfpDSljWsi46galikY4uCHid+qRWQ2ZPh846Jv94sn+Wf9Sv+6OgC905KoA2H0gO12W+qaWwKBz1aV4GJjSqCVpAbEP1EMWmQwmHC8t+QA9Y2mUu03bgu61CNYk14ZRC2iZiCboFWAHKmDxMaUtDki8ClOFHfeBgD6xBzJocsKv8AEqu3P5CJaX38Md1RwCd5LB92ENE1YEcEhuphxc0EPVXgB73wO75jyAg0ISZbDVIG0thsrnAaE44nWLtjEgU7Hzzx3boPHZtcuQqaspReZSEubygdwwDbY0amNG2bvLyXuu1SCWALmg4N8onrIQEnm3SIPRyNalBvb3+kSj0YYlVIJL1Y+yOj+8U5qlJBxHxAAjpj0jR0O31irdnbCJUtIerOd5PtosCZpaK4zUTyu6ie0OippUmegFRlBZu0qCKl9wEZuVOhHM9f0jULYskMpTAhssDGYrQyENkCPAwt6MRiVssnYseIMM2ijOcDXg/0EKViv+ZPrCbSHUBzMaBTso66eI/MPCH5VEBsNb8xhtCQFIGTtD6ZbIA3HxrCmQGkv71PD1g6UK8oBt/9+OHrEhLFT/LHV4eOTz9N6Hs5E9D5ktgfunpGh6LJvlJJYOQDhm1DvMUbQaSbVKH8TcmLxp2j5KXUGD3Wvbak4bakcoHk6fxcEDR8uYl1S0ktiwB3VEROlLDKlOC9U0Ad6NWh4xapkkdwbuzY+JHvlFT07NMwoC0FJDsPxJoxFHyPt4lYtAsuzWcgG+oOBR1U3R0AKs9f0joX1Ha/WkNM5fKBNITDc2U9MINtatY8PSI3SczVO4P4GkMChTpdAybx34BixYcs3iCtS/tLqjeDlgnDhtbKJm1FgSTkT6xATCccAS42nrjsiE6vlfmiZm+uNMEiu39IblYCgOW7kNsOrBOqeLYNx+UdJSGb39BBoYucFtlaPgQ/t4XNtsyaQFHVDAcgwx4QhaN7+6eEPWdLDf8ASNGpcpJBcRbex0hMwqWpINygLVcj5D/dFWkoKjdSHUo3QN+yNE0PYESZaUAVAqWLk5mKYxPKpiSsJoG98INE3J6QDKXBCRV6esUSKnJBxAPEAxSe1dhuTHAACw9MHFD6dYuCySYg+1VhVMk6odSXID4hq4+6QuUNKoMyTqqONRyFQIGJdjubopvSCbUlglsNXyMNLQAPe2FMckocoH8R8octU+6UhiXz2Q3Z1a8viYLtMKyu2/8Avhw9YNkr1yG+6ICtw+2HD1g+TieAjq8PHL5+jeyIe3yB/GfyqjUtEpSpdHwGWIrGWdkv8fIb8Z/KqNa0GjW3Fi2wwPJ0/i/8jbWwSpAxCKcyIo1rSpBIYKDZkEgBiCnmWfY8XidJIXMKiGKS3AKDcw7RWrfIUsUoGrViXILYlxR227InVYhRalR0FCRHQorXawLx95CIq3K1eR8jEjazrc/SIy3kXTwPkYzKFbZV064CmoE1xwc7WPKIVagCSC6nxwCeG+JfS8x2JJCTU7Tw21iDTMCS7UFQDg+3fE4tl0uYA3o9X2mPZSXAx3kwlc5wSeNcycz4w8n4aknnGoTpISLzVqCTBA1U4h9jYcYblBjU8feMNr8VHDaTh+kaBlVn7GWEqWZpwQ4T/MaPyHnFwALjE9PSI7RGju5lIRsDn+Y1PjTlEjLAEWkStFphS5paGFYR5LBglELnb/KA7WCUKAoWLdKeMOrkww/t41aKBpOxLQllCuqUtVxWsAlTiJ/tRMJWlLMwLbw5I8SRyiuLmMPfvZEzn7Kllo3Y8INnjGALKby08CPCJK0JaAKuzlqFoF3ECD0pWS6gHIxDRF2tbT33fSH5MzCuyHwy0lnjtaeztjAt0heBCi9KF0KHI1jTtGy2J4j1FIyvRE9rRKP8Y+UarYpJOsDmDWo24cM4e3YYzUHWuWHc7G5OPpETpKWQgpDAbKseQ59IlbUSUZA4VNH5ZRG6TspIDFgzEjIY5nlzhapiiP3ZW73yj2Ce7OSi2WqTTi8dCietKqnjEVb6pLbFeUSFqVUiI7SEy6hRqWSWAzLGNWjPdIElTkvsz9tETODqbEvyO5tkSlrDkvQl8Nr0HrEahIvbVRLG7m1c5q6KVLYV/U7Nwh8V95mEEvuGULG4e8INafHTE5+2h/QUm9NM1QJTKF5khyVEskAcip8NWArUvBPtou2hNDGTKCcCrWVSr7H3CnWGxhLXWDTa1lu6WB/F+kWBIgeVJDjHrs9iCUjdFYnTgy9+8Idlw0nP37xhcEHipheB5hIcs/DE9YWsVMeBT8i3gDAZAdsbHelhYFUGv8p+rdYpE/Ph9Y1G2yL6FIIxSR1jL7UghwaFJKT76wlPD+jTrJ95GJCfMFXOUAaJlkqSwdvfnCLXbACQcc6GAyJtqvtuQgmSQ4rsgCcsX3zaC5E4UgwuS7dl7IlVolE11xTKkanY5V1LRlnZWa9plBLfGG8z4RrUmHJCLTgeUeTUOHpzhVoQWpi4MJnYYtT3wgU8AKQXxHjHRxtZH3XjoAomat4C0gXQ38x8CPWCEzAa7eUDaQWLjZ1gXhp1R7WjbiXA3CtYijIF4kHPwziVn6x4AZZ7PGA5dnJU5FIlFb0lcoO2WJOzAj3vhCiACW94Q6EuMgTU+UBWmbiBufhkOO2CFSfZawd9PCiNVGsd5yHWvKL4VCIzsxo7upAJDKXrK54DkPMxJkZ13bHisnxG04kt5dPrDsqY5hsYYGFoIxhinAfWPTgYQhLZwsGkECiqGyXJ4eR+seqMJbD37wjCQpBOCoofaqxXJxOUwPzz8fOL+GGQiB7X2O/JvDFBfkaH0PKEyhsap9hJAVuD8KiCdJ2UTk3wGVnxz+fOB7KuijuNILscxiUHPDjl1FIOF/C+Sfqp2mSQd4j2UXrsxiZ0nYqvEKtJSX6w1x0SXa3/ALPpz22QMio0fYlR9I3CWmMG7CD/ANQsxGBmf8SWjepcZoatSXA48I9YfCTVubQm0nzh0mkCnhkWYR7CiVbo8gGVFAJfn5wxphLSZhwN2m5yBB1jVQkjE9YD04r7FZ2j1EC8GdUq1LcpAONBx2wExUSBTLlVz4wbNSzKONQB/wAjAa6Fx73RFY3bLQwcU2cBDfZuwd/aA41RrHlgOsCW2e6mOUXbsho8S5AUfimG8eGQ6V5w2M2nlU2rDCPUVPCvy97oW8JSKE7T4e/OLJbOPHBMNtCxhXP5RmLvQp4QuPEGMxZXCSdu734xxxhKsY22LSBCJ8gFJScCCDwMddc4kc4UbNvPWM0ZlOlmWtSDkSDyh1Osh80+X0MHdp7NdnXhgrzFD6Q1o9DKIOFQYmeuU0xF7A5jeMeuMQtrssTEpF1RRkpm45eo5wxaZUdWP9Ry5fzTPYdZRb7OGJBmp8cfCsfQScveUYZ2QkEW+zkB9fwulzyDnlG5A4QlmlJdmLSaDjCysimRBPsQi0YRwVTlCU8Lv+6x5DP7wNojoAq5MUwA94wDpOYDJIOQ9fpCbRaaphrSivsy2z1gXgzqr25QKm2U2QBalEJ3mDZsrWL1x8oitIzMuY97h5xJa0zouxd7OSg4fEo/wipflTnGjSVJUkECmAfdFT7MaMPdKmEHWoGGwv5+kWSWBLQL6jtIdmeK4/Eb9GJQNgc7hD5S1KUiPs6wskpUS1c898FIxxPUnbDFs0eHLx+cOGnT1+kNOYUvE+8h6vGCO7z2x+UeoVs8jDZmVaFSsYwlrHHwhJMLeEqXB0GzaZlX5eYhxVpAG2BZ6wEqo7HzY+piIn6TANf9oDc6QBhjTSO8lKcMpBvDgffhENotet72NFmk21M1BoD91QZiHphsO2KlKBlzCk4pUQeRbyhLD7SVrsjygoYpHgITMllSErb4seIz548XiWs6XS22IxC+6UZR+Elwdj4ePrFfHdVLyY7g7sTJa3Sv6/yKjXIyzsqhrZLOwq/IoRp9+kU8k+p+O/A1tUWpCu8pCLeth760hN6kSWjinj1j2EXt8dAFSRVaOEKt51OQ849joUysz/iPGK5bTU8T5P6x0dEjtJ0agCWgAMLqacoFtUsLWoKDsQRuZIzEdHRZMVZZYS4G0eT58THt8g8/lHR0EKMkVhYT5nzMdHQSvIUhIjyOgfgfryELMeR0FjSw4U/4R6/KK7pceZjo6Blw2PQ2iSy1/wAo/NAmmh/aTwH5RHR0L/jD3qY0er4eJ84a7QIDJObtyaOjoOPSZJHssf7TKO1JP+0xpEs0jo6L5o+PhueK9YGZsOMex0SqryOjo6M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6086" name="Picture 6" descr="https://encrypted-tbn2.gstatic.com/images?q=tbn:ANd9GcRchHERDunEy75ETxy5hXkXKEuIXBm6P9PDWf8uNBtoo6jjXGukm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1" y="4264025"/>
            <a:ext cx="1463674" cy="2079625"/>
          </a:xfrm>
          <a:prstGeom prst="rect">
            <a:avLst/>
          </a:prstGeom>
          <a:noFill/>
        </p:spPr>
      </p:pic>
      <p:pic>
        <p:nvPicPr>
          <p:cNvPr id="46088" name="Picture 8" descr="http://4.bp.blogspot.com/_SjarJWhMurY/TI9OjagpYtI/AAAAAAAAAoA/beyezAp79Vc/s1600/scr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5675" y="4311650"/>
            <a:ext cx="1978025" cy="1476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Implemention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Quintiq</a:t>
            </a:r>
            <a:r>
              <a:rPr lang="en-US" dirty="0" smtClean="0"/>
              <a:t> using Quill and </a:t>
            </a:r>
            <a:r>
              <a:rPr lang="en-US" dirty="0" err="1" smtClean="0"/>
              <a:t>Gecode</a:t>
            </a:r>
            <a:r>
              <a:rPr lang="en-US" dirty="0" smtClean="0"/>
              <a:t> interface</a:t>
            </a:r>
          </a:p>
          <a:p>
            <a:r>
              <a:rPr lang="en-US" dirty="0" smtClean="0"/>
              <a:t>Improvements to software</a:t>
            </a:r>
          </a:p>
          <a:p>
            <a:pPr lvl="1"/>
            <a:r>
              <a:rPr lang="en-US" dirty="0" smtClean="0"/>
              <a:t>Ability to add constraints during the search</a:t>
            </a:r>
          </a:p>
          <a:p>
            <a:pPr lvl="1"/>
            <a:r>
              <a:rPr lang="en-US" dirty="0" smtClean="0"/>
              <a:t>Addition of lazy constraint propagation</a:t>
            </a:r>
          </a:p>
          <a:p>
            <a:pPr lvl="1"/>
            <a:r>
              <a:rPr lang="en-US" dirty="0" smtClean="0"/>
              <a:t>Improving performance of user actions</a:t>
            </a:r>
          </a:p>
          <a:p>
            <a:r>
              <a:rPr lang="en-US" dirty="0" smtClean="0"/>
              <a:t>Solved issues</a:t>
            </a:r>
          </a:p>
          <a:p>
            <a:pPr lvl="1"/>
            <a:r>
              <a:rPr lang="en-US" dirty="0" smtClean="0"/>
              <a:t>CP model to large for 1000 plus nodes</a:t>
            </a:r>
          </a:p>
          <a:p>
            <a:r>
              <a:rPr lang="en-US" dirty="0" smtClean="0"/>
              <a:t>Current issues:</a:t>
            </a:r>
          </a:p>
          <a:p>
            <a:pPr lvl="1"/>
            <a:r>
              <a:rPr lang="en-US" dirty="0" smtClean="0"/>
              <a:t>Memory leak issue in user actions</a:t>
            </a:r>
            <a:endParaRPr lang="nl-NL" dirty="0"/>
          </a:p>
        </p:txBody>
      </p:sp>
      <p:pic>
        <p:nvPicPr>
          <p:cNvPr id="49154" name="Picture 2" descr="https://encrypted-tbn2.gstatic.com/images?q=tbn:ANd9GcS9aIzhVORlhfmU9toch7ef_W5fwaRKJ2QU6JH44RQX6z3WroCfm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304800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Preliminary results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routes using DP</a:t>
            </a:r>
            <a:endParaRPr lang="nl-N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76225" y="1123950"/>
            <a:ext cx="8639175" cy="4525963"/>
          </a:xfrm>
        </p:spPr>
        <p:txBody>
          <a:bodyPr/>
          <a:lstStyle/>
          <a:p>
            <a:r>
              <a:rPr lang="en-US" dirty="0" smtClean="0"/>
              <a:t>A fast polynomial algorithm exists to calculate the s-t monotone shortest path having the highest reward.</a:t>
            </a:r>
          </a:p>
          <a:p>
            <a:r>
              <a:rPr lang="en-US" dirty="0" smtClean="0"/>
              <a:t>Idea: Combine this into set cover/column generation</a:t>
            </a:r>
          </a:p>
          <a:p>
            <a:pPr lvl="1"/>
            <a:r>
              <a:rPr lang="en-US" dirty="0" smtClean="0"/>
              <a:t>Demand is reward, collecting more reward costs travel time</a:t>
            </a:r>
          </a:p>
          <a:p>
            <a:pPr lvl="1"/>
            <a:r>
              <a:rPr lang="en-US" dirty="0" smtClean="0"/>
              <a:t>Challenge: Find good tradeoff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For longer routes, probability that you arrive on time decreases</a:t>
            </a:r>
          </a:p>
          <a:p>
            <a:r>
              <a:rPr lang="nl-NL" dirty="0" smtClean="0"/>
              <a:t>Problem for tight due date constraint</a:t>
            </a:r>
          </a:p>
          <a:p>
            <a:r>
              <a:rPr lang="nl-NL" dirty="0" smtClean="0"/>
              <a:t>Most optimal scheduling solutions are very tight and therefore not usable in practise</a:t>
            </a:r>
            <a:endParaRPr lang="nl-NL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VRPTW with uncertain travel times</a:t>
            </a:r>
            <a:endParaRPr lang="nl-NL" dirty="0"/>
          </a:p>
        </p:txBody>
      </p:sp>
      <p:pic>
        <p:nvPicPr>
          <p:cNvPr id="50180" name="Picture 4" descr="https://encrypted-tbn3.gstatic.com/images?q=tbn:ANd9GcRCI_BUn8_uGCvC-FPL83-0b0Lpjxqf4t5n_cmUCWb8OOQEXRh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9025" y="4198938"/>
            <a:ext cx="2637876" cy="1754188"/>
          </a:xfrm>
          <a:prstGeom prst="rect">
            <a:avLst/>
          </a:prstGeom>
          <a:noFill/>
        </p:spPr>
      </p:pic>
      <p:pic>
        <p:nvPicPr>
          <p:cNvPr id="50182" name="Picture 6" descr="https://encrypted-tbn2.gstatic.com/images?q=tbn:ANd9GcT7cn8-_XpdDmHH_5m_R5jNoqIR_K6QGjZnaEkydLjtq3SbPE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3650" y="4240183"/>
            <a:ext cx="2403476" cy="1701858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 bwMode="auto">
          <a:xfrm>
            <a:off x="3733800" y="4810125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</a:pPr>
            <a:endParaRPr kumimoji="0" lang="nl-NL" sz="10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VRPTW with uncertain travel times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we have a route R with 20 stops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traveltime</a:t>
            </a:r>
            <a:r>
              <a:rPr lang="en-US" dirty="0" smtClean="0"/>
              <a:t> (m) is normally distributed N(30,2)</a:t>
            </a:r>
          </a:p>
          <a:p>
            <a:r>
              <a:rPr lang="en-US" dirty="0" smtClean="0"/>
              <a:t>There is a hard due time at the last stop of 600 minutes</a:t>
            </a:r>
          </a:p>
          <a:p>
            <a:r>
              <a:rPr lang="en-US" dirty="0" smtClean="0"/>
              <a:t>The arrival time at the last stop is:</a:t>
            </a:r>
          </a:p>
          <a:p>
            <a:endParaRPr lang="en-US" dirty="0" smtClean="0"/>
          </a:p>
          <a:p>
            <a:r>
              <a:rPr lang="en-US" dirty="0" smtClean="0"/>
              <a:t>The probability you are more than half an hour late is</a:t>
            </a:r>
          </a:p>
          <a:p>
            <a:r>
              <a:rPr lang="en-US" dirty="0" smtClean="0"/>
              <a:t>P(Z &gt; 630) ≈ 0.23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-904875" y="1133475"/>
            <a:ext cx="383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Example:</a:t>
            </a:r>
            <a:endParaRPr lang="nl-NL" sz="2000" dirty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06501" y="4044950"/>
            <a:ext cx="4295775" cy="28384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VRPTW with uncertain travel times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Travel time between to locations is typically log normally distributed or derived from statistical data</a:t>
            </a:r>
          </a:p>
          <a:p>
            <a:r>
              <a:rPr lang="en-US" dirty="0" smtClean="0"/>
              <a:t>Difficult to add these exact</a:t>
            </a:r>
          </a:p>
          <a:p>
            <a:r>
              <a:rPr lang="en-US" dirty="0" smtClean="0"/>
              <a:t>Solution: Use approximations</a:t>
            </a:r>
          </a:p>
          <a:p>
            <a:r>
              <a:rPr lang="en-US" dirty="0" smtClean="0"/>
              <a:t>Travel distance against reliability</a:t>
            </a:r>
          </a:p>
          <a:p>
            <a:r>
              <a:rPr lang="en-US" dirty="0" smtClean="0"/>
              <a:t>Additional challenge:</a:t>
            </a:r>
          </a:p>
          <a:p>
            <a:pPr lvl="1"/>
            <a:r>
              <a:rPr lang="en-US" dirty="0" smtClean="0"/>
              <a:t>Time dependent travel times</a:t>
            </a:r>
            <a:endParaRPr lang="nl-NL" dirty="0"/>
          </a:p>
        </p:txBody>
      </p:sp>
      <p:pic>
        <p:nvPicPr>
          <p:cNvPr id="55298" name="Picture 2" descr="http://newsimg.bbc.co.uk/media/images/44250000/jpg/_44250035_french_afp_416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4875" y="2705100"/>
            <a:ext cx="2463800" cy="1776779"/>
          </a:xfrm>
          <a:prstGeom prst="rect">
            <a:avLst/>
          </a:prstGeom>
          <a:noFill/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4976" y="5435600"/>
            <a:ext cx="8063865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991100"/>
            <a:ext cx="5753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0" dirty="0" smtClean="0"/>
              <a:t>Arrive at each stop k in R with a certain reliability</a:t>
            </a:r>
            <a:endParaRPr lang="nl-NL" sz="1600" b="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Flexible flow shop problem (FFS)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009650"/>
            <a:ext cx="8639175" cy="4525963"/>
          </a:xfrm>
        </p:spPr>
        <p:txBody>
          <a:bodyPr/>
          <a:lstStyle/>
          <a:p>
            <a:r>
              <a:rPr lang="en-US" dirty="0" smtClean="0"/>
              <a:t>Set of operations</a:t>
            </a:r>
          </a:p>
          <a:p>
            <a:r>
              <a:rPr lang="en-US" dirty="0" smtClean="0"/>
              <a:t>Set of machines</a:t>
            </a:r>
          </a:p>
          <a:p>
            <a:r>
              <a:rPr lang="en-US" dirty="0" smtClean="0"/>
              <a:t>Each operation is allowed to be executed on a subset of machines</a:t>
            </a:r>
          </a:p>
          <a:p>
            <a:r>
              <a:rPr lang="en-US" dirty="0" smtClean="0"/>
              <a:t>Minimize </a:t>
            </a:r>
            <a:r>
              <a:rPr lang="en-US" dirty="0" err="1" smtClean="0"/>
              <a:t>makespan</a:t>
            </a:r>
            <a:r>
              <a:rPr lang="en-US" dirty="0" smtClean="0"/>
              <a:t>, subject to:</a:t>
            </a:r>
          </a:p>
          <a:p>
            <a:pPr lvl="1"/>
            <a:r>
              <a:rPr lang="en-US" dirty="0" smtClean="0"/>
              <a:t>sequence constraints per job</a:t>
            </a:r>
          </a:p>
          <a:p>
            <a:pPr lvl="1"/>
            <a:r>
              <a:rPr lang="en-US" dirty="0" smtClean="0"/>
              <a:t>no overlap of operations per machine</a:t>
            </a:r>
            <a:endParaRPr lang="nl-NL" dirty="0"/>
          </a:p>
        </p:txBody>
      </p:sp>
      <p:pic>
        <p:nvPicPr>
          <p:cNvPr id="56322" name="Picture 2" descr="D:\Documents\Presentatie TU\Presentatie TU\exmapleff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163" y="4050470"/>
            <a:ext cx="6643688" cy="2607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4"/>
          <p:cNvSpPr>
            <a:spLocks noChangeArrowheads="1"/>
          </p:cNvSpPr>
          <p:nvPr/>
        </p:nvSpPr>
        <p:spPr bwMode="auto">
          <a:xfrm>
            <a:off x="6142038" y="3441700"/>
            <a:ext cx="2809875" cy="1014413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285750" indent="-285750" algn="l">
              <a:spcAft>
                <a:spcPct val="20000"/>
              </a:spcAft>
              <a:buClr>
                <a:srgbClr val="F6821F"/>
              </a:buClr>
              <a:buFont typeface="Wingdings" pitchFamily="2" charset="2"/>
              <a:buChar char="Ø"/>
              <a:tabLst>
                <a:tab pos="1428750" algn="l"/>
              </a:tabLst>
            </a:pPr>
            <a:endParaRPr lang="en-US" sz="2000" b="0" i="1" dirty="0">
              <a:solidFill>
                <a:schemeClr val="tx1"/>
              </a:solidFill>
            </a:endParaRPr>
          </a:p>
        </p:txBody>
      </p:sp>
      <p:sp>
        <p:nvSpPr>
          <p:cNvPr id="173059" name="Rectangle 4"/>
          <p:cNvSpPr>
            <a:spLocks noChangeArrowheads="1"/>
          </p:cNvSpPr>
          <p:nvPr/>
        </p:nvSpPr>
        <p:spPr bwMode="auto">
          <a:xfrm>
            <a:off x="3195638" y="3441700"/>
            <a:ext cx="2809875" cy="1014413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285750" indent="-285750" algn="l">
              <a:spcAft>
                <a:spcPct val="20000"/>
              </a:spcAft>
              <a:buClr>
                <a:srgbClr val="F6821F"/>
              </a:buClr>
              <a:buFont typeface="Wingdings" pitchFamily="2" charset="2"/>
              <a:buChar char="Ø"/>
              <a:tabLst>
                <a:tab pos="1428750" algn="l"/>
              </a:tabLst>
            </a:pPr>
            <a:endParaRPr lang="en-US" sz="2000" b="0" i="1" dirty="0">
              <a:solidFill>
                <a:schemeClr val="tx1"/>
              </a:solidFill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284163" y="5037138"/>
            <a:ext cx="8645525" cy="15398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pPr marL="285750" indent="-285750" defTabSz="966788">
              <a:lnSpc>
                <a:spcPct val="95000"/>
              </a:lnSpc>
              <a:buClr>
                <a:srgbClr val="F6821F"/>
              </a:buClr>
              <a:tabLst>
                <a:tab pos="1428750" algn="l"/>
              </a:tabLst>
            </a:pP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73061" name="Rectangle 4"/>
          <p:cNvSpPr>
            <a:spLocks noChangeArrowheads="1"/>
          </p:cNvSpPr>
          <p:nvPr/>
        </p:nvSpPr>
        <p:spPr bwMode="auto">
          <a:xfrm>
            <a:off x="277813" y="1370013"/>
            <a:ext cx="2806700" cy="1489075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285750" indent="-285750" algn="l">
              <a:spcAft>
                <a:spcPct val="20000"/>
              </a:spcAft>
              <a:buClr>
                <a:srgbClr val="F6821F"/>
              </a:buClr>
              <a:buFont typeface="Wingdings" pitchFamily="2" charset="2"/>
              <a:buChar char="Ø"/>
              <a:tabLst>
                <a:tab pos="1428750" algn="l"/>
              </a:tabLst>
            </a:pPr>
            <a:endParaRPr lang="en-US" sz="2000" b="0" i="1" dirty="0">
              <a:solidFill>
                <a:schemeClr val="tx1"/>
              </a:solidFill>
            </a:endParaRPr>
          </a:p>
        </p:txBody>
      </p:sp>
      <p:sp>
        <p:nvSpPr>
          <p:cNvPr id="173062" name="Rectangle 4"/>
          <p:cNvSpPr>
            <a:spLocks noChangeArrowheads="1"/>
          </p:cNvSpPr>
          <p:nvPr/>
        </p:nvSpPr>
        <p:spPr bwMode="auto">
          <a:xfrm>
            <a:off x="3197225" y="1370013"/>
            <a:ext cx="2806700" cy="1489075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285750" indent="-285750" algn="l">
              <a:spcAft>
                <a:spcPct val="20000"/>
              </a:spcAft>
              <a:buClr>
                <a:srgbClr val="F6821F"/>
              </a:buClr>
              <a:buFont typeface="Wingdings" pitchFamily="2" charset="2"/>
              <a:buChar char="Ø"/>
              <a:tabLst>
                <a:tab pos="1428750" algn="l"/>
              </a:tabLst>
            </a:pPr>
            <a:endParaRPr lang="en-US" sz="2000" b="0" i="1" dirty="0">
              <a:solidFill>
                <a:schemeClr val="tx1"/>
              </a:solidFill>
            </a:endParaRPr>
          </a:p>
        </p:txBody>
      </p:sp>
      <p:sp>
        <p:nvSpPr>
          <p:cNvPr id="173063" name="Rectangle 4"/>
          <p:cNvSpPr>
            <a:spLocks noChangeArrowheads="1"/>
          </p:cNvSpPr>
          <p:nvPr/>
        </p:nvSpPr>
        <p:spPr bwMode="auto">
          <a:xfrm>
            <a:off x="6116638" y="1370013"/>
            <a:ext cx="2806700" cy="1489075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285750" indent="-285750" algn="l">
              <a:spcAft>
                <a:spcPct val="20000"/>
              </a:spcAft>
              <a:buClr>
                <a:srgbClr val="F6821F"/>
              </a:buClr>
              <a:buFont typeface="Wingdings" pitchFamily="2" charset="2"/>
              <a:buChar char="Ø"/>
              <a:tabLst>
                <a:tab pos="1428750" algn="l"/>
              </a:tabLst>
            </a:pPr>
            <a:endParaRPr lang="en-US" sz="2000" b="0" i="1" dirty="0">
              <a:solidFill>
                <a:schemeClr val="tx1"/>
              </a:solidFill>
            </a:endParaRPr>
          </a:p>
        </p:txBody>
      </p:sp>
      <p:sp>
        <p:nvSpPr>
          <p:cNvPr id="173064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/>
              <a:t>One Software, Many Solutions</a:t>
            </a:r>
          </a:p>
        </p:txBody>
      </p:sp>
      <p:pic>
        <p:nvPicPr>
          <p:cNvPr id="173065" name="Picture 137" descr="LP Screensh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265863" y="3506788"/>
            <a:ext cx="2566987" cy="923925"/>
          </a:xfrm>
          <a:noFill/>
        </p:spPr>
      </p:pic>
      <p:sp>
        <p:nvSpPr>
          <p:cNvPr id="173066" name="Text Box 8"/>
          <p:cNvSpPr txBox="1">
            <a:spLocks noChangeArrowheads="1"/>
          </p:cNvSpPr>
          <p:nvPr/>
        </p:nvSpPr>
        <p:spPr bwMode="auto">
          <a:xfrm>
            <a:off x="285750" y="1022350"/>
            <a:ext cx="8645525" cy="3365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45720" rIns="45720" anchor="ctr">
            <a:noAutofit/>
          </a:bodyPr>
          <a:lstStyle/>
          <a:p>
            <a:pPr defTabSz="966788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  <a:ea typeface="SimSun" pitchFamily="2" charset="-122"/>
              </a:rPr>
              <a:t> Customer Specific Models </a:t>
            </a:r>
          </a:p>
        </p:txBody>
      </p:sp>
      <p:pic>
        <p:nvPicPr>
          <p:cNvPr id="173068" name="Picture 60" descr="Ruukki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8390" y="1385888"/>
            <a:ext cx="1371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7438" y="1449388"/>
            <a:ext cx="1565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72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28000" y="2266950"/>
            <a:ext cx="57943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73" name="Picture 59" descr="ALCOA 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745" y="2197331"/>
            <a:ext cx="6540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74" name="Picture 74" descr="novelis-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08500" y="2180057"/>
            <a:ext cx="6540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75" name="Picture 5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63746" y="1838900"/>
            <a:ext cx="12207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76" name="Picture 19" descr="ZDF 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73438" y="1433513"/>
            <a:ext cx="7620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77" name="Picture 17" descr="Group 4 Securico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72698" y="1449388"/>
            <a:ext cx="6667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78" name="Picture 21" descr="ANWB-logo new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94263" y="2330450"/>
            <a:ext cx="86836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80" name="Picture 2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31088" y="1449388"/>
            <a:ext cx="14478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81" name="Picture 30" descr="DH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645275" y="2044700"/>
            <a:ext cx="12954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83" name="Rectangle 4"/>
          <p:cNvSpPr>
            <a:spLocks noChangeArrowheads="1"/>
          </p:cNvSpPr>
          <p:nvPr/>
        </p:nvSpPr>
        <p:spPr bwMode="auto">
          <a:xfrm>
            <a:off x="277813" y="3441700"/>
            <a:ext cx="2809875" cy="1014413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285750" indent="-285750" algn="l">
              <a:spcAft>
                <a:spcPct val="20000"/>
              </a:spcAft>
              <a:buClr>
                <a:srgbClr val="F6821F"/>
              </a:buClr>
              <a:buFont typeface="Wingdings" pitchFamily="2" charset="2"/>
              <a:buChar char="Ø"/>
              <a:tabLst>
                <a:tab pos="1428750" algn="l"/>
              </a:tabLst>
            </a:pPr>
            <a:endParaRPr lang="en-US" sz="2000" b="0" i="1" dirty="0">
              <a:solidFill>
                <a:schemeClr val="tx1"/>
              </a:solidFill>
            </a:endParaRPr>
          </a:p>
        </p:txBody>
      </p:sp>
      <p:sp>
        <p:nvSpPr>
          <p:cNvPr id="173084" name="Text Box 27"/>
          <p:cNvSpPr txBox="1">
            <a:spLocks noChangeArrowheads="1"/>
          </p:cNvSpPr>
          <p:nvPr/>
        </p:nvSpPr>
        <p:spPr bwMode="auto">
          <a:xfrm>
            <a:off x="277813" y="3116263"/>
            <a:ext cx="8645525" cy="3365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45720" rIns="45720" anchor="ctr">
            <a:noAutofit/>
          </a:bodyPr>
          <a:lstStyle/>
          <a:p>
            <a:pPr defTabSz="966788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  <a:ea typeface="SimSun" pitchFamily="2" charset="-122"/>
              </a:rPr>
              <a:t> Industry Solutions </a:t>
            </a:r>
          </a:p>
        </p:txBody>
      </p:sp>
      <p:sp>
        <p:nvSpPr>
          <p:cNvPr id="173087" name="Text Box 31"/>
          <p:cNvSpPr txBox="1">
            <a:spLocks noChangeArrowheads="1"/>
          </p:cNvSpPr>
          <p:nvPr/>
        </p:nvSpPr>
        <p:spPr bwMode="auto">
          <a:xfrm>
            <a:off x="277813" y="4700588"/>
            <a:ext cx="8645525" cy="3365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45720" rIns="45720" anchor="ctr">
            <a:noAutofit/>
          </a:bodyPr>
          <a:lstStyle/>
          <a:p>
            <a:pPr defTabSz="966788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  <a:ea typeface="SimSun" pitchFamily="2" charset="-122"/>
              </a:rPr>
              <a:t> </a:t>
            </a:r>
            <a:r>
              <a:rPr lang="en-US" sz="1600" dirty="0" err="1">
                <a:solidFill>
                  <a:schemeClr val="tx1"/>
                </a:solidFill>
                <a:ea typeface="SimSun" pitchFamily="2" charset="-122"/>
              </a:rPr>
              <a:t>Quintiq</a:t>
            </a:r>
            <a:r>
              <a:rPr lang="en-US" sz="1600" dirty="0">
                <a:solidFill>
                  <a:schemeClr val="tx1"/>
                </a:solidFill>
                <a:ea typeface="SimSun" pitchFamily="2" charset="-122"/>
              </a:rPr>
              <a:t> Application Suite </a:t>
            </a:r>
          </a:p>
        </p:txBody>
      </p:sp>
      <p:pic>
        <p:nvPicPr>
          <p:cNvPr id="173092" name="Picture 13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9575" y="3489325"/>
            <a:ext cx="257492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93" name="Picture 1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16"/>
          <a:srcRect/>
          <a:stretch>
            <a:fillRect/>
          </a:stretch>
        </p:blipFill>
        <p:spPr>
          <a:xfrm>
            <a:off x="3308350" y="3484563"/>
            <a:ext cx="2559050" cy="923925"/>
          </a:xfrm>
          <a:noFill/>
        </p:spPr>
      </p:pic>
      <p:grpSp>
        <p:nvGrpSpPr>
          <p:cNvPr id="2" name="Group 179"/>
          <p:cNvGrpSpPr/>
          <p:nvPr/>
        </p:nvGrpSpPr>
        <p:grpSpPr>
          <a:xfrm>
            <a:off x="2615151" y="5104150"/>
            <a:ext cx="1974836" cy="1454047"/>
            <a:chOff x="599607" y="1030943"/>
            <a:chExt cx="7594133" cy="5718330"/>
          </a:xfrm>
        </p:grpSpPr>
        <p:sp>
          <p:nvSpPr>
            <p:cNvPr id="249" name="Regular Pentagon 248"/>
            <p:cNvSpPr>
              <a:spLocks noChangeAspect="1"/>
            </p:cNvSpPr>
            <p:nvPr/>
          </p:nvSpPr>
          <p:spPr bwMode="auto">
            <a:xfrm>
              <a:off x="2949393" y="2960353"/>
              <a:ext cx="2886636" cy="2167332"/>
            </a:xfrm>
            <a:prstGeom prst="pentagon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innerShdw blurRad="330200" dist="76200" dir="18000000">
                <a:prstClr val="black">
                  <a:alpha val="15000"/>
                </a:prstClr>
              </a:innerShdw>
            </a:effec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00" smtClean="0"/>
            </a:p>
          </p:txBody>
        </p:sp>
        <p:sp>
          <p:nvSpPr>
            <p:cNvPr id="250" name="Freeform 249"/>
            <p:cNvSpPr>
              <a:spLocks noChangeAspect="1"/>
            </p:cNvSpPr>
            <p:nvPr/>
          </p:nvSpPr>
          <p:spPr bwMode="auto">
            <a:xfrm>
              <a:off x="600639" y="1039901"/>
              <a:ext cx="7593101" cy="5701005"/>
            </a:xfrm>
            <a:custGeom>
              <a:avLst/>
              <a:gdLst>
                <a:gd name="connsiteX0" fmla="*/ 8 w 7593105"/>
                <a:gd name="connsiteY0" fmla="*/ 2177591 h 5701024"/>
                <a:gd name="connsiteX1" fmla="*/ 3796553 w 7593105"/>
                <a:gd name="connsiteY1" fmla="*/ 0 h 5701024"/>
                <a:gd name="connsiteX2" fmla="*/ 7593097 w 7593105"/>
                <a:gd name="connsiteY2" fmla="*/ 2177591 h 5701024"/>
                <a:gd name="connsiteX3" fmla="*/ 6142954 w 7593105"/>
                <a:gd name="connsiteY3" fmla="*/ 5701005 h 5701024"/>
                <a:gd name="connsiteX4" fmla="*/ 1450151 w 7593105"/>
                <a:gd name="connsiteY4" fmla="*/ 5701005 h 5701024"/>
                <a:gd name="connsiteX5" fmla="*/ 8 w 7593105"/>
                <a:gd name="connsiteY5" fmla="*/ 2177591 h 5701024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907737 w 7593089"/>
                <a:gd name="connsiteY3" fmla="*/ 2590804 h 5701005"/>
                <a:gd name="connsiteX4" fmla="*/ 6142946 w 7593089"/>
                <a:gd name="connsiteY4" fmla="*/ 5701005 h 5701005"/>
                <a:gd name="connsiteX5" fmla="*/ 1450143 w 7593089"/>
                <a:gd name="connsiteY5" fmla="*/ 5701005 h 5701005"/>
                <a:gd name="connsiteX6" fmla="*/ 0 w 7593089"/>
                <a:gd name="connsiteY6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6239431 w 7593089"/>
                <a:gd name="connsiteY3" fmla="*/ 2330828 h 5701005"/>
                <a:gd name="connsiteX4" fmla="*/ 6142946 w 7593089"/>
                <a:gd name="connsiteY4" fmla="*/ 5701005 h 5701005"/>
                <a:gd name="connsiteX5" fmla="*/ 1450143 w 7593089"/>
                <a:gd name="connsiteY5" fmla="*/ 5701005 h 5701005"/>
                <a:gd name="connsiteX6" fmla="*/ 0 w 7593089"/>
                <a:gd name="connsiteY6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136772 w 7593089"/>
                <a:gd name="connsiteY3" fmla="*/ 2671487 h 5701005"/>
                <a:gd name="connsiteX4" fmla="*/ 6142946 w 7593089"/>
                <a:gd name="connsiteY4" fmla="*/ 5701005 h 5701005"/>
                <a:gd name="connsiteX5" fmla="*/ 1450143 w 7593089"/>
                <a:gd name="connsiteY5" fmla="*/ 5701005 h 5701005"/>
                <a:gd name="connsiteX6" fmla="*/ 0 w 7593089"/>
                <a:gd name="connsiteY6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6142946 w 7593089"/>
                <a:gd name="connsiteY4" fmla="*/ 5701005 h 5701005"/>
                <a:gd name="connsiteX5" fmla="*/ 1450143 w 7593089"/>
                <a:gd name="connsiteY5" fmla="*/ 5701005 h 5701005"/>
                <a:gd name="connsiteX6" fmla="*/ 0 w 7593089"/>
                <a:gd name="connsiteY6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576914 w 7593089"/>
                <a:gd name="connsiteY4" fmla="*/ 1586758 h 5701005"/>
                <a:gd name="connsiteX5" fmla="*/ 6142946 w 7593089"/>
                <a:gd name="connsiteY5" fmla="*/ 5701005 h 5701005"/>
                <a:gd name="connsiteX6" fmla="*/ 1450143 w 7593089"/>
                <a:gd name="connsiteY6" fmla="*/ 5701005 h 5701005"/>
                <a:gd name="connsiteX7" fmla="*/ 0 w 7593089"/>
                <a:gd name="connsiteY7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765173 w 7593089"/>
                <a:gd name="connsiteY4" fmla="*/ 1497111 h 5701005"/>
                <a:gd name="connsiteX5" fmla="*/ 6142946 w 7593089"/>
                <a:gd name="connsiteY5" fmla="*/ 5701005 h 5701005"/>
                <a:gd name="connsiteX6" fmla="*/ 1450143 w 7593089"/>
                <a:gd name="connsiteY6" fmla="*/ 5701005 h 5701005"/>
                <a:gd name="connsiteX7" fmla="*/ 0 w 7593089"/>
                <a:gd name="connsiteY7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765173 w 7593089"/>
                <a:gd name="connsiteY4" fmla="*/ 1497111 h 5701005"/>
                <a:gd name="connsiteX5" fmla="*/ 1909479 w 7593089"/>
                <a:gd name="connsiteY5" fmla="*/ 2501158 h 5701005"/>
                <a:gd name="connsiteX6" fmla="*/ 6142946 w 7593089"/>
                <a:gd name="connsiteY6" fmla="*/ 5701005 h 5701005"/>
                <a:gd name="connsiteX7" fmla="*/ 1450143 w 7593089"/>
                <a:gd name="connsiteY7" fmla="*/ 5701005 h 5701005"/>
                <a:gd name="connsiteX8" fmla="*/ 0 w 7593089"/>
                <a:gd name="connsiteY8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765173 w 7593089"/>
                <a:gd name="connsiteY4" fmla="*/ 1497111 h 5701005"/>
                <a:gd name="connsiteX5" fmla="*/ 1909479 w 7593089"/>
                <a:gd name="connsiteY5" fmla="*/ 2501158 h 5701005"/>
                <a:gd name="connsiteX6" fmla="*/ 2581832 w 7593089"/>
                <a:gd name="connsiteY6" fmla="*/ 4222381 h 5701005"/>
                <a:gd name="connsiteX7" fmla="*/ 6142946 w 7593089"/>
                <a:gd name="connsiteY7" fmla="*/ 5701005 h 5701005"/>
                <a:gd name="connsiteX8" fmla="*/ 1450143 w 7593089"/>
                <a:gd name="connsiteY8" fmla="*/ 5701005 h 5701005"/>
                <a:gd name="connsiteX9" fmla="*/ 0 w 7593089"/>
                <a:gd name="connsiteY9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765173 w 7593089"/>
                <a:gd name="connsiteY4" fmla="*/ 1497111 h 5701005"/>
                <a:gd name="connsiteX5" fmla="*/ 1909479 w 7593089"/>
                <a:gd name="connsiteY5" fmla="*/ 2501158 h 5701005"/>
                <a:gd name="connsiteX6" fmla="*/ 2581832 w 7593089"/>
                <a:gd name="connsiteY6" fmla="*/ 4222381 h 5701005"/>
                <a:gd name="connsiteX7" fmla="*/ 4823008 w 7593089"/>
                <a:gd name="connsiteY7" fmla="*/ 4258240 h 5701005"/>
                <a:gd name="connsiteX8" fmla="*/ 6142946 w 7593089"/>
                <a:gd name="connsiteY8" fmla="*/ 5701005 h 5701005"/>
                <a:gd name="connsiteX9" fmla="*/ 1450143 w 7593089"/>
                <a:gd name="connsiteY9" fmla="*/ 5701005 h 5701005"/>
                <a:gd name="connsiteX10" fmla="*/ 0 w 7593089"/>
                <a:gd name="connsiteY10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765173 w 7593089"/>
                <a:gd name="connsiteY4" fmla="*/ 1497111 h 5701005"/>
                <a:gd name="connsiteX5" fmla="*/ 1909479 w 7593089"/>
                <a:gd name="connsiteY5" fmla="*/ 2501158 h 5701005"/>
                <a:gd name="connsiteX6" fmla="*/ 2581832 w 7593089"/>
                <a:gd name="connsiteY6" fmla="*/ 4222381 h 5701005"/>
                <a:gd name="connsiteX7" fmla="*/ 4823008 w 7593089"/>
                <a:gd name="connsiteY7" fmla="*/ 4258240 h 5701005"/>
                <a:gd name="connsiteX8" fmla="*/ 5244349 w 7593089"/>
                <a:gd name="connsiteY8" fmla="*/ 2743205 h 5701005"/>
                <a:gd name="connsiteX9" fmla="*/ 6142946 w 7593089"/>
                <a:gd name="connsiteY9" fmla="*/ 5701005 h 5701005"/>
                <a:gd name="connsiteX10" fmla="*/ 1450143 w 7593089"/>
                <a:gd name="connsiteY10" fmla="*/ 5701005 h 5701005"/>
                <a:gd name="connsiteX11" fmla="*/ 0 w 7593089"/>
                <a:gd name="connsiteY11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765173 w 7593089"/>
                <a:gd name="connsiteY4" fmla="*/ 1497111 h 5701005"/>
                <a:gd name="connsiteX5" fmla="*/ 1909479 w 7593089"/>
                <a:gd name="connsiteY5" fmla="*/ 2501158 h 5701005"/>
                <a:gd name="connsiteX6" fmla="*/ 2581832 w 7593089"/>
                <a:gd name="connsiteY6" fmla="*/ 4222381 h 5701005"/>
                <a:gd name="connsiteX7" fmla="*/ 4823008 w 7593089"/>
                <a:gd name="connsiteY7" fmla="*/ 4258240 h 5701005"/>
                <a:gd name="connsiteX8" fmla="*/ 5244349 w 7593089"/>
                <a:gd name="connsiteY8" fmla="*/ 2743205 h 5701005"/>
                <a:gd name="connsiteX9" fmla="*/ 6553196 w 7593089"/>
                <a:gd name="connsiteY9" fmla="*/ 2151534 h 5701005"/>
                <a:gd name="connsiteX10" fmla="*/ 6142946 w 7593089"/>
                <a:gd name="connsiteY10" fmla="*/ 5701005 h 5701005"/>
                <a:gd name="connsiteX11" fmla="*/ 1450143 w 7593089"/>
                <a:gd name="connsiteY11" fmla="*/ 5701005 h 5701005"/>
                <a:gd name="connsiteX12" fmla="*/ 0 w 7593089"/>
                <a:gd name="connsiteY12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765173 w 7593089"/>
                <a:gd name="connsiteY4" fmla="*/ 1497111 h 5701005"/>
                <a:gd name="connsiteX5" fmla="*/ 1909479 w 7593089"/>
                <a:gd name="connsiteY5" fmla="*/ 2501158 h 5701005"/>
                <a:gd name="connsiteX6" fmla="*/ 2581832 w 7593089"/>
                <a:gd name="connsiteY6" fmla="*/ 4222381 h 5701005"/>
                <a:gd name="connsiteX7" fmla="*/ 4823008 w 7593089"/>
                <a:gd name="connsiteY7" fmla="*/ 4258240 h 5701005"/>
                <a:gd name="connsiteX8" fmla="*/ 5244349 w 7593089"/>
                <a:gd name="connsiteY8" fmla="*/ 2743205 h 5701005"/>
                <a:gd name="connsiteX9" fmla="*/ 7575172 w 7593089"/>
                <a:gd name="connsiteY9" fmla="*/ 2196358 h 5701005"/>
                <a:gd name="connsiteX10" fmla="*/ 6142946 w 7593089"/>
                <a:gd name="connsiteY10" fmla="*/ 5701005 h 5701005"/>
                <a:gd name="connsiteX11" fmla="*/ 1450143 w 7593089"/>
                <a:gd name="connsiteY11" fmla="*/ 5701005 h 5701005"/>
                <a:gd name="connsiteX12" fmla="*/ 0 w 7593089"/>
                <a:gd name="connsiteY12" fmla="*/ 2177591 h 5701005"/>
                <a:gd name="connsiteX0" fmla="*/ 0 w 7593101"/>
                <a:gd name="connsiteY0" fmla="*/ 2177591 h 5701005"/>
                <a:gd name="connsiteX1" fmla="*/ 3796545 w 7593101"/>
                <a:gd name="connsiteY1" fmla="*/ 0 h 5701005"/>
                <a:gd name="connsiteX2" fmla="*/ 7593089 w 7593101"/>
                <a:gd name="connsiteY2" fmla="*/ 2177591 h 5701005"/>
                <a:gd name="connsiteX3" fmla="*/ 5253313 w 7593101"/>
                <a:gd name="connsiteY3" fmla="*/ 2743204 h 5701005"/>
                <a:gd name="connsiteX4" fmla="*/ 3765173 w 7593101"/>
                <a:gd name="connsiteY4" fmla="*/ 1497111 h 5701005"/>
                <a:gd name="connsiteX5" fmla="*/ 1909479 w 7593101"/>
                <a:gd name="connsiteY5" fmla="*/ 2501158 h 5701005"/>
                <a:gd name="connsiteX6" fmla="*/ 2581832 w 7593101"/>
                <a:gd name="connsiteY6" fmla="*/ 4222381 h 5701005"/>
                <a:gd name="connsiteX7" fmla="*/ 4823008 w 7593101"/>
                <a:gd name="connsiteY7" fmla="*/ 4258240 h 5701005"/>
                <a:gd name="connsiteX8" fmla="*/ 5244349 w 7593101"/>
                <a:gd name="connsiteY8" fmla="*/ 2743205 h 5701005"/>
                <a:gd name="connsiteX9" fmla="*/ 7593101 w 7593101"/>
                <a:gd name="connsiteY9" fmla="*/ 2169464 h 5701005"/>
                <a:gd name="connsiteX10" fmla="*/ 6142946 w 7593101"/>
                <a:gd name="connsiteY10" fmla="*/ 5701005 h 5701005"/>
                <a:gd name="connsiteX11" fmla="*/ 1450143 w 7593101"/>
                <a:gd name="connsiteY11" fmla="*/ 5701005 h 5701005"/>
                <a:gd name="connsiteX12" fmla="*/ 0 w 7593101"/>
                <a:gd name="connsiteY12" fmla="*/ 2177591 h 5701005"/>
                <a:gd name="connsiteX0" fmla="*/ 0 w 7593101"/>
                <a:gd name="connsiteY0" fmla="*/ 2177591 h 5701005"/>
                <a:gd name="connsiteX1" fmla="*/ 3796545 w 7593101"/>
                <a:gd name="connsiteY1" fmla="*/ 0 h 5701005"/>
                <a:gd name="connsiteX2" fmla="*/ 7593089 w 7593101"/>
                <a:gd name="connsiteY2" fmla="*/ 2177591 h 5701005"/>
                <a:gd name="connsiteX3" fmla="*/ 5253313 w 7593101"/>
                <a:gd name="connsiteY3" fmla="*/ 2743204 h 5701005"/>
                <a:gd name="connsiteX4" fmla="*/ 3765173 w 7593101"/>
                <a:gd name="connsiteY4" fmla="*/ 1497111 h 5701005"/>
                <a:gd name="connsiteX5" fmla="*/ 1909479 w 7593101"/>
                <a:gd name="connsiteY5" fmla="*/ 2501158 h 5701005"/>
                <a:gd name="connsiteX6" fmla="*/ 2581832 w 7593101"/>
                <a:gd name="connsiteY6" fmla="*/ 4222381 h 5701005"/>
                <a:gd name="connsiteX7" fmla="*/ 4706467 w 7593101"/>
                <a:gd name="connsiteY7" fmla="*/ 4078946 h 5701005"/>
                <a:gd name="connsiteX8" fmla="*/ 5244349 w 7593101"/>
                <a:gd name="connsiteY8" fmla="*/ 2743205 h 5701005"/>
                <a:gd name="connsiteX9" fmla="*/ 7593101 w 7593101"/>
                <a:gd name="connsiteY9" fmla="*/ 2169464 h 5701005"/>
                <a:gd name="connsiteX10" fmla="*/ 6142946 w 7593101"/>
                <a:gd name="connsiteY10" fmla="*/ 5701005 h 5701005"/>
                <a:gd name="connsiteX11" fmla="*/ 1450143 w 7593101"/>
                <a:gd name="connsiteY11" fmla="*/ 5701005 h 5701005"/>
                <a:gd name="connsiteX12" fmla="*/ 0 w 7593101"/>
                <a:gd name="connsiteY12" fmla="*/ 2177591 h 5701005"/>
                <a:gd name="connsiteX0" fmla="*/ 0 w 7593101"/>
                <a:gd name="connsiteY0" fmla="*/ 2177591 h 5701005"/>
                <a:gd name="connsiteX1" fmla="*/ 3796545 w 7593101"/>
                <a:gd name="connsiteY1" fmla="*/ 0 h 5701005"/>
                <a:gd name="connsiteX2" fmla="*/ 7593089 w 7593101"/>
                <a:gd name="connsiteY2" fmla="*/ 2177591 h 5701005"/>
                <a:gd name="connsiteX3" fmla="*/ 5253313 w 7593101"/>
                <a:gd name="connsiteY3" fmla="*/ 2743204 h 5701005"/>
                <a:gd name="connsiteX4" fmla="*/ 3792068 w 7593101"/>
                <a:gd name="connsiteY4" fmla="*/ 1918452 h 5701005"/>
                <a:gd name="connsiteX5" fmla="*/ 1909479 w 7593101"/>
                <a:gd name="connsiteY5" fmla="*/ 2501158 h 5701005"/>
                <a:gd name="connsiteX6" fmla="*/ 2581832 w 7593101"/>
                <a:gd name="connsiteY6" fmla="*/ 4222381 h 5701005"/>
                <a:gd name="connsiteX7" fmla="*/ 4706467 w 7593101"/>
                <a:gd name="connsiteY7" fmla="*/ 4078946 h 5701005"/>
                <a:gd name="connsiteX8" fmla="*/ 5244349 w 7593101"/>
                <a:gd name="connsiteY8" fmla="*/ 2743205 h 5701005"/>
                <a:gd name="connsiteX9" fmla="*/ 7593101 w 7593101"/>
                <a:gd name="connsiteY9" fmla="*/ 2169464 h 5701005"/>
                <a:gd name="connsiteX10" fmla="*/ 6142946 w 7593101"/>
                <a:gd name="connsiteY10" fmla="*/ 5701005 h 5701005"/>
                <a:gd name="connsiteX11" fmla="*/ 1450143 w 7593101"/>
                <a:gd name="connsiteY11" fmla="*/ 5701005 h 5701005"/>
                <a:gd name="connsiteX12" fmla="*/ 0 w 7593101"/>
                <a:gd name="connsiteY12" fmla="*/ 2177591 h 5701005"/>
                <a:gd name="connsiteX0" fmla="*/ 0 w 7593101"/>
                <a:gd name="connsiteY0" fmla="*/ 2177591 h 5701005"/>
                <a:gd name="connsiteX1" fmla="*/ 3796545 w 7593101"/>
                <a:gd name="connsiteY1" fmla="*/ 0 h 5701005"/>
                <a:gd name="connsiteX2" fmla="*/ 7593089 w 7593101"/>
                <a:gd name="connsiteY2" fmla="*/ 2177591 h 5701005"/>
                <a:gd name="connsiteX3" fmla="*/ 5253313 w 7593101"/>
                <a:gd name="connsiteY3" fmla="*/ 2743204 h 5701005"/>
                <a:gd name="connsiteX4" fmla="*/ 3792068 w 7593101"/>
                <a:gd name="connsiteY4" fmla="*/ 1918452 h 5701005"/>
                <a:gd name="connsiteX5" fmla="*/ 2339785 w 7593101"/>
                <a:gd name="connsiteY5" fmla="*/ 2734240 h 5701005"/>
                <a:gd name="connsiteX6" fmla="*/ 2581832 w 7593101"/>
                <a:gd name="connsiteY6" fmla="*/ 4222381 h 5701005"/>
                <a:gd name="connsiteX7" fmla="*/ 4706467 w 7593101"/>
                <a:gd name="connsiteY7" fmla="*/ 4078946 h 5701005"/>
                <a:gd name="connsiteX8" fmla="*/ 5244349 w 7593101"/>
                <a:gd name="connsiteY8" fmla="*/ 2743205 h 5701005"/>
                <a:gd name="connsiteX9" fmla="*/ 7593101 w 7593101"/>
                <a:gd name="connsiteY9" fmla="*/ 2169464 h 5701005"/>
                <a:gd name="connsiteX10" fmla="*/ 6142946 w 7593101"/>
                <a:gd name="connsiteY10" fmla="*/ 5701005 h 5701005"/>
                <a:gd name="connsiteX11" fmla="*/ 1450143 w 7593101"/>
                <a:gd name="connsiteY11" fmla="*/ 5701005 h 5701005"/>
                <a:gd name="connsiteX12" fmla="*/ 0 w 7593101"/>
                <a:gd name="connsiteY12" fmla="*/ 2177591 h 5701005"/>
                <a:gd name="connsiteX0" fmla="*/ 0 w 7593101"/>
                <a:gd name="connsiteY0" fmla="*/ 2177591 h 5701005"/>
                <a:gd name="connsiteX1" fmla="*/ 3796545 w 7593101"/>
                <a:gd name="connsiteY1" fmla="*/ 0 h 5701005"/>
                <a:gd name="connsiteX2" fmla="*/ 7593089 w 7593101"/>
                <a:gd name="connsiteY2" fmla="*/ 2177591 h 5701005"/>
                <a:gd name="connsiteX3" fmla="*/ 5253313 w 7593101"/>
                <a:gd name="connsiteY3" fmla="*/ 2743204 h 5701005"/>
                <a:gd name="connsiteX4" fmla="*/ 3792068 w 7593101"/>
                <a:gd name="connsiteY4" fmla="*/ 1918452 h 5701005"/>
                <a:gd name="connsiteX5" fmla="*/ 2339785 w 7593101"/>
                <a:gd name="connsiteY5" fmla="*/ 2734240 h 5701005"/>
                <a:gd name="connsiteX6" fmla="*/ 2913526 w 7593101"/>
                <a:gd name="connsiteY6" fmla="*/ 4105840 h 5701005"/>
                <a:gd name="connsiteX7" fmla="*/ 4706467 w 7593101"/>
                <a:gd name="connsiteY7" fmla="*/ 4078946 h 5701005"/>
                <a:gd name="connsiteX8" fmla="*/ 5244349 w 7593101"/>
                <a:gd name="connsiteY8" fmla="*/ 2743205 h 5701005"/>
                <a:gd name="connsiteX9" fmla="*/ 7593101 w 7593101"/>
                <a:gd name="connsiteY9" fmla="*/ 2169464 h 5701005"/>
                <a:gd name="connsiteX10" fmla="*/ 6142946 w 7593101"/>
                <a:gd name="connsiteY10" fmla="*/ 5701005 h 5701005"/>
                <a:gd name="connsiteX11" fmla="*/ 1450143 w 7593101"/>
                <a:gd name="connsiteY11" fmla="*/ 5701005 h 5701005"/>
                <a:gd name="connsiteX12" fmla="*/ 0 w 7593101"/>
                <a:gd name="connsiteY12" fmla="*/ 2177591 h 5701005"/>
                <a:gd name="connsiteX0" fmla="*/ 0 w 7593101"/>
                <a:gd name="connsiteY0" fmla="*/ 2177591 h 5701005"/>
                <a:gd name="connsiteX1" fmla="*/ 3796545 w 7593101"/>
                <a:gd name="connsiteY1" fmla="*/ 0 h 5701005"/>
                <a:gd name="connsiteX2" fmla="*/ 7593089 w 7593101"/>
                <a:gd name="connsiteY2" fmla="*/ 2177591 h 5701005"/>
                <a:gd name="connsiteX3" fmla="*/ 5253313 w 7593101"/>
                <a:gd name="connsiteY3" fmla="*/ 2743204 h 5701005"/>
                <a:gd name="connsiteX4" fmla="*/ 3792068 w 7593101"/>
                <a:gd name="connsiteY4" fmla="*/ 1918452 h 5701005"/>
                <a:gd name="connsiteX5" fmla="*/ 2339785 w 7593101"/>
                <a:gd name="connsiteY5" fmla="*/ 2734240 h 5701005"/>
                <a:gd name="connsiteX6" fmla="*/ 2913526 w 7593101"/>
                <a:gd name="connsiteY6" fmla="*/ 4105840 h 5701005"/>
                <a:gd name="connsiteX7" fmla="*/ 4706467 w 7593101"/>
                <a:gd name="connsiteY7" fmla="*/ 4093936 h 5701005"/>
                <a:gd name="connsiteX8" fmla="*/ 5244349 w 7593101"/>
                <a:gd name="connsiteY8" fmla="*/ 2743205 h 5701005"/>
                <a:gd name="connsiteX9" fmla="*/ 7593101 w 7593101"/>
                <a:gd name="connsiteY9" fmla="*/ 2169464 h 5701005"/>
                <a:gd name="connsiteX10" fmla="*/ 6142946 w 7593101"/>
                <a:gd name="connsiteY10" fmla="*/ 5701005 h 5701005"/>
                <a:gd name="connsiteX11" fmla="*/ 1450143 w 7593101"/>
                <a:gd name="connsiteY11" fmla="*/ 5701005 h 5701005"/>
                <a:gd name="connsiteX12" fmla="*/ 0 w 7593101"/>
                <a:gd name="connsiteY12" fmla="*/ 2177591 h 5701005"/>
                <a:gd name="connsiteX0" fmla="*/ 0 w 7593101"/>
                <a:gd name="connsiteY0" fmla="*/ 2177591 h 5701005"/>
                <a:gd name="connsiteX1" fmla="*/ 3796545 w 7593101"/>
                <a:gd name="connsiteY1" fmla="*/ 0 h 5701005"/>
                <a:gd name="connsiteX2" fmla="*/ 7593089 w 7593101"/>
                <a:gd name="connsiteY2" fmla="*/ 2177591 h 5701005"/>
                <a:gd name="connsiteX3" fmla="*/ 5253313 w 7593101"/>
                <a:gd name="connsiteY3" fmla="*/ 2743204 h 5701005"/>
                <a:gd name="connsiteX4" fmla="*/ 3792068 w 7593101"/>
                <a:gd name="connsiteY4" fmla="*/ 1918452 h 5701005"/>
                <a:gd name="connsiteX5" fmla="*/ 2339785 w 7593101"/>
                <a:gd name="connsiteY5" fmla="*/ 2734240 h 5701005"/>
                <a:gd name="connsiteX6" fmla="*/ 2913526 w 7593101"/>
                <a:gd name="connsiteY6" fmla="*/ 4090850 h 5701005"/>
                <a:gd name="connsiteX7" fmla="*/ 4706467 w 7593101"/>
                <a:gd name="connsiteY7" fmla="*/ 4093936 h 5701005"/>
                <a:gd name="connsiteX8" fmla="*/ 5244349 w 7593101"/>
                <a:gd name="connsiteY8" fmla="*/ 2743205 h 5701005"/>
                <a:gd name="connsiteX9" fmla="*/ 7593101 w 7593101"/>
                <a:gd name="connsiteY9" fmla="*/ 2169464 h 5701005"/>
                <a:gd name="connsiteX10" fmla="*/ 6142946 w 7593101"/>
                <a:gd name="connsiteY10" fmla="*/ 5701005 h 5701005"/>
                <a:gd name="connsiteX11" fmla="*/ 1450143 w 7593101"/>
                <a:gd name="connsiteY11" fmla="*/ 5701005 h 5701005"/>
                <a:gd name="connsiteX12" fmla="*/ 0 w 7593101"/>
                <a:gd name="connsiteY12" fmla="*/ 2177591 h 57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93101" h="5701005">
                  <a:moveTo>
                    <a:pt x="0" y="2177591"/>
                  </a:moveTo>
                  <a:lnTo>
                    <a:pt x="3796545" y="0"/>
                  </a:lnTo>
                  <a:lnTo>
                    <a:pt x="7593089" y="2177591"/>
                  </a:lnTo>
                  <a:lnTo>
                    <a:pt x="5253313" y="2743204"/>
                  </a:lnTo>
                  <a:lnTo>
                    <a:pt x="3792068" y="1918452"/>
                  </a:lnTo>
                  <a:lnTo>
                    <a:pt x="2339785" y="2734240"/>
                  </a:lnTo>
                  <a:lnTo>
                    <a:pt x="2913526" y="4090850"/>
                  </a:lnTo>
                  <a:lnTo>
                    <a:pt x="4706467" y="4093936"/>
                  </a:lnTo>
                  <a:lnTo>
                    <a:pt x="5244349" y="2743205"/>
                  </a:lnTo>
                  <a:lnTo>
                    <a:pt x="7593101" y="2169464"/>
                  </a:lnTo>
                  <a:lnTo>
                    <a:pt x="6142946" y="5701005"/>
                  </a:lnTo>
                  <a:lnTo>
                    <a:pt x="1450143" y="5701005"/>
                  </a:lnTo>
                  <a:lnTo>
                    <a:pt x="0" y="217759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CB7CC"/>
                </a:gs>
                <a:gs pos="80000">
                  <a:srgbClr val="5583A5"/>
                </a:gs>
                <a:gs pos="100000">
                  <a:srgbClr val="446984"/>
                </a:gs>
              </a:gsLst>
              <a:lin ang="81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defTabSz="966788">
                <a:lnSpc>
                  <a:spcPct val="95000"/>
                </a:lnSpc>
              </a:pPr>
              <a:endParaRPr lang="en-US" sz="500" smtClean="0">
                <a:solidFill>
                  <a:schemeClr val="bg1"/>
                </a:solidFill>
              </a:endParaRPr>
            </a:p>
          </p:txBody>
        </p:sp>
        <p:sp>
          <p:nvSpPr>
            <p:cNvPr id="251" name="Freeform 250"/>
            <p:cNvSpPr/>
            <p:nvPr/>
          </p:nvSpPr>
          <p:spPr bwMode="auto">
            <a:xfrm>
              <a:off x="599607" y="1049310"/>
              <a:ext cx="7592517" cy="2743201"/>
            </a:xfrm>
            <a:custGeom>
              <a:avLst/>
              <a:gdLst>
                <a:gd name="connsiteX0" fmla="*/ 0 w 2016177"/>
                <a:gd name="connsiteY0" fmla="*/ 0 h 697042"/>
                <a:gd name="connsiteX1" fmla="*/ 2016177 w 2016177"/>
                <a:gd name="connsiteY1" fmla="*/ 0 h 697042"/>
                <a:gd name="connsiteX2" fmla="*/ 2016177 w 2016177"/>
                <a:gd name="connsiteY2" fmla="*/ 697042 h 697042"/>
                <a:gd name="connsiteX3" fmla="*/ 0 w 2016177"/>
                <a:gd name="connsiteY3" fmla="*/ 697042 h 697042"/>
                <a:gd name="connsiteX4" fmla="*/ 0 w 2016177"/>
                <a:gd name="connsiteY4" fmla="*/ 0 h 697042"/>
                <a:gd name="connsiteX0" fmla="*/ 0 w 2016177"/>
                <a:gd name="connsiteY0" fmla="*/ 0 h 876924"/>
                <a:gd name="connsiteX1" fmla="*/ 2016177 w 2016177"/>
                <a:gd name="connsiteY1" fmla="*/ 0 h 876924"/>
                <a:gd name="connsiteX2" fmla="*/ 2016177 w 2016177"/>
                <a:gd name="connsiteY2" fmla="*/ 697042 h 876924"/>
                <a:gd name="connsiteX3" fmla="*/ 254833 w 2016177"/>
                <a:gd name="connsiteY3" fmla="*/ 876924 h 876924"/>
                <a:gd name="connsiteX4" fmla="*/ 0 w 2016177"/>
                <a:gd name="connsiteY4" fmla="*/ 0 h 876924"/>
                <a:gd name="connsiteX0" fmla="*/ 0 w 2983042"/>
                <a:gd name="connsiteY0" fmla="*/ 592111 h 876924"/>
                <a:gd name="connsiteX1" fmla="*/ 2983042 w 2983042"/>
                <a:gd name="connsiteY1" fmla="*/ 0 h 876924"/>
                <a:gd name="connsiteX2" fmla="*/ 2983042 w 2983042"/>
                <a:gd name="connsiteY2" fmla="*/ 697042 h 876924"/>
                <a:gd name="connsiteX3" fmla="*/ 1221698 w 2983042"/>
                <a:gd name="connsiteY3" fmla="*/ 876924 h 876924"/>
                <a:gd name="connsiteX4" fmla="*/ 0 w 2983042"/>
                <a:gd name="connsiteY4" fmla="*/ 592111 h 876924"/>
                <a:gd name="connsiteX0" fmla="*/ 0 w 3762530"/>
                <a:gd name="connsiteY0" fmla="*/ 2173574 h 2458387"/>
                <a:gd name="connsiteX1" fmla="*/ 3762530 w 3762530"/>
                <a:gd name="connsiteY1" fmla="*/ 0 h 2458387"/>
                <a:gd name="connsiteX2" fmla="*/ 2983042 w 3762530"/>
                <a:gd name="connsiteY2" fmla="*/ 2278505 h 2458387"/>
                <a:gd name="connsiteX3" fmla="*/ 1221698 w 3762530"/>
                <a:gd name="connsiteY3" fmla="*/ 2458387 h 2458387"/>
                <a:gd name="connsiteX4" fmla="*/ 0 w 3762530"/>
                <a:gd name="connsiteY4" fmla="*/ 2173574 h 2458387"/>
                <a:gd name="connsiteX0" fmla="*/ 0 w 7532557"/>
                <a:gd name="connsiteY0" fmla="*/ 2173574 h 2458387"/>
                <a:gd name="connsiteX1" fmla="*/ 3762530 w 7532557"/>
                <a:gd name="connsiteY1" fmla="*/ 0 h 2458387"/>
                <a:gd name="connsiteX2" fmla="*/ 7532557 w 7532557"/>
                <a:gd name="connsiteY2" fmla="*/ 2173575 h 2458387"/>
                <a:gd name="connsiteX3" fmla="*/ 2983042 w 7532557"/>
                <a:gd name="connsiteY3" fmla="*/ 2278505 h 2458387"/>
                <a:gd name="connsiteX4" fmla="*/ 1221698 w 7532557"/>
                <a:gd name="connsiteY4" fmla="*/ 2458387 h 2458387"/>
                <a:gd name="connsiteX5" fmla="*/ 0 w 7532557"/>
                <a:gd name="connsiteY5" fmla="*/ 2173574 h 2458387"/>
                <a:gd name="connsiteX0" fmla="*/ 0 w 7532557"/>
                <a:gd name="connsiteY0" fmla="*/ 2173574 h 2743201"/>
                <a:gd name="connsiteX1" fmla="*/ 3762530 w 7532557"/>
                <a:gd name="connsiteY1" fmla="*/ 0 h 2743201"/>
                <a:gd name="connsiteX2" fmla="*/ 7532557 w 7532557"/>
                <a:gd name="connsiteY2" fmla="*/ 2173575 h 2743201"/>
                <a:gd name="connsiteX3" fmla="*/ 5216577 w 7532557"/>
                <a:gd name="connsiteY3" fmla="*/ 2743201 h 2743201"/>
                <a:gd name="connsiteX4" fmla="*/ 1221698 w 7532557"/>
                <a:gd name="connsiteY4" fmla="*/ 2458387 h 2743201"/>
                <a:gd name="connsiteX5" fmla="*/ 0 w 7532557"/>
                <a:gd name="connsiteY5" fmla="*/ 2173574 h 2743201"/>
                <a:gd name="connsiteX0" fmla="*/ 0 w 7532557"/>
                <a:gd name="connsiteY0" fmla="*/ 2173574 h 2743201"/>
                <a:gd name="connsiteX1" fmla="*/ 3762530 w 7532557"/>
                <a:gd name="connsiteY1" fmla="*/ 0 h 2743201"/>
                <a:gd name="connsiteX2" fmla="*/ 7532557 w 7532557"/>
                <a:gd name="connsiteY2" fmla="*/ 2173575 h 2743201"/>
                <a:gd name="connsiteX3" fmla="*/ 5216577 w 7532557"/>
                <a:gd name="connsiteY3" fmla="*/ 2743201 h 2743201"/>
                <a:gd name="connsiteX4" fmla="*/ 3777521 w 7532557"/>
                <a:gd name="connsiteY4" fmla="*/ 1903752 h 2743201"/>
                <a:gd name="connsiteX5" fmla="*/ 1221698 w 7532557"/>
                <a:gd name="connsiteY5" fmla="*/ 2458387 h 2743201"/>
                <a:gd name="connsiteX6" fmla="*/ 0 w 7532557"/>
                <a:gd name="connsiteY6" fmla="*/ 2173574 h 2743201"/>
                <a:gd name="connsiteX0" fmla="*/ 0 w 7532557"/>
                <a:gd name="connsiteY0" fmla="*/ 2173574 h 2743201"/>
                <a:gd name="connsiteX1" fmla="*/ 3762530 w 7532557"/>
                <a:gd name="connsiteY1" fmla="*/ 0 h 2743201"/>
                <a:gd name="connsiteX2" fmla="*/ 7532557 w 7532557"/>
                <a:gd name="connsiteY2" fmla="*/ 2173575 h 2743201"/>
                <a:gd name="connsiteX3" fmla="*/ 5216577 w 7532557"/>
                <a:gd name="connsiteY3" fmla="*/ 2743201 h 2743201"/>
                <a:gd name="connsiteX4" fmla="*/ 3777521 w 7532557"/>
                <a:gd name="connsiteY4" fmla="*/ 1903752 h 2743201"/>
                <a:gd name="connsiteX5" fmla="*/ 2330970 w 7532557"/>
                <a:gd name="connsiteY5" fmla="*/ 2713221 h 2743201"/>
                <a:gd name="connsiteX6" fmla="*/ 1221698 w 7532557"/>
                <a:gd name="connsiteY6" fmla="*/ 2458387 h 2743201"/>
                <a:gd name="connsiteX7" fmla="*/ 0 w 7532557"/>
                <a:gd name="connsiteY7" fmla="*/ 2173574 h 2743201"/>
                <a:gd name="connsiteX0" fmla="*/ 0 w 7570032"/>
                <a:gd name="connsiteY0" fmla="*/ 2173574 h 2743201"/>
                <a:gd name="connsiteX1" fmla="*/ 3762530 w 7570032"/>
                <a:gd name="connsiteY1" fmla="*/ 0 h 2743201"/>
                <a:gd name="connsiteX2" fmla="*/ 7570032 w 7570032"/>
                <a:gd name="connsiteY2" fmla="*/ 2166080 h 2743201"/>
                <a:gd name="connsiteX3" fmla="*/ 5216577 w 7570032"/>
                <a:gd name="connsiteY3" fmla="*/ 2743201 h 2743201"/>
                <a:gd name="connsiteX4" fmla="*/ 3777521 w 7570032"/>
                <a:gd name="connsiteY4" fmla="*/ 1903752 h 2743201"/>
                <a:gd name="connsiteX5" fmla="*/ 2330970 w 7570032"/>
                <a:gd name="connsiteY5" fmla="*/ 2713221 h 2743201"/>
                <a:gd name="connsiteX6" fmla="*/ 1221698 w 7570032"/>
                <a:gd name="connsiteY6" fmla="*/ 2458387 h 2743201"/>
                <a:gd name="connsiteX7" fmla="*/ 0 w 7570032"/>
                <a:gd name="connsiteY7" fmla="*/ 2173574 h 2743201"/>
                <a:gd name="connsiteX0" fmla="*/ 0 w 7592517"/>
                <a:gd name="connsiteY0" fmla="*/ 2173574 h 2743201"/>
                <a:gd name="connsiteX1" fmla="*/ 3785015 w 7592517"/>
                <a:gd name="connsiteY1" fmla="*/ 0 h 2743201"/>
                <a:gd name="connsiteX2" fmla="*/ 7592517 w 7592517"/>
                <a:gd name="connsiteY2" fmla="*/ 2166080 h 2743201"/>
                <a:gd name="connsiteX3" fmla="*/ 5239062 w 7592517"/>
                <a:gd name="connsiteY3" fmla="*/ 2743201 h 2743201"/>
                <a:gd name="connsiteX4" fmla="*/ 3800006 w 7592517"/>
                <a:gd name="connsiteY4" fmla="*/ 1903752 h 2743201"/>
                <a:gd name="connsiteX5" fmla="*/ 2353455 w 7592517"/>
                <a:gd name="connsiteY5" fmla="*/ 2713221 h 2743201"/>
                <a:gd name="connsiteX6" fmla="*/ 1244183 w 7592517"/>
                <a:gd name="connsiteY6" fmla="*/ 2458387 h 2743201"/>
                <a:gd name="connsiteX7" fmla="*/ 0 w 7592517"/>
                <a:gd name="connsiteY7" fmla="*/ 2173574 h 274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92517" h="2743201">
                  <a:moveTo>
                    <a:pt x="0" y="2173574"/>
                  </a:moveTo>
                  <a:lnTo>
                    <a:pt x="3785015" y="0"/>
                  </a:lnTo>
                  <a:lnTo>
                    <a:pt x="7592517" y="2166080"/>
                  </a:lnTo>
                  <a:lnTo>
                    <a:pt x="5239062" y="2743201"/>
                  </a:lnTo>
                  <a:lnTo>
                    <a:pt x="3800006" y="1903752"/>
                  </a:lnTo>
                  <a:lnTo>
                    <a:pt x="2353455" y="2713221"/>
                  </a:lnTo>
                  <a:lnTo>
                    <a:pt x="1244183" y="2458387"/>
                  </a:lnTo>
                  <a:lnTo>
                    <a:pt x="0" y="2173574"/>
                  </a:lnTo>
                  <a:close/>
                </a:path>
              </a:pathLst>
            </a:custGeom>
            <a:gradFill flip="none" rotWithShape="1">
              <a:gsLst>
                <a:gs pos="19000">
                  <a:srgbClr val="F19F1E"/>
                </a:gs>
                <a:gs pos="41000">
                  <a:srgbClr val="FF9900"/>
                </a:gs>
                <a:gs pos="100000">
                  <a:srgbClr val="F1600F"/>
                </a:gs>
              </a:gsLst>
              <a:lin ang="16200000" scaled="1"/>
              <a:tileRect/>
            </a:gra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innerShdw blurRad="330200" dist="76200" dir="18000000">
                <a:prstClr val="black">
                  <a:alpha val="15000"/>
                </a:prstClr>
              </a:innerShdw>
            </a:effec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66788" latinLnBrk="0">
                <a:lnSpc>
                  <a:spcPct val="95000"/>
                </a:lnSpc>
                <a:buClrTx/>
                <a:buFont typeface="Wingdings" pitchFamily="2" charset="2"/>
                <a:buNone/>
                <a:tabLst/>
              </a:pPr>
              <a:endParaRPr lang="en-US" sz="200" smtClean="0"/>
            </a:p>
          </p:txBody>
        </p:sp>
        <p:sp>
          <p:nvSpPr>
            <p:cNvPr id="253" name="Regular Pentagon 252"/>
            <p:cNvSpPr>
              <a:spLocks noChangeAspect="1"/>
            </p:cNvSpPr>
            <p:nvPr/>
          </p:nvSpPr>
          <p:spPr bwMode="auto">
            <a:xfrm>
              <a:off x="1826766" y="2026015"/>
              <a:ext cx="5120875" cy="3844834"/>
            </a:xfrm>
            <a:prstGeom prst="pentagon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innerShdw blurRad="330200" dist="76200" dir="18000000">
                <a:prstClr val="black">
                  <a:alpha val="15000"/>
                </a:prstClr>
              </a:innerShdw>
            </a:effec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00" smtClean="0"/>
            </a:p>
          </p:txBody>
        </p:sp>
        <p:sp>
          <p:nvSpPr>
            <p:cNvPr id="254" name="Text Box 22"/>
            <p:cNvSpPr txBox="1">
              <a:spLocks noChangeArrowheads="1"/>
            </p:cNvSpPr>
            <p:nvPr/>
          </p:nvSpPr>
          <p:spPr bwMode="auto">
            <a:xfrm>
              <a:off x="3626031" y="5312888"/>
              <a:ext cx="1575156" cy="3018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500" dirty="0" smtClean="0"/>
                <a:t>Integration</a:t>
              </a:r>
              <a:endParaRPr lang="en-US" sz="500" dirty="0"/>
            </a:p>
          </p:txBody>
        </p:sp>
        <p:sp>
          <p:nvSpPr>
            <p:cNvPr id="255" name="Text Box 28"/>
            <p:cNvSpPr txBox="1">
              <a:spLocks noChangeArrowheads="1"/>
            </p:cNvSpPr>
            <p:nvPr/>
          </p:nvSpPr>
          <p:spPr bwMode="auto">
            <a:xfrm>
              <a:off x="2622577" y="2911466"/>
              <a:ext cx="1618063" cy="6036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500" dirty="0" smtClean="0"/>
                <a:t>Transaction</a:t>
              </a:r>
              <a:br>
                <a:rPr lang="en-US" sz="500" dirty="0" smtClean="0"/>
              </a:br>
              <a:r>
                <a:rPr lang="en-US" sz="500" dirty="0" smtClean="0"/>
                <a:t>Manager</a:t>
              </a:r>
              <a:endParaRPr lang="en-US" sz="500" dirty="0"/>
            </a:p>
          </p:txBody>
        </p:sp>
        <p:sp>
          <p:nvSpPr>
            <p:cNvPr id="256" name="Text Box 32"/>
            <p:cNvSpPr txBox="1">
              <a:spLocks noChangeArrowheads="1"/>
            </p:cNvSpPr>
            <p:nvPr/>
          </p:nvSpPr>
          <p:spPr bwMode="auto">
            <a:xfrm>
              <a:off x="5464514" y="2268310"/>
              <a:ext cx="726270" cy="2120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Security</a:t>
              </a:r>
              <a:endParaRPr lang="en-US" sz="400" dirty="0"/>
            </a:p>
          </p:txBody>
        </p:sp>
        <p:sp>
          <p:nvSpPr>
            <p:cNvPr id="257" name="Text Box 48"/>
            <p:cNvSpPr txBox="1">
              <a:spLocks noChangeArrowheads="1"/>
            </p:cNvSpPr>
            <p:nvPr/>
          </p:nvSpPr>
          <p:spPr bwMode="auto">
            <a:xfrm>
              <a:off x="4347070" y="2926220"/>
              <a:ext cx="2132895" cy="6036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500" dirty="0" smtClean="0"/>
                <a:t>Communication</a:t>
              </a:r>
              <a:br>
                <a:rPr lang="en-US" sz="500" dirty="0" smtClean="0"/>
              </a:br>
              <a:r>
                <a:rPr lang="en-US" sz="500" dirty="0" smtClean="0"/>
                <a:t>Layer</a:t>
              </a:r>
              <a:endParaRPr lang="en-US" sz="500" dirty="0"/>
            </a:p>
          </p:txBody>
        </p:sp>
        <p:sp>
          <p:nvSpPr>
            <p:cNvPr id="258" name="Text Box 54"/>
            <p:cNvSpPr txBox="1">
              <a:spLocks noChangeArrowheads="1"/>
            </p:cNvSpPr>
            <p:nvPr/>
          </p:nvSpPr>
          <p:spPr bwMode="auto">
            <a:xfrm>
              <a:off x="1304315" y="4393029"/>
              <a:ext cx="965110" cy="4240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Knowledge</a:t>
              </a:r>
              <a:br>
                <a:rPr lang="en-US" sz="400" dirty="0" smtClean="0"/>
              </a:br>
              <a:r>
                <a:rPr lang="en-US" sz="400" dirty="0" smtClean="0"/>
                <a:t>Tables</a:t>
              </a:r>
              <a:endParaRPr lang="en-US" sz="400" dirty="0"/>
            </a:p>
          </p:txBody>
        </p:sp>
        <p:sp>
          <p:nvSpPr>
            <p:cNvPr id="259" name="Text Box 25"/>
            <p:cNvSpPr txBox="1">
              <a:spLocks noChangeArrowheads="1"/>
            </p:cNvSpPr>
            <p:nvPr/>
          </p:nvSpPr>
          <p:spPr bwMode="auto">
            <a:xfrm>
              <a:off x="2221264" y="4493051"/>
              <a:ext cx="1219674" cy="6036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500" dirty="0" smtClean="0"/>
                <a:t>Business</a:t>
              </a:r>
              <a:br>
                <a:rPr lang="en-US" sz="500" dirty="0" smtClean="0"/>
              </a:br>
              <a:r>
                <a:rPr lang="en-US" sz="500" dirty="0" smtClean="0"/>
                <a:t>Logic</a:t>
              </a:r>
              <a:endParaRPr lang="en-US" sz="500" dirty="0"/>
            </a:p>
          </p:txBody>
        </p:sp>
        <p:sp>
          <p:nvSpPr>
            <p:cNvPr id="260" name="Text Box 54"/>
            <p:cNvSpPr txBox="1">
              <a:spLocks noChangeArrowheads="1"/>
            </p:cNvSpPr>
            <p:nvPr/>
          </p:nvSpPr>
          <p:spPr bwMode="auto">
            <a:xfrm>
              <a:off x="853218" y="3485712"/>
              <a:ext cx="862750" cy="2120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Calendars</a:t>
              </a:r>
              <a:endParaRPr lang="en-US" sz="400" dirty="0"/>
            </a:p>
          </p:txBody>
        </p:sp>
        <p:sp>
          <p:nvSpPr>
            <p:cNvPr id="261" name="Text Box 54"/>
            <p:cNvSpPr txBox="1">
              <a:spLocks noChangeArrowheads="1"/>
            </p:cNvSpPr>
            <p:nvPr/>
          </p:nvSpPr>
          <p:spPr bwMode="auto">
            <a:xfrm>
              <a:off x="1725902" y="5373673"/>
              <a:ext cx="857875" cy="2120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Functions</a:t>
              </a:r>
              <a:endParaRPr lang="en-US" sz="400" dirty="0"/>
            </a:p>
          </p:txBody>
        </p:sp>
        <p:cxnSp>
          <p:nvCxnSpPr>
            <p:cNvPr id="262" name="Straight Connector 261"/>
            <p:cNvCxnSpPr>
              <a:stCxn id="250" idx="0"/>
              <a:endCxn id="250" idx="5"/>
            </p:cNvCxnSpPr>
            <p:nvPr/>
          </p:nvCxnSpPr>
          <p:spPr bwMode="auto">
            <a:xfrm>
              <a:off x="600639" y="3217492"/>
              <a:ext cx="2339785" cy="5566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63" name="Straight Connector 262"/>
            <p:cNvCxnSpPr>
              <a:endCxn id="250" idx="7"/>
            </p:cNvCxnSpPr>
            <p:nvPr/>
          </p:nvCxnSpPr>
          <p:spPr bwMode="auto">
            <a:xfrm flipH="1" flipV="1">
              <a:off x="5307104" y="5133837"/>
              <a:ext cx="1418558" cy="159811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64" name="Straight Connector 263"/>
            <p:cNvCxnSpPr>
              <a:stCxn id="250" idx="4"/>
            </p:cNvCxnSpPr>
            <p:nvPr/>
          </p:nvCxnSpPr>
          <p:spPr bwMode="auto">
            <a:xfrm flipH="1" flipV="1">
              <a:off x="4379260" y="1030943"/>
              <a:ext cx="13448" cy="192741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65" name="Straight Connector 264"/>
            <p:cNvCxnSpPr>
              <a:endCxn id="250" idx="6"/>
            </p:cNvCxnSpPr>
            <p:nvPr/>
          </p:nvCxnSpPr>
          <p:spPr bwMode="auto">
            <a:xfrm flipV="1">
              <a:off x="2021732" y="5130751"/>
              <a:ext cx="1492434" cy="161852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66" name="Straight Connector 265"/>
            <p:cNvCxnSpPr>
              <a:endCxn id="250" idx="8"/>
            </p:cNvCxnSpPr>
            <p:nvPr/>
          </p:nvCxnSpPr>
          <p:spPr bwMode="auto">
            <a:xfrm flipH="1">
              <a:off x="5844988" y="3208533"/>
              <a:ext cx="2330816" cy="57457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67" name="Straight Connector 266"/>
            <p:cNvCxnSpPr/>
            <p:nvPr/>
          </p:nvCxnSpPr>
          <p:spPr bwMode="auto">
            <a:xfrm>
              <a:off x="2572871" y="2196353"/>
              <a:ext cx="530093" cy="58432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68" name="Straight Connector 267"/>
            <p:cNvCxnSpPr/>
            <p:nvPr/>
          </p:nvCxnSpPr>
          <p:spPr bwMode="auto">
            <a:xfrm flipV="1">
              <a:off x="5141626" y="1667436"/>
              <a:ext cx="335809" cy="79844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69" name="Straight Connector 268"/>
            <p:cNvCxnSpPr/>
            <p:nvPr/>
          </p:nvCxnSpPr>
          <p:spPr bwMode="auto">
            <a:xfrm flipV="1">
              <a:off x="1141015" y="4287186"/>
              <a:ext cx="1002578" cy="7598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70" name="Straight Connector 269"/>
            <p:cNvCxnSpPr/>
            <p:nvPr/>
          </p:nvCxnSpPr>
          <p:spPr bwMode="auto">
            <a:xfrm flipV="1">
              <a:off x="5973580" y="2330824"/>
              <a:ext cx="570655" cy="60724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71" name="Straight Connector 270"/>
            <p:cNvCxnSpPr/>
            <p:nvPr/>
          </p:nvCxnSpPr>
          <p:spPr bwMode="auto">
            <a:xfrm>
              <a:off x="6648139" y="4264702"/>
              <a:ext cx="989350" cy="24733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72" name="Straight Connector 271"/>
            <p:cNvCxnSpPr/>
            <p:nvPr/>
          </p:nvCxnSpPr>
          <p:spPr bwMode="auto">
            <a:xfrm>
              <a:off x="6273383" y="5156616"/>
              <a:ext cx="891915" cy="54714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73" name="Straight Connector 272"/>
            <p:cNvCxnSpPr/>
            <p:nvPr/>
          </p:nvCxnSpPr>
          <p:spPr bwMode="auto">
            <a:xfrm flipV="1">
              <a:off x="1401581" y="4693394"/>
              <a:ext cx="894413" cy="25336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74" name="Straight Connector 273"/>
            <p:cNvCxnSpPr/>
            <p:nvPr/>
          </p:nvCxnSpPr>
          <p:spPr bwMode="auto">
            <a:xfrm flipV="1">
              <a:off x="1813810" y="5483315"/>
              <a:ext cx="817258" cy="45279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75" name="Straight Connector 274"/>
            <p:cNvCxnSpPr/>
            <p:nvPr/>
          </p:nvCxnSpPr>
          <p:spPr bwMode="auto">
            <a:xfrm>
              <a:off x="958930" y="3857176"/>
              <a:ext cx="1021976" cy="3585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76" name="Straight Connector 275"/>
            <p:cNvCxnSpPr/>
            <p:nvPr/>
          </p:nvCxnSpPr>
          <p:spPr bwMode="auto">
            <a:xfrm>
              <a:off x="1665526" y="2727033"/>
              <a:ext cx="645459" cy="4661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77" name="Straight Connector 276"/>
            <p:cNvCxnSpPr/>
            <p:nvPr/>
          </p:nvCxnSpPr>
          <p:spPr bwMode="auto">
            <a:xfrm>
              <a:off x="3567953" y="1595718"/>
              <a:ext cx="304800" cy="7082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78" name="Straight Connector 277"/>
            <p:cNvCxnSpPr/>
            <p:nvPr/>
          </p:nvCxnSpPr>
          <p:spPr bwMode="auto">
            <a:xfrm flipH="1">
              <a:off x="3417757" y="5868649"/>
              <a:ext cx="224853" cy="8544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79" name="Straight Connector 278"/>
            <p:cNvCxnSpPr/>
            <p:nvPr/>
          </p:nvCxnSpPr>
          <p:spPr bwMode="auto">
            <a:xfrm>
              <a:off x="4414603" y="5906125"/>
              <a:ext cx="68486" cy="82343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sp>
          <p:nvSpPr>
            <p:cNvPr id="280" name="Text Box 52"/>
            <p:cNvSpPr txBox="1">
              <a:spLocks noChangeArrowheads="1"/>
            </p:cNvSpPr>
            <p:nvPr/>
          </p:nvSpPr>
          <p:spPr bwMode="auto">
            <a:xfrm>
              <a:off x="3740398" y="6127367"/>
              <a:ext cx="477679" cy="2120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SOAP</a:t>
              </a:r>
              <a:endParaRPr lang="en-US" sz="400" dirty="0"/>
            </a:p>
          </p:txBody>
        </p:sp>
        <p:sp>
          <p:nvSpPr>
            <p:cNvPr id="281" name="Text Box 15"/>
            <p:cNvSpPr txBox="1">
              <a:spLocks noChangeArrowheads="1"/>
            </p:cNvSpPr>
            <p:nvPr/>
          </p:nvSpPr>
          <p:spPr bwMode="auto">
            <a:xfrm>
              <a:off x="2605732" y="6128290"/>
              <a:ext cx="916367" cy="2120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Messaging</a:t>
              </a:r>
              <a:endParaRPr lang="en-US" sz="400" dirty="0"/>
            </a:p>
          </p:txBody>
        </p:sp>
        <p:sp>
          <p:nvSpPr>
            <p:cNvPr id="282" name="Text Box 15"/>
            <p:cNvSpPr txBox="1">
              <a:spLocks noChangeArrowheads="1"/>
            </p:cNvSpPr>
            <p:nvPr/>
          </p:nvSpPr>
          <p:spPr bwMode="auto">
            <a:xfrm>
              <a:off x="4600484" y="6135782"/>
              <a:ext cx="404565" cy="2120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.NET</a:t>
              </a:r>
              <a:endParaRPr lang="en-US" sz="400" dirty="0"/>
            </a:p>
          </p:txBody>
        </p:sp>
        <p:sp>
          <p:nvSpPr>
            <p:cNvPr id="283" name="Text Box 15"/>
            <p:cNvSpPr txBox="1">
              <a:spLocks noChangeArrowheads="1"/>
            </p:cNvSpPr>
            <p:nvPr/>
          </p:nvSpPr>
          <p:spPr bwMode="auto">
            <a:xfrm>
              <a:off x="5433544" y="6135782"/>
              <a:ext cx="492302" cy="2120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ODBC</a:t>
              </a:r>
              <a:endParaRPr lang="en-US" sz="400" dirty="0"/>
            </a:p>
          </p:txBody>
        </p:sp>
        <p:sp>
          <p:nvSpPr>
            <p:cNvPr id="284" name="Text Box 25"/>
            <p:cNvSpPr txBox="1">
              <a:spLocks noChangeArrowheads="1"/>
            </p:cNvSpPr>
            <p:nvPr/>
          </p:nvSpPr>
          <p:spPr bwMode="auto">
            <a:xfrm>
              <a:off x="3602143" y="3666313"/>
              <a:ext cx="1515904" cy="5565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1050" dirty="0" smtClean="0"/>
                <a:t>Server</a:t>
              </a:r>
              <a:endParaRPr lang="en-US" sz="1050" dirty="0"/>
            </a:p>
          </p:txBody>
        </p:sp>
        <p:cxnSp>
          <p:nvCxnSpPr>
            <p:cNvPr id="285" name="Straight Connector 284"/>
            <p:cNvCxnSpPr/>
            <p:nvPr/>
          </p:nvCxnSpPr>
          <p:spPr bwMode="auto">
            <a:xfrm>
              <a:off x="5119144" y="5898629"/>
              <a:ext cx="329783" cy="79447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sp>
          <p:nvSpPr>
            <p:cNvPr id="286" name="Text Box 52"/>
            <p:cNvSpPr txBox="1">
              <a:spLocks noChangeArrowheads="1"/>
            </p:cNvSpPr>
            <p:nvPr/>
          </p:nvSpPr>
          <p:spPr bwMode="auto">
            <a:xfrm>
              <a:off x="6512696" y="4733281"/>
              <a:ext cx="1004104" cy="4240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GIS</a:t>
              </a:r>
              <a:br>
                <a:rPr lang="en-US" sz="400" dirty="0" smtClean="0"/>
              </a:br>
              <a:r>
                <a:rPr lang="en-US" sz="400" dirty="0" smtClean="0"/>
                <a:t>Integration</a:t>
              </a:r>
              <a:endParaRPr lang="en-US" sz="400" dirty="0"/>
            </a:p>
          </p:txBody>
        </p:sp>
        <p:sp>
          <p:nvSpPr>
            <p:cNvPr id="287" name="Text Box 52"/>
            <p:cNvSpPr txBox="1">
              <a:spLocks noChangeArrowheads="1"/>
            </p:cNvSpPr>
            <p:nvPr/>
          </p:nvSpPr>
          <p:spPr bwMode="auto">
            <a:xfrm>
              <a:off x="1893345" y="5880028"/>
              <a:ext cx="814004" cy="2120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Daemons</a:t>
              </a:r>
              <a:endParaRPr lang="en-US" sz="400" dirty="0"/>
            </a:p>
          </p:txBody>
        </p:sp>
        <p:sp>
          <p:nvSpPr>
            <p:cNvPr id="288" name="Text Box 52"/>
            <p:cNvSpPr txBox="1">
              <a:spLocks noChangeArrowheads="1"/>
            </p:cNvSpPr>
            <p:nvPr/>
          </p:nvSpPr>
          <p:spPr bwMode="auto">
            <a:xfrm>
              <a:off x="1111409" y="3938807"/>
              <a:ext cx="818878" cy="4240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Sorted </a:t>
              </a:r>
              <a:br>
                <a:rPr lang="en-US" sz="400" dirty="0" smtClean="0"/>
              </a:br>
              <a:r>
                <a:rPr lang="en-US" sz="400" dirty="0" smtClean="0"/>
                <a:t>Relations</a:t>
              </a:r>
              <a:endParaRPr lang="en-US" sz="400" dirty="0"/>
            </a:p>
          </p:txBody>
        </p:sp>
        <p:sp>
          <p:nvSpPr>
            <p:cNvPr id="289" name="Text Box 32"/>
            <p:cNvSpPr txBox="1">
              <a:spLocks noChangeArrowheads="1"/>
            </p:cNvSpPr>
            <p:nvPr/>
          </p:nvSpPr>
          <p:spPr bwMode="auto">
            <a:xfrm>
              <a:off x="6646120" y="2770479"/>
              <a:ext cx="716518" cy="4240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Internal</a:t>
              </a:r>
              <a:br>
                <a:rPr lang="en-US" sz="400" dirty="0" smtClean="0"/>
              </a:br>
              <a:r>
                <a:rPr lang="en-US" sz="400" dirty="0" smtClean="0"/>
                <a:t>Storage</a:t>
              </a:r>
              <a:endParaRPr lang="en-US" sz="400" dirty="0"/>
            </a:p>
          </p:txBody>
        </p:sp>
        <p:sp>
          <p:nvSpPr>
            <p:cNvPr id="290" name="Text Box 25"/>
            <p:cNvSpPr txBox="1">
              <a:spLocks noChangeArrowheads="1"/>
            </p:cNvSpPr>
            <p:nvPr/>
          </p:nvSpPr>
          <p:spPr bwMode="auto">
            <a:xfrm>
              <a:off x="5527561" y="4335655"/>
              <a:ext cx="992897" cy="3018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500" dirty="0" smtClean="0"/>
                <a:t>Special</a:t>
              </a:r>
              <a:endParaRPr lang="en-US" sz="500" dirty="0"/>
            </a:p>
          </p:txBody>
        </p:sp>
        <p:sp>
          <p:nvSpPr>
            <p:cNvPr id="291" name="Text Box 52"/>
            <p:cNvSpPr txBox="1">
              <a:spLocks noChangeArrowheads="1"/>
            </p:cNvSpPr>
            <p:nvPr/>
          </p:nvSpPr>
          <p:spPr bwMode="auto">
            <a:xfrm>
              <a:off x="1555144" y="4965629"/>
              <a:ext cx="740890" cy="2120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Methods</a:t>
              </a:r>
              <a:endParaRPr lang="en-US" sz="400" dirty="0"/>
            </a:p>
          </p:txBody>
        </p:sp>
        <p:cxnSp>
          <p:nvCxnSpPr>
            <p:cNvPr id="292" name="Straight Connector 291"/>
            <p:cNvCxnSpPr/>
            <p:nvPr/>
          </p:nvCxnSpPr>
          <p:spPr bwMode="auto">
            <a:xfrm flipV="1">
              <a:off x="1573968" y="5093570"/>
              <a:ext cx="854733" cy="40032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sp>
          <p:nvSpPr>
            <p:cNvPr id="293" name="Text Box 52"/>
            <p:cNvSpPr txBox="1">
              <a:spLocks noChangeArrowheads="1"/>
            </p:cNvSpPr>
            <p:nvPr/>
          </p:nvSpPr>
          <p:spPr bwMode="auto">
            <a:xfrm>
              <a:off x="7048480" y="3743932"/>
              <a:ext cx="697024" cy="4240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Mobility</a:t>
              </a:r>
              <a:br>
                <a:rPr lang="en-US" sz="400" dirty="0" smtClean="0"/>
              </a:br>
              <a:r>
                <a:rPr lang="en-US" sz="400" dirty="0" smtClean="0"/>
                <a:t>Server</a:t>
              </a:r>
              <a:endParaRPr lang="en-US" sz="400" dirty="0"/>
            </a:p>
          </p:txBody>
        </p:sp>
        <p:sp>
          <p:nvSpPr>
            <p:cNvPr id="294" name="Text Box 52"/>
            <p:cNvSpPr txBox="1">
              <a:spLocks noChangeArrowheads="1"/>
            </p:cNvSpPr>
            <p:nvPr/>
          </p:nvSpPr>
          <p:spPr bwMode="auto">
            <a:xfrm>
              <a:off x="6191100" y="5812574"/>
              <a:ext cx="463059" cy="2120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LDAP</a:t>
              </a:r>
              <a:endParaRPr lang="en-US" sz="400" dirty="0"/>
            </a:p>
          </p:txBody>
        </p:sp>
        <p:sp>
          <p:nvSpPr>
            <p:cNvPr id="295" name="Text Box 85"/>
            <p:cNvSpPr txBox="1">
              <a:spLocks noChangeArrowheads="1"/>
            </p:cNvSpPr>
            <p:nvPr/>
          </p:nvSpPr>
          <p:spPr bwMode="auto">
            <a:xfrm>
              <a:off x="2774683" y="2008508"/>
              <a:ext cx="999229" cy="2120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Undo/Redo</a:t>
              </a:r>
              <a:endParaRPr lang="en-US" sz="400" dirty="0"/>
            </a:p>
          </p:txBody>
        </p:sp>
        <p:sp>
          <p:nvSpPr>
            <p:cNvPr id="296" name="Text Box 84"/>
            <p:cNvSpPr txBox="1">
              <a:spLocks noChangeArrowheads="1"/>
            </p:cNvSpPr>
            <p:nvPr/>
          </p:nvSpPr>
          <p:spPr bwMode="auto">
            <a:xfrm>
              <a:off x="1890983" y="2600646"/>
              <a:ext cx="974858" cy="2120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Propagator</a:t>
              </a:r>
              <a:endParaRPr lang="en-US" sz="400" dirty="0"/>
            </a:p>
          </p:txBody>
        </p:sp>
        <p:sp>
          <p:nvSpPr>
            <p:cNvPr id="297" name="Text Box 28"/>
            <p:cNvSpPr txBox="1">
              <a:spLocks noChangeArrowheads="1"/>
            </p:cNvSpPr>
            <p:nvPr/>
          </p:nvSpPr>
          <p:spPr bwMode="auto">
            <a:xfrm>
              <a:off x="1165272" y="2963928"/>
              <a:ext cx="770135" cy="2120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Datasets</a:t>
              </a:r>
              <a:endParaRPr lang="en-US" sz="400" dirty="0"/>
            </a:p>
          </p:txBody>
        </p:sp>
        <p:sp>
          <p:nvSpPr>
            <p:cNvPr id="298" name="Text Box 52"/>
            <p:cNvSpPr txBox="1">
              <a:spLocks noChangeArrowheads="1"/>
            </p:cNvSpPr>
            <p:nvPr/>
          </p:nvSpPr>
          <p:spPr bwMode="auto">
            <a:xfrm>
              <a:off x="3617212" y="1607832"/>
              <a:ext cx="814004" cy="2120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Daemons</a:t>
              </a:r>
              <a:endParaRPr lang="en-US" sz="400" dirty="0"/>
            </a:p>
          </p:txBody>
        </p:sp>
      </p:grpSp>
      <p:grpSp>
        <p:nvGrpSpPr>
          <p:cNvPr id="3" name="Group 298"/>
          <p:cNvGrpSpPr/>
          <p:nvPr/>
        </p:nvGrpSpPr>
        <p:grpSpPr>
          <a:xfrm>
            <a:off x="554007" y="5074170"/>
            <a:ext cx="1974836" cy="1454047"/>
            <a:chOff x="599607" y="1030943"/>
            <a:chExt cx="7594133" cy="5718330"/>
          </a:xfrm>
        </p:grpSpPr>
        <p:sp>
          <p:nvSpPr>
            <p:cNvPr id="300" name="Regular Pentagon 299"/>
            <p:cNvSpPr>
              <a:spLocks noChangeAspect="1"/>
            </p:cNvSpPr>
            <p:nvPr/>
          </p:nvSpPr>
          <p:spPr bwMode="auto">
            <a:xfrm>
              <a:off x="2949393" y="2960353"/>
              <a:ext cx="2886636" cy="2167332"/>
            </a:xfrm>
            <a:prstGeom prst="pentagon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innerShdw blurRad="330200" dist="76200" dir="18000000">
                <a:prstClr val="black">
                  <a:alpha val="15000"/>
                </a:prstClr>
              </a:innerShdw>
            </a:effec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00" smtClean="0"/>
            </a:p>
          </p:txBody>
        </p:sp>
        <p:sp>
          <p:nvSpPr>
            <p:cNvPr id="301" name="Freeform 300"/>
            <p:cNvSpPr>
              <a:spLocks noChangeAspect="1"/>
            </p:cNvSpPr>
            <p:nvPr/>
          </p:nvSpPr>
          <p:spPr bwMode="auto">
            <a:xfrm>
              <a:off x="600639" y="1039901"/>
              <a:ext cx="7593101" cy="5701005"/>
            </a:xfrm>
            <a:custGeom>
              <a:avLst/>
              <a:gdLst>
                <a:gd name="connsiteX0" fmla="*/ 8 w 7593105"/>
                <a:gd name="connsiteY0" fmla="*/ 2177591 h 5701024"/>
                <a:gd name="connsiteX1" fmla="*/ 3796553 w 7593105"/>
                <a:gd name="connsiteY1" fmla="*/ 0 h 5701024"/>
                <a:gd name="connsiteX2" fmla="*/ 7593097 w 7593105"/>
                <a:gd name="connsiteY2" fmla="*/ 2177591 h 5701024"/>
                <a:gd name="connsiteX3" fmla="*/ 6142954 w 7593105"/>
                <a:gd name="connsiteY3" fmla="*/ 5701005 h 5701024"/>
                <a:gd name="connsiteX4" fmla="*/ 1450151 w 7593105"/>
                <a:gd name="connsiteY4" fmla="*/ 5701005 h 5701024"/>
                <a:gd name="connsiteX5" fmla="*/ 8 w 7593105"/>
                <a:gd name="connsiteY5" fmla="*/ 2177591 h 5701024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907737 w 7593089"/>
                <a:gd name="connsiteY3" fmla="*/ 2590804 h 5701005"/>
                <a:gd name="connsiteX4" fmla="*/ 6142946 w 7593089"/>
                <a:gd name="connsiteY4" fmla="*/ 5701005 h 5701005"/>
                <a:gd name="connsiteX5" fmla="*/ 1450143 w 7593089"/>
                <a:gd name="connsiteY5" fmla="*/ 5701005 h 5701005"/>
                <a:gd name="connsiteX6" fmla="*/ 0 w 7593089"/>
                <a:gd name="connsiteY6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6239431 w 7593089"/>
                <a:gd name="connsiteY3" fmla="*/ 2330828 h 5701005"/>
                <a:gd name="connsiteX4" fmla="*/ 6142946 w 7593089"/>
                <a:gd name="connsiteY4" fmla="*/ 5701005 h 5701005"/>
                <a:gd name="connsiteX5" fmla="*/ 1450143 w 7593089"/>
                <a:gd name="connsiteY5" fmla="*/ 5701005 h 5701005"/>
                <a:gd name="connsiteX6" fmla="*/ 0 w 7593089"/>
                <a:gd name="connsiteY6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136772 w 7593089"/>
                <a:gd name="connsiteY3" fmla="*/ 2671487 h 5701005"/>
                <a:gd name="connsiteX4" fmla="*/ 6142946 w 7593089"/>
                <a:gd name="connsiteY4" fmla="*/ 5701005 h 5701005"/>
                <a:gd name="connsiteX5" fmla="*/ 1450143 w 7593089"/>
                <a:gd name="connsiteY5" fmla="*/ 5701005 h 5701005"/>
                <a:gd name="connsiteX6" fmla="*/ 0 w 7593089"/>
                <a:gd name="connsiteY6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6142946 w 7593089"/>
                <a:gd name="connsiteY4" fmla="*/ 5701005 h 5701005"/>
                <a:gd name="connsiteX5" fmla="*/ 1450143 w 7593089"/>
                <a:gd name="connsiteY5" fmla="*/ 5701005 h 5701005"/>
                <a:gd name="connsiteX6" fmla="*/ 0 w 7593089"/>
                <a:gd name="connsiteY6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576914 w 7593089"/>
                <a:gd name="connsiteY4" fmla="*/ 1586758 h 5701005"/>
                <a:gd name="connsiteX5" fmla="*/ 6142946 w 7593089"/>
                <a:gd name="connsiteY5" fmla="*/ 5701005 h 5701005"/>
                <a:gd name="connsiteX6" fmla="*/ 1450143 w 7593089"/>
                <a:gd name="connsiteY6" fmla="*/ 5701005 h 5701005"/>
                <a:gd name="connsiteX7" fmla="*/ 0 w 7593089"/>
                <a:gd name="connsiteY7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765173 w 7593089"/>
                <a:gd name="connsiteY4" fmla="*/ 1497111 h 5701005"/>
                <a:gd name="connsiteX5" fmla="*/ 6142946 w 7593089"/>
                <a:gd name="connsiteY5" fmla="*/ 5701005 h 5701005"/>
                <a:gd name="connsiteX6" fmla="*/ 1450143 w 7593089"/>
                <a:gd name="connsiteY6" fmla="*/ 5701005 h 5701005"/>
                <a:gd name="connsiteX7" fmla="*/ 0 w 7593089"/>
                <a:gd name="connsiteY7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765173 w 7593089"/>
                <a:gd name="connsiteY4" fmla="*/ 1497111 h 5701005"/>
                <a:gd name="connsiteX5" fmla="*/ 1909479 w 7593089"/>
                <a:gd name="connsiteY5" fmla="*/ 2501158 h 5701005"/>
                <a:gd name="connsiteX6" fmla="*/ 6142946 w 7593089"/>
                <a:gd name="connsiteY6" fmla="*/ 5701005 h 5701005"/>
                <a:gd name="connsiteX7" fmla="*/ 1450143 w 7593089"/>
                <a:gd name="connsiteY7" fmla="*/ 5701005 h 5701005"/>
                <a:gd name="connsiteX8" fmla="*/ 0 w 7593089"/>
                <a:gd name="connsiteY8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765173 w 7593089"/>
                <a:gd name="connsiteY4" fmla="*/ 1497111 h 5701005"/>
                <a:gd name="connsiteX5" fmla="*/ 1909479 w 7593089"/>
                <a:gd name="connsiteY5" fmla="*/ 2501158 h 5701005"/>
                <a:gd name="connsiteX6" fmla="*/ 2581832 w 7593089"/>
                <a:gd name="connsiteY6" fmla="*/ 4222381 h 5701005"/>
                <a:gd name="connsiteX7" fmla="*/ 6142946 w 7593089"/>
                <a:gd name="connsiteY7" fmla="*/ 5701005 h 5701005"/>
                <a:gd name="connsiteX8" fmla="*/ 1450143 w 7593089"/>
                <a:gd name="connsiteY8" fmla="*/ 5701005 h 5701005"/>
                <a:gd name="connsiteX9" fmla="*/ 0 w 7593089"/>
                <a:gd name="connsiteY9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765173 w 7593089"/>
                <a:gd name="connsiteY4" fmla="*/ 1497111 h 5701005"/>
                <a:gd name="connsiteX5" fmla="*/ 1909479 w 7593089"/>
                <a:gd name="connsiteY5" fmla="*/ 2501158 h 5701005"/>
                <a:gd name="connsiteX6" fmla="*/ 2581832 w 7593089"/>
                <a:gd name="connsiteY6" fmla="*/ 4222381 h 5701005"/>
                <a:gd name="connsiteX7" fmla="*/ 4823008 w 7593089"/>
                <a:gd name="connsiteY7" fmla="*/ 4258240 h 5701005"/>
                <a:gd name="connsiteX8" fmla="*/ 6142946 w 7593089"/>
                <a:gd name="connsiteY8" fmla="*/ 5701005 h 5701005"/>
                <a:gd name="connsiteX9" fmla="*/ 1450143 w 7593089"/>
                <a:gd name="connsiteY9" fmla="*/ 5701005 h 5701005"/>
                <a:gd name="connsiteX10" fmla="*/ 0 w 7593089"/>
                <a:gd name="connsiteY10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765173 w 7593089"/>
                <a:gd name="connsiteY4" fmla="*/ 1497111 h 5701005"/>
                <a:gd name="connsiteX5" fmla="*/ 1909479 w 7593089"/>
                <a:gd name="connsiteY5" fmla="*/ 2501158 h 5701005"/>
                <a:gd name="connsiteX6" fmla="*/ 2581832 w 7593089"/>
                <a:gd name="connsiteY6" fmla="*/ 4222381 h 5701005"/>
                <a:gd name="connsiteX7" fmla="*/ 4823008 w 7593089"/>
                <a:gd name="connsiteY7" fmla="*/ 4258240 h 5701005"/>
                <a:gd name="connsiteX8" fmla="*/ 5244349 w 7593089"/>
                <a:gd name="connsiteY8" fmla="*/ 2743205 h 5701005"/>
                <a:gd name="connsiteX9" fmla="*/ 6142946 w 7593089"/>
                <a:gd name="connsiteY9" fmla="*/ 5701005 h 5701005"/>
                <a:gd name="connsiteX10" fmla="*/ 1450143 w 7593089"/>
                <a:gd name="connsiteY10" fmla="*/ 5701005 h 5701005"/>
                <a:gd name="connsiteX11" fmla="*/ 0 w 7593089"/>
                <a:gd name="connsiteY11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765173 w 7593089"/>
                <a:gd name="connsiteY4" fmla="*/ 1497111 h 5701005"/>
                <a:gd name="connsiteX5" fmla="*/ 1909479 w 7593089"/>
                <a:gd name="connsiteY5" fmla="*/ 2501158 h 5701005"/>
                <a:gd name="connsiteX6" fmla="*/ 2581832 w 7593089"/>
                <a:gd name="connsiteY6" fmla="*/ 4222381 h 5701005"/>
                <a:gd name="connsiteX7" fmla="*/ 4823008 w 7593089"/>
                <a:gd name="connsiteY7" fmla="*/ 4258240 h 5701005"/>
                <a:gd name="connsiteX8" fmla="*/ 5244349 w 7593089"/>
                <a:gd name="connsiteY8" fmla="*/ 2743205 h 5701005"/>
                <a:gd name="connsiteX9" fmla="*/ 6553196 w 7593089"/>
                <a:gd name="connsiteY9" fmla="*/ 2151534 h 5701005"/>
                <a:gd name="connsiteX10" fmla="*/ 6142946 w 7593089"/>
                <a:gd name="connsiteY10" fmla="*/ 5701005 h 5701005"/>
                <a:gd name="connsiteX11" fmla="*/ 1450143 w 7593089"/>
                <a:gd name="connsiteY11" fmla="*/ 5701005 h 5701005"/>
                <a:gd name="connsiteX12" fmla="*/ 0 w 7593089"/>
                <a:gd name="connsiteY12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765173 w 7593089"/>
                <a:gd name="connsiteY4" fmla="*/ 1497111 h 5701005"/>
                <a:gd name="connsiteX5" fmla="*/ 1909479 w 7593089"/>
                <a:gd name="connsiteY5" fmla="*/ 2501158 h 5701005"/>
                <a:gd name="connsiteX6" fmla="*/ 2581832 w 7593089"/>
                <a:gd name="connsiteY6" fmla="*/ 4222381 h 5701005"/>
                <a:gd name="connsiteX7" fmla="*/ 4823008 w 7593089"/>
                <a:gd name="connsiteY7" fmla="*/ 4258240 h 5701005"/>
                <a:gd name="connsiteX8" fmla="*/ 5244349 w 7593089"/>
                <a:gd name="connsiteY8" fmla="*/ 2743205 h 5701005"/>
                <a:gd name="connsiteX9" fmla="*/ 7575172 w 7593089"/>
                <a:gd name="connsiteY9" fmla="*/ 2196358 h 5701005"/>
                <a:gd name="connsiteX10" fmla="*/ 6142946 w 7593089"/>
                <a:gd name="connsiteY10" fmla="*/ 5701005 h 5701005"/>
                <a:gd name="connsiteX11" fmla="*/ 1450143 w 7593089"/>
                <a:gd name="connsiteY11" fmla="*/ 5701005 h 5701005"/>
                <a:gd name="connsiteX12" fmla="*/ 0 w 7593089"/>
                <a:gd name="connsiteY12" fmla="*/ 2177591 h 5701005"/>
                <a:gd name="connsiteX0" fmla="*/ 0 w 7593101"/>
                <a:gd name="connsiteY0" fmla="*/ 2177591 h 5701005"/>
                <a:gd name="connsiteX1" fmla="*/ 3796545 w 7593101"/>
                <a:gd name="connsiteY1" fmla="*/ 0 h 5701005"/>
                <a:gd name="connsiteX2" fmla="*/ 7593089 w 7593101"/>
                <a:gd name="connsiteY2" fmla="*/ 2177591 h 5701005"/>
                <a:gd name="connsiteX3" fmla="*/ 5253313 w 7593101"/>
                <a:gd name="connsiteY3" fmla="*/ 2743204 h 5701005"/>
                <a:gd name="connsiteX4" fmla="*/ 3765173 w 7593101"/>
                <a:gd name="connsiteY4" fmla="*/ 1497111 h 5701005"/>
                <a:gd name="connsiteX5" fmla="*/ 1909479 w 7593101"/>
                <a:gd name="connsiteY5" fmla="*/ 2501158 h 5701005"/>
                <a:gd name="connsiteX6" fmla="*/ 2581832 w 7593101"/>
                <a:gd name="connsiteY6" fmla="*/ 4222381 h 5701005"/>
                <a:gd name="connsiteX7" fmla="*/ 4823008 w 7593101"/>
                <a:gd name="connsiteY7" fmla="*/ 4258240 h 5701005"/>
                <a:gd name="connsiteX8" fmla="*/ 5244349 w 7593101"/>
                <a:gd name="connsiteY8" fmla="*/ 2743205 h 5701005"/>
                <a:gd name="connsiteX9" fmla="*/ 7593101 w 7593101"/>
                <a:gd name="connsiteY9" fmla="*/ 2169464 h 5701005"/>
                <a:gd name="connsiteX10" fmla="*/ 6142946 w 7593101"/>
                <a:gd name="connsiteY10" fmla="*/ 5701005 h 5701005"/>
                <a:gd name="connsiteX11" fmla="*/ 1450143 w 7593101"/>
                <a:gd name="connsiteY11" fmla="*/ 5701005 h 5701005"/>
                <a:gd name="connsiteX12" fmla="*/ 0 w 7593101"/>
                <a:gd name="connsiteY12" fmla="*/ 2177591 h 5701005"/>
                <a:gd name="connsiteX0" fmla="*/ 0 w 7593101"/>
                <a:gd name="connsiteY0" fmla="*/ 2177591 h 5701005"/>
                <a:gd name="connsiteX1" fmla="*/ 3796545 w 7593101"/>
                <a:gd name="connsiteY1" fmla="*/ 0 h 5701005"/>
                <a:gd name="connsiteX2" fmla="*/ 7593089 w 7593101"/>
                <a:gd name="connsiteY2" fmla="*/ 2177591 h 5701005"/>
                <a:gd name="connsiteX3" fmla="*/ 5253313 w 7593101"/>
                <a:gd name="connsiteY3" fmla="*/ 2743204 h 5701005"/>
                <a:gd name="connsiteX4" fmla="*/ 3765173 w 7593101"/>
                <a:gd name="connsiteY4" fmla="*/ 1497111 h 5701005"/>
                <a:gd name="connsiteX5" fmla="*/ 1909479 w 7593101"/>
                <a:gd name="connsiteY5" fmla="*/ 2501158 h 5701005"/>
                <a:gd name="connsiteX6" fmla="*/ 2581832 w 7593101"/>
                <a:gd name="connsiteY6" fmla="*/ 4222381 h 5701005"/>
                <a:gd name="connsiteX7" fmla="*/ 4706467 w 7593101"/>
                <a:gd name="connsiteY7" fmla="*/ 4078946 h 5701005"/>
                <a:gd name="connsiteX8" fmla="*/ 5244349 w 7593101"/>
                <a:gd name="connsiteY8" fmla="*/ 2743205 h 5701005"/>
                <a:gd name="connsiteX9" fmla="*/ 7593101 w 7593101"/>
                <a:gd name="connsiteY9" fmla="*/ 2169464 h 5701005"/>
                <a:gd name="connsiteX10" fmla="*/ 6142946 w 7593101"/>
                <a:gd name="connsiteY10" fmla="*/ 5701005 h 5701005"/>
                <a:gd name="connsiteX11" fmla="*/ 1450143 w 7593101"/>
                <a:gd name="connsiteY11" fmla="*/ 5701005 h 5701005"/>
                <a:gd name="connsiteX12" fmla="*/ 0 w 7593101"/>
                <a:gd name="connsiteY12" fmla="*/ 2177591 h 5701005"/>
                <a:gd name="connsiteX0" fmla="*/ 0 w 7593101"/>
                <a:gd name="connsiteY0" fmla="*/ 2177591 h 5701005"/>
                <a:gd name="connsiteX1" fmla="*/ 3796545 w 7593101"/>
                <a:gd name="connsiteY1" fmla="*/ 0 h 5701005"/>
                <a:gd name="connsiteX2" fmla="*/ 7593089 w 7593101"/>
                <a:gd name="connsiteY2" fmla="*/ 2177591 h 5701005"/>
                <a:gd name="connsiteX3" fmla="*/ 5253313 w 7593101"/>
                <a:gd name="connsiteY3" fmla="*/ 2743204 h 5701005"/>
                <a:gd name="connsiteX4" fmla="*/ 3792068 w 7593101"/>
                <a:gd name="connsiteY4" fmla="*/ 1918452 h 5701005"/>
                <a:gd name="connsiteX5" fmla="*/ 1909479 w 7593101"/>
                <a:gd name="connsiteY5" fmla="*/ 2501158 h 5701005"/>
                <a:gd name="connsiteX6" fmla="*/ 2581832 w 7593101"/>
                <a:gd name="connsiteY6" fmla="*/ 4222381 h 5701005"/>
                <a:gd name="connsiteX7" fmla="*/ 4706467 w 7593101"/>
                <a:gd name="connsiteY7" fmla="*/ 4078946 h 5701005"/>
                <a:gd name="connsiteX8" fmla="*/ 5244349 w 7593101"/>
                <a:gd name="connsiteY8" fmla="*/ 2743205 h 5701005"/>
                <a:gd name="connsiteX9" fmla="*/ 7593101 w 7593101"/>
                <a:gd name="connsiteY9" fmla="*/ 2169464 h 5701005"/>
                <a:gd name="connsiteX10" fmla="*/ 6142946 w 7593101"/>
                <a:gd name="connsiteY10" fmla="*/ 5701005 h 5701005"/>
                <a:gd name="connsiteX11" fmla="*/ 1450143 w 7593101"/>
                <a:gd name="connsiteY11" fmla="*/ 5701005 h 5701005"/>
                <a:gd name="connsiteX12" fmla="*/ 0 w 7593101"/>
                <a:gd name="connsiteY12" fmla="*/ 2177591 h 5701005"/>
                <a:gd name="connsiteX0" fmla="*/ 0 w 7593101"/>
                <a:gd name="connsiteY0" fmla="*/ 2177591 h 5701005"/>
                <a:gd name="connsiteX1" fmla="*/ 3796545 w 7593101"/>
                <a:gd name="connsiteY1" fmla="*/ 0 h 5701005"/>
                <a:gd name="connsiteX2" fmla="*/ 7593089 w 7593101"/>
                <a:gd name="connsiteY2" fmla="*/ 2177591 h 5701005"/>
                <a:gd name="connsiteX3" fmla="*/ 5253313 w 7593101"/>
                <a:gd name="connsiteY3" fmla="*/ 2743204 h 5701005"/>
                <a:gd name="connsiteX4" fmla="*/ 3792068 w 7593101"/>
                <a:gd name="connsiteY4" fmla="*/ 1918452 h 5701005"/>
                <a:gd name="connsiteX5" fmla="*/ 2339785 w 7593101"/>
                <a:gd name="connsiteY5" fmla="*/ 2734240 h 5701005"/>
                <a:gd name="connsiteX6" fmla="*/ 2581832 w 7593101"/>
                <a:gd name="connsiteY6" fmla="*/ 4222381 h 5701005"/>
                <a:gd name="connsiteX7" fmla="*/ 4706467 w 7593101"/>
                <a:gd name="connsiteY7" fmla="*/ 4078946 h 5701005"/>
                <a:gd name="connsiteX8" fmla="*/ 5244349 w 7593101"/>
                <a:gd name="connsiteY8" fmla="*/ 2743205 h 5701005"/>
                <a:gd name="connsiteX9" fmla="*/ 7593101 w 7593101"/>
                <a:gd name="connsiteY9" fmla="*/ 2169464 h 5701005"/>
                <a:gd name="connsiteX10" fmla="*/ 6142946 w 7593101"/>
                <a:gd name="connsiteY10" fmla="*/ 5701005 h 5701005"/>
                <a:gd name="connsiteX11" fmla="*/ 1450143 w 7593101"/>
                <a:gd name="connsiteY11" fmla="*/ 5701005 h 5701005"/>
                <a:gd name="connsiteX12" fmla="*/ 0 w 7593101"/>
                <a:gd name="connsiteY12" fmla="*/ 2177591 h 5701005"/>
                <a:gd name="connsiteX0" fmla="*/ 0 w 7593101"/>
                <a:gd name="connsiteY0" fmla="*/ 2177591 h 5701005"/>
                <a:gd name="connsiteX1" fmla="*/ 3796545 w 7593101"/>
                <a:gd name="connsiteY1" fmla="*/ 0 h 5701005"/>
                <a:gd name="connsiteX2" fmla="*/ 7593089 w 7593101"/>
                <a:gd name="connsiteY2" fmla="*/ 2177591 h 5701005"/>
                <a:gd name="connsiteX3" fmla="*/ 5253313 w 7593101"/>
                <a:gd name="connsiteY3" fmla="*/ 2743204 h 5701005"/>
                <a:gd name="connsiteX4" fmla="*/ 3792068 w 7593101"/>
                <a:gd name="connsiteY4" fmla="*/ 1918452 h 5701005"/>
                <a:gd name="connsiteX5" fmla="*/ 2339785 w 7593101"/>
                <a:gd name="connsiteY5" fmla="*/ 2734240 h 5701005"/>
                <a:gd name="connsiteX6" fmla="*/ 2913526 w 7593101"/>
                <a:gd name="connsiteY6" fmla="*/ 4105840 h 5701005"/>
                <a:gd name="connsiteX7" fmla="*/ 4706467 w 7593101"/>
                <a:gd name="connsiteY7" fmla="*/ 4078946 h 5701005"/>
                <a:gd name="connsiteX8" fmla="*/ 5244349 w 7593101"/>
                <a:gd name="connsiteY8" fmla="*/ 2743205 h 5701005"/>
                <a:gd name="connsiteX9" fmla="*/ 7593101 w 7593101"/>
                <a:gd name="connsiteY9" fmla="*/ 2169464 h 5701005"/>
                <a:gd name="connsiteX10" fmla="*/ 6142946 w 7593101"/>
                <a:gd name="connsiteY10" fmla="*/ 5701005 h 5701005"/>
                <a:gd name="connsiteX11" fmla="*/ 1450143 w 7593101"/>
                <a:gd name="connsiteY11" fmla="*/ 5701005 h 5701005"/>
                <a:gd name="connsiteX12" fmla="*/ 0 w 7593101"/>
                <a:gd name="connsiteY12" fmla="*/ 2177591 h 5701005"/>
                <a:gd name="connsiteX0" fmla="*/ 0 w 7593101"/>
                <a:gd name="connsiteY0" fmla="*/ 2177591 h 5701005"/>
                <a:gd name="connsiteX1" fmla="*/ 3796545 w 7593101"/>
                <a:gd name="connsiteY1" fmla="*/ 0 h 5701005"/>
                <a:gd name="connsiteX2" fmla="*/ 7593089 w 7593101"/>
                <a:gd name="connsiteY2" fmla="*/ 2177591 h 5701005"/>
                <a:gd name="connsiteX3" fmla="*/ 5253313 w 7593101"/>
                <a:gd name="connsiteY3" fmla="*/ 2743204 h 5701005"/>
                <a:gd name="connsiteX4" fmla="*/ 3792068 w 7593101"/>
                <a:gd name="connsiteY4" fmla="*/ 1918452 h 5701005"/>
                <a:gd name="connsiteX5" fmla="*/ 2339785 w 7593101"/>
                <a:gd name="connsiteY5" fmla="*/ 2734240 h 5701005"/>
                <a:gd name="connsiteX6" fmla="*/ 2913526 w 7593101"/>
                <a:gd name="connsiteY6" fmla="*/ 4105840 h 5701005"/>
                <a:gd name="connsiteX7" fmla="*/ 4706467 w 7593101"/>
                <a:gd name="connsiteY7" fmla="*/ 4093936 h 5701005"/>
                <a:gd name="connsiteX8" fmla="*/ 5244349 w 7593101"/>
                <a:gd name="connsiteY8" fmla="*/ 2743205 h 5701005"/>
                <a:gd name="connsiteX9" fmla="*/ 7593101 w 7593101"/>
                <a:gd name="connsiteY9" fmla="*/ 2169464 h 5701005"/>
                <a:gd name="connsiteX10" fmla="*/ 6142946 w 7593101"/>
                <a:gd name="connsiteY10" fmla="*/ 5701005 h 5701005"/>
                <a:gd name="connsiteX11" fmla="*/ 1450143 w 7593101"/>
                <a:gd name="connsiteY11" fmla="*/ 5701005 h 5701005"/>
                <a:gd name="connsiteX12" fmla="*/ 0 w 7593101"/>
                <a:gd name="connsiteY12" fmla="*/ 2177591 h 5701005"/>
                <a:gd name="connsiteX0" fmla="*/ 0 w 7593101"/>
                <a:gd name="connsiteY0" fmla="*/ 2177591 h 5701005"/>
                <a:gd name="connsiteX1" fmla="*/ 3796545 w 7593101"/>
                <a:gd name="connsiteY1" fmla="*/ 0 h 5701005"/>
                <a:gd name="connsiteX2" fmla="*/ 7593089 w 7593101"/>
                <a:gd name="connsiteY2" fmla="*/ 2177591 h 5701005"/>
                <a:gd name="connsiteX3" fmla="*/ 5253313 w 7593101"/>
                <a:gd name="connsiteY3" fmla="*/ 2743204 h 5701005"/>
                <a:gd name="connsiteX4" fmla="*/ 3792068 w 7593101"/>
                <a:gd name="connsiteY4" fmla="*/ 1918452 h 5701005"/>
                <a:gd name="connsiteX5" fmla="*/ 2339785 w 7593101"/>
                <a:gd name="connsiteY5" fmla="*/ 2734240 h 5701005"/>
                <a:gd name="connsiteX6" fmla="*/ 2913526 w 7593101"/>
                <a:gd name="connsiteY6" fmla="*/ 4090850 h 5701005"/>
                <a:gd name="connsiteX7" fmla="*/ 4706467 w 7593101"/>
                <a:gd name="connsiteY7" fmla="*/ 4093936 h 5701005"/>
                <a:gd name="connsiteX8" fmla="*/ 5244349 w 7593101"/>
                <a:gd name="connsiteY8" fmla="*/ 2743205 h 5701005"/>
                <a:gd name="connsiteX9" fmla="*/ 7593101 w 7593101"/>
                <a:gd name="connsiteY9" fmla="*/ 2169464 h 5701005"/>
                <a:gd name="connsiteX10" fmla="*/ 6142946 w 7593101"/>
                <a:gd name="connsiteY10" fmla="*/ 5701005 h 5701005"/>
                <a:gd name="connsiteX11" fmla="*/ 1450143 w 7593101"/>
                <a:gd name="connsiteY11" fmla="*/ 5701005 h 5701005"/>
                <a:gd name="connsiteX12" fmla="*/ 0 w 7593101"/>
                <a:gd name="connsiteY12" fmla="*/ 2177591 h 57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93101" h="5701005">
                  <a:moveTo>
                    <a:pt x="0" y="2177591"/>
                  </a:moveTo>
                  <a:lnTo>
                    <a:pt x="3796545" y="0"/>
                  </a:lnTo>
                  <a:lnTo>
                    <a:pt x="7593089" y="2177591"/>
                  </a:lnTo>
                  <a:lnTo>
                    <a:pt x="5253313" y="2743204"/>
                  </a:lnTo>
                  <a:lnTo>
                    <a:pt x="3792068" y="1918452"/>
                  </a:lnTo>
                  <a:lnTo>
                    <a:pt x="2339785" y="2734240"/>
                  </a:lnTo>
                  <a:lnTo>
                    <a:pt x="2913526" y="4090850"/>
                  </a:lnTo>
                  <a:lnTo>
                    <a:pt x="4706467" y="4093936"/>
                  </a:lnTo>
                  <a:lnTo>
                    <a:pt x="5244349" y="2743205"/>
                  </a:lnTo>
                  <a:lnTo>
                    <a:pt x="7593101" y="2169464"/>
                  </a:lnTo>
                  <a:lnTo>
                    <a:pt x="6142946" y="5701005"/>
                  </a:lnTo>
                  <a:lnTo>
                    <a:pt x="1450143" y="5701005"/>
                  </a:lnTo>
                  <a:lnTo>
                    <a:pt x="0" y="217759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CB7CC"/>
                </a:gs>
                <a:gs pos="80000">
                  <a:srgbClr val="5583A5"/>
                </a:gs>
                <a:gs pos="100000">
                  <a:srgbClr val="446984"/>
                </a:gs>
              </a:gsLst>
              <a:lin ang="81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defTabSz="966788">
                <a:lnSpc>
                  <a:spcPct val="95000"/>
                </a:lnSpc>
              </a:pPr>
              <a:endParaRPr lang="en-US" sz="500" smtClean="0">
                <a:solidFill>
                  <a:schemeClr val="bg1"/>
                </a:solidFill>
              </a:endParaRPr>
            </a:p>
          </p:txBody>
        </p:sp>
        <p:sp>
          <p:nvSpPr>
            <p:cNvPr id="303" name="Freeform 302"/>
            <p:cNvSpPr/>
            <p:nvPr/>
          </p:nvSpPr>
          <p:spPr bwMode="auto">
            <a:xfrm>
              <a:off x="622093" y="3252866"/>
              <a:ext cx="2885605" cy="3470224"/>
            </a:xfrm>
            <a:custGeom>
              <a:avLst/>
              <a:gdLst>
                <a:gd name="connsiteX0" fmla="*/ 0 w 2016177"/>
                <a:gd name="connsiteY0" fmla="*/ 0 h 697042"/>
                <a:gd name="connsiteX1" fmla="*/ 2016177 w 2016177"/>
                <a:gd name="connsiteY1" fmla="*/ 0 h 697042"/>
                <a:gd name="connsiteX2" fmla="*/ 2016177 w 2016177"/>
                <a:gd name="connsiteY2" fmla="*/ 697042 h 697042"/>
                <a:gd name="connsiteX3" fmla="*/ 0 w 2016177"/>
                <a:gd name="connsiteY3" fmla="*/ 697042 h 697042"/>
                <a:gd name="connsiteX4" fmla="*/ 0 w 2016177"/>
                <a:gd name="connsiteY4" fmla="*/ 0 h 697042"/>
                <a:gd name="connsiteX0" fmla="*/ 0 w 2016177"/>
                <a:gd name="connsiteY0" fmla="*/ 0 h 876924"/>
                <a:gd name="connsiteX1" fmla="*/ 2016177 w 2016177"/>
                <a:gd name="connsiteY1" fmla="*/ 0 h 876924"/>
                <a:gd name="connsiteX2" fmla="*/ 2016177 w 2016177"/>
                <a:gd name="connsiteY2" fmla="*/ 697042 h 876924"/>
                <a:gd name="connsiteX3" fmla="*/ 254833 w 2016177"/>
                <a:gd name="connsiteY3" fmla="*/ 876924 h 876924"/>
                <a:gd name="connsiteX4" fmla="*/ 0 w 2016177"/>
                <a:gd name="connsiteY4" fmla="*/ 0 h 876924"/>
                <a:gd name="connsiteX0" fmla="*/ 0 w 2983042"/>
                <a:gd name="connsiteY0" fmla="*/ 592111 h 876924"/>
                <a:gd name="connsiteX1" fmla="*/ 2983042 w 2983042"/>
                <a:gd name="connsiteY1" fmla="*/ 0 h 876924"/>
                <a:gd name="connsiteX2" fmla="*/ 2983042 w 2983042"/>
                <a:gd name="connsiteY2" fmla="*/ 697042 h 876924"/>
                <a:gd name="connsiteX3" fmla="*/ 1221698 w 2983042"/>
                <a:gd name="connsiteY3" fmla="*/ 876924 h 876924"/>
                <a:gd name="connsiteX4" fmla="*/ 0 w 2983042"/>
                <a:gd name="connsiteY4" fmla="*/ 592111 h 876924"/>
                <a:gd name="connsiteX0" fmla="*/ 0 w 3762530"/>
                <a:gd name="connsiteY0" fmla="*/ 2173574 h 2458387"/>
                <a:gd name="connsiteX1" fmla="*/ 3762530 w 3762530"/>
                <a:gd name="connsiteY1" fmla="*/ 0 h 2458387"/>
                <a:gd name="connsiteX2" fmla="*/ 2983042 w 3762530"/>
                <a:gd name="connsiteY2" fmla="*/ 2278505 h 2458387"/>
                <a:gd name="connsiteX3" fmla="*/ 1221698 w 3762530"/>
                <a:gd name="connsiteY3" fmla="*/ 2458387 h 2458387"/>
                <a:gd name="connsiteX4" fmla="*/ 0 w 3762530"/>
                <a:gd name="connsiteY4" fmla="*/ 2173574 h 2458387"/>
                <a:gd name="connsiteX0" fmla="*/ 0 w 7532557"/>
                <a:gd name="connsiteY0" fmla="*/ 2173574 h 2458387"/>
                <a:gd name="connsiteX1" fmla="*/ 3762530 w 7532557"/>
                <a:gd name="connsiteY1" fmla="*/ 0 h 2458387"/>
                <a:gd name="connsiteX2" fmla="*/ 7532557 w 7532557"/>
                <a:gd name="connsiteY2" fmla="*/ 2173575 h 2458387"/>
                <a:gd name="connsiteX3" fmla="*/ 2983042 w 7532557"/>
                <a:gd name="connsiteY3" fmla="*/ 2278505 h 2458387"/>
                <a:gd name="connsiteX4" fmla="*/ 1221698 w 7532557"/>
                <a:gd name="connsiteY4" fmla="*/ 2458387 h 2458387"/>
                <a:gd name="connsiteX5" fmla="*/ 0 w 7532557"/>
                <a:gd name="connsiteY5" fmla="*/ 2173574 h 2458387"/>
                <a:gd name="connsiteX0" fmla="*/ 0 w 7532557"/>
                <a:gd name="connsiteY0" fmla="*/ 2173574 h 2743201"/>
                <a:gd name="connsiteX1" fmla="*/ 3762530 w 7532557"/>
                <a:gd name="connsiteY1" fmla="*/ 0 h 2743201"/>
                <a:gd name="connsiteX2" fmla="*/ 7532557 w 7532557"/>
                <a:gd name="connsiteY2" fmla="*/ 2173575 h 2743201"/>
                <a:gd name="connsiteX3" fmla="*/ 5216577 w 7532557"/>
                <a:gd name="connsiteY3" fmla="*/ 2743201 h 2743201"/>
                <a:gd name="connsiteX4" fmla="*/ 1221698 w 7532557"/>
                <a:gd name="connsiteY4" fmla="*/ 2458387 h 2743201"/>
                <a:gd name="connsiteX5" fmla="*/ 0 w 7532557"/>
                <a:gd name="connsiteY5" fmla="*/ 2173574 h 2743201"/>
                <a:gd name="connsiteX0" fmla="*/ 0 w 7532557"/>
                <a:gd name="connsiteY0" fmla="*/ 2173574 h 2743201"/>
                <a:gd name="connsiteX1" fmla="*/ 3762530 w 7532557"/>
                <a:gd name="connsiteY1" fmla="*/ 0 h 2743201"/>
                <a:gd name="connsiteX2" fmla="*/ 7532557 w 7532557"/>
                <a:gd name="connsiteY2" fmla="*/ 2173575 h 2743201"/>
                <a:gd name="connsiteX3" fmla="*/ 5216577 w 7532557"/>
                <a:gd name="connsiteY3" fmla="*/ 2743201 h 2743201"/>
                <a:gd name="connsiteX4" fmla="*/ 3777521 w 7532557"/>
                <a:gd name="connsiteY4" fmla="*/ 1903752 h 2743201"/>
                <a:gd name="connsiteX5" fmla="*/ 1221698 w 7532557"/>
                <a:gd name="connsiteY5" fmla="*/ 2458387 h 2743201"/>
                <a:gd name="connsiteX6" fmla="*/ 0 w 7532557"/>
                <a:gd name="connsiteY6" fmla="*/ 2173574 h 2743201"/>
                <a:gd name="connsiteX0" fmla="*/ 0 w 7532557"/>
                <a:gd name="connsiteY0" fmla="*/ 2173574 h 2743201"/>
                <a:gd name="connsiteX1" fmla="*/ 3762530 w 7532557"/>
                <a:gd name="connsiteY1" fmla="*/ 0 h 2743201"/>
                <a:gd name="connsiteX2" fmla="*/ 7532557 w 7532557"/>
                <a:gd name="connsiteY2" fmla="*/ 2173575 h 2743201"/>
                <a:gd name="connsiteX3" fmla="*/ 5216577 w 7532557"/>
                <a:gd name="connsiteY3" fmla="*/ 2743201 h 2743201"/>
                <a:gd name="connsiteX4" fmla="*/ 3777521 w 7532557"/>
                <a:gd name="connsiteY4" fmla="*/ 1903752 h 2743201"/>
                <a:gd name="connsiteX5" fmla="*/ 2330970 w 7532557"/>
                <a:gd name="connsiteY5" fmla="*/ 2713221 h 2743201"/>
                <a:gd name="connsiteX6" fmla="*/ 1221698 w 7532557"/>
                <a:gd name="connsiteY6" fmla="*/ 2458387 h 2743201"/>
                <a:gd name="connsiteX7" fmla="*/ 0 w 7532557"/>
                <a:gd name="connsiteY7" fmla="*/ 2173574 h 2743201"/>
                <a:gd name="connsiteX0" fmla="*/ 0 w 7570032"/>
                <a:gd name="connsiteY0" fmla="*/ 2173574 h 2743201"/>
                <a:gd name="connsiteX1" fmla="*/ 3762530 w 7570032"/>
                <a:gd name="connsiteY1" fmla="*/ 0 h 2743201"/>
                <a:gd name="connsiteX2" fmla="*/ 7570032 w 7570032"/>
                <a:gd name="connsiteY2" fmla="*/ 2166080 h 2743201"/>
                <a:gd name="connsiteX3" fmla="*/ 5216577 w 7570032"/>
                <a:gd name="connsiteY3" fmla="*/ 2743201 h 2743201"/>
                <a:gd name="connsiteX4" fmla="*/ 3777521 w 7570032"/>
                <a:gd name="connsiteY4" fmla="*/ 1903752 h 2743201"/>
                <a:gd name="connsiteX5" fmla="*/ 2330970 w 7570032"/>
                <a:gd name="connsiteY5" fmla="*/ 2713221 h 2743201"/>
                <a:gd name="connsiteX6" fmla="*/ 1221698 w 7570032"/>
                <a:gd name="connsiteY6" fmla="*/ 2458387 h 2743201"/>
                <a:gd name="connsiteX7" fmla="*/ 0 w 7570032"/>
                <a:gd name="connsiteY7" fmla="*/ 2173574 h 2743201"/>
                <a:gd name="connsiteX0" fmla="*/ 0 w 7157802"/>
                <a:gd name="connsiteY0" fmla="*/ 1543987 h 2743201"/>
                <a:gd name="connsiteX1" fmla="*/ 3350300 w 7157802"/>
                <a:gd name="connsiteY1" fmla="*/ 0 h 2743201"/>
                <a:gd name="connsiteX2" fmla="*/ 7157802 w 7157802"/>
                <a:gd name="connsiteY2" fmla="*/ 2166080 h 2743201"/>
                <a:gd name="connsiteX3" fmla="*/ 4804347 w 7157802"/>
                <a:gd name="connsiteY3" fmla="*/ 2743201 h 2743201"/>
                <a:gd name="connsiteX4" fmla="*/ 3365291 w 7157802"/>
                <a:gd name="connsiteY4" fmla="*/ 1903752 h 2743201"/>
                <a:gd name="connsiteX5" fmla="*/ 1918740 w 7157802"/>
                <a:gd name="connsiteY5" fmla="*/ 2713221 h 2743201"/>
                <a:gd name="connsiteX6" fmla="*/ 809468 w 7157802"/>
                <a:gd name="connsiteY6" fmla="*/ 2458387 h 2743201"/>
                <a:gd name="connsiteX7" fmla="*/ 0 w 7157802"/>
                <a:gd name="connsiteY7" fmla="*/ 1543987 h 2743201"/>
                <a:gd name="connsiteX0" fmla="*/ 0 w 7157802"/>
                <a:gd name="connsiteY0" fmla="*/ 1543987 h 2743201"/>
                <a:gd name="connsiteX1" fmla="*/ 3350300 w 7157802"/>
                <a:gd name="connsiteY1" fmla="*/ 0 h 2743201"/>
                <a:gd name="connsiteX2" fmla="*/ 7157802 w 7157802"/>
                <a:gd name="connsiteY2" fmla="*/ 2166080 h 2743201"/>
                <a:gd name="connsiteX3" fmla="*/ 4804347 w 7157802"/>
                <a:gd name="connsiteY3" fmla="*/ 2743201 h 2743201"/>
                <a:gd name="connsiteX4" fmla="*/ 3365291 w 7157802"/>
                <a:gd name="connsiteY4" fmla="*/ 1903752 h 2743201"/>
                <a:gd name="connsiteX5" fmla="*/ 1918740 w 7157802"/>
                <a:gd name="connsiteY5" fmla="*/ 2713221 h 2743201"/>
                <a:gd name="connsiteX6" fmla="*/ 0 w 7157802"/>
                <a:gd name="connsiteY6" fmla="*/ 1543987 h 2743201"/>
                <a:gd name="connsiteX0" fmla="*/ 0 w 7157802"/>
                <a:gd name="connsiteY0" fmla="*/ 1543987 h 5014211"/>
                <a:gd name="connsiteX1" fmla="*/ 3350300 w 7157802"/>
                <a:gd name="connsiteY1" fmla="*/ 0 h 5014211"/>
                <a:gd name="connsiteX2" fmla="*/ 7157802 w 7157802"/>
                <a:gd name="connsiteY2" fmla="*/ 2166080 h 5014211"/>
                <a:gd name="connsiteX3" fmla="*/ 4804347 w 7157802"/>
                <a:gd name="connsiteY3" fmla="*/ 2743201 h 5014211"/>
                <a:gd name="connsiteX4" fmla="*/ 3365291 w 7157802"/>
                <a:gd name="connsiteY4" fmla="*/ 1903752 h 5014211"/>
                <a:gd name="connsiteX5" fmla="*/ 1424064 w 7157802"/>
                <a:gd name="connsiteY5" fmla="*/ 5014211 h 5014211"/>
                <a:gd name="connsiteX6" fmla="*/ 0 w 7157802"/>
                <a:gd name="connsiteY6" fmla="*/ 1543987 h 5014211"/>
                <a:gd name="connsiteX0" fmla="*/ 0 w 7157802"/>
                <a:gd name="connsiteY0" fmla="*/ 1543987 h 5014211"/>
                <a:gd name="connsiteX1" fmla="*/ 3350300 w 7157802"/>
                <a:gd name="connsiteY1" fmla="*/ 0 h 5014211"/>
                <a:gd name="connsiteX2" fmla="*/ 7157802 w 7157802"/>
                <a:gd name="connsiteY2" fmla="*/ 2166080 h 5014211"/>
                <a:gd name="connsiteX3" fmla="*/ 4804347 w 7157802"/>
                <a:gd name="connsiteY3" fmla="*/ 2743201 h 5014211"/>
                <a:gd name="connsiteX4" fmla="*/ 2885605 w 7157802"/>
                <a:gd name="connsiteY4" fmla="*/ 3432749 h 5014211"/>
                <a:gd name="connsiteX5" fmla="*/ 1424064 w 7157802"/>
                <a:gd name="connsiteY5" fmla="*/ 5014211 h 5014211"/>
                <a:gd name="connsiteX6" fmla="*/ 0 w 7157802"/>
                <a:gd name="connsiteY6" fmla="*/ 1543987 h 5014211"/>
                <a:gd name="connsiteX0" fmla="*/ 0 w 7157802"/>
                <a:gd name="connsiteY0" fmla="*/ 1543987 h 5014211"/>
                <a:gd name="connsiteX1" fmla="*/ 3350300 w 7157802"/>
                <a:gd name="connsiteY1" fmla="*/ 0 h 5014211"/>
                <a:gd name="connsiteX2" fmla="*/ 7157802 w 7157802"/>
                <a:gd name="connsiteY2" fmla="*/ 2166080 h 5014211"/>
                <a:gd name="connsiteX3" fmla="*/ 2885605 w 7157802"/>
                <a:gd name="connsiteY3" fmla="*/ 3432749 h 5014211"/>
                <a:gd name="connsiteX4" fmla="*/ 1424064 w 7157802"/>
                <a:gd name="connsiteY4" fmla="*/ 5014211 h 5014211"/>
                <a:gd name="connsiteX5" fmla="*/ 0 w 7157802"/>
                <a:gd name="connsiteY5" fmla="*/ 1543987 h 5014211"/>
                <a:gd name="connsiteX0" fmla="*/ 0 w 7157802"/>
                <a:gd name="connsiteY0" fmla="*/ 0 h 3470224"/>
                <a:gd name="connsiteX1" fmla="*/ 2570811 w 7157802"/>
                <a:gd name="connsiteY1" fmla="*/ 404734 h 3470224"/>
                <a:gd name="connsiteX2" fmla="*/ 7157802 w 7157802"/>
                <a:gd name="connsiteY2" fmla="*/ 622093 h 3470224"/>
                <a:gd name="connsiteX3" fmla="*/ 2885605 w 7157802"/>
                <a:gd name="connsiteY3" fmla="*/ 1888762 h 3470224"/>
                <a:gd name="connsiteX4" fmla="*/ 1424064 w 7157802"/>
                <a:gd name="connsiteY4" fmla="*/ 3470224 h 3470224"/>
                <a:gd name="connsiteX5" fmla="*/ 0 w 7157802"/>
                <a:gd name="connsiteY5" fmla="*/ 0 h 3470224"/>
                <a:gd name="connsiteX0" fmla="*/ 0 w 7157802"/>
                <a:gd name="connsiteY0" fmla="*/ 0 h 3470224"/>
                <a:gd name="connsiteX1" fmla="*/ 2308483 w 7157802"/>
                <a:gd name="connsiteY1" fmla="*/ 1049311 h 3470224"/>
                <a:gd name="connsiteX2" fmla="*/ 7157802 w 7157802"/>
                <a:gd name="connsiteY2" fmla="*/ 622093 h 3470224"/>
                <a:gd name="connsiteX3" fmla="*/ 2885605 w 7157802"/>
                <a:gd name="connsiteY3" fmla="*/ 1888762 h 3470224"/>
                <a:gd name="connsiteX4" fmla="*/ 1424064 w 7157802"/>
                <a:gd name="connsiteY4" fmla="*/ 3470224 h 3470224"/>
                <a:gd name="connsiteX5" fmla="*/ 0 w 7157802"/>
                <a:gd name="connsiteY5" fmla="*/ 0 h 3470224"/>
                <a:gd name="connsiteX0" fmla="*/ 0 w 7157802"/>
                <a:gd name="connsiteY0" fmla="*/ 0 h 3470224"/>
                <a:gd name="connsiteX1" fmla="*/ 2315978 w 7157802"/>
                <a:gd name="connsiteY1" fmla="*/ 517160 h 3470224"/>
                <a:gd name="connsiteX2" fmla="*/ 7157802 w 7157802"/>
                <a:gd name="connsiteY2" fmla="*/ 622093 h 3470224"/>
                <a:gd name="connsiteX3" fmla="*/ 2885605 w 7157802"/>
                <a:gd name="connsiteY3" fmla="*/ 1888762 h 3470224"/>
                <a:gd name="connsiteX4" fmla="*/ 1424064 w 7157802"/>
                <a:gd name="connsiteY4" fmla="*/ 3470224 h 3470224"/>
                <a:gd name="connsiteX5" fmla="*/ 0 w 7157802"/>
                <a:gd name="connsiteY5" fmla="*/ 0 h 3470224"/>
                <a:gd name="connsiteX0" fmla="*/ 0 w 2885605"/>
                <a:gd name="connsiteY0" fmla="*/ 0 h 3470224"/>
                <a:gd name="connsiteX1" fmla="*/ 2315978 w 2885605"/>
                <a:gd name="connsiteY1" fmla="*/ 517160 h 3470224"/>
                <a:gd name="connsiteX2" fmla="*/ 2885605 w 2885605"/>
                <a:gd name="connsiteY2" fmla="*/ 1888762 h 3470224"/>
                <a:gd name="connsiteX3" fmla="*/ 1424064 w 2885605"/>
                <a:gd name="connsiteY3" fmla="*/ 3470224 h 3470224"/>
                <a:gd name="connsiteX4" fmla="*/ 0 w 2885605"/>
                <a:gd name="connsiteY4" fmla="*/ 0 h 347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5605" h="3470224">
                  <a:moveTo>
                    <a:pt x="0" y="0"/>
                  </a:moveTo>
                  <a:lnTo>
                    <a:pt x="2315978" y="517160"/>
                  </a:lnTo>
                  <a:lnTo>
                    <a:pt x="2885605" y="1888762"/>
                  </a:lnTo>
                  <a:lnTo>
                    <a:pt x="1424064" y="3470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innerShdw blurRad="330200" dist="76200" dir="18000000">
                <a:prstClr val="black">
                  <a:alpha val="15000"/>
                </a:prstClr>
              </a:innerShdw>
            </a:effec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66788" latinLnBrk="0">
                <a:lnSpc>
                  <a:spcPct val="95000"/>
                </a:lnSpc>
                <a:buClrTx/>
                <a:buFont typeface="Wingdings" pitchFamily="2" charset="2"/>
                <a:buNone/>
                <a:tabLst/>
              </a:pPr>
              <a:endParaRPr lang="en-US" sz="200" smtClean="0"/>
            </a:p>
          </p:txBody>
        </p:sp>
        <p:sp>
          <p:nvSpPr>
            <p:cNvPr id="302" name="Freeform 301"/>
            <p:cNvSpPr/>
            <p:nvPr/>
          </p:nvSpPr>
          <p:spPr bwMode="auto">
            <a:xfrm>
              <a:off x="599607" y="1049310"/>
              <a:ext cx="7592517" cy="2743201"/>
            </a:xfrm>
            <a:custGeom>
              <a:avLst/>
              <a:gdLst>
                <a:gd name="connsiteX0" fmla="*/ 0 w 2016177"/>
                <a:gd name="connsiteY0" fmla="*/ 0 h 697042"/>
                <a:gd name="connsiteX1" fmla="*/ 2016177 w 2016177"/>
                <a:gd name="connsiteY1" fmla="*/ 0 h 697042"/>
                <a:gd name="connsiteX2" fmla="*/ 2016177 w 2016177"/>
                <a:gd name="connsiteY2" fmla="*/ 697042 h 697042"/>
                <a:gd name="connsiteX3" fmla="*/ 0 w 2016177"/>
                <a:gd name="connsiteY3" fmla="*/ 697042 h 697042"/>
                <a:gd name="connsiteX4" fmla="*/ 0 w 2016177"/>
                <a:gd name="connsiteY4" fmla="*/ 0 h 697042"/>
                <a:gd name="connsiteX0" fmla="*/ 0 w 2016177"/>
                <a:gd name="connsiteY0" fmla="*/ 0 h 876924"/>
                <a:gd name="connsiteX1" fmla="*/ 2016177 w 2016177"/>
                <a:gd name="connsiteY1" fmla="*/ 0 h 876924"/>
                <a:gd name="connsiteX2" fmla="*/ 2016177 w 2016177"/>
                <a:gd name="connsiteY2" fmla="*/ 697042 h 876924"/>
                <a:gd name="connsiteX3" fmla="*/ 254833 w 2016177"/>
                <a:gd name="connsiteY3" fmla="*/ 876924 h 876924"/>
                <a:gd name="connsiteX4" fmla="*/ 0 w 2016177"/>
                <a:gd name="connsiteY4" fmla="*/ 0 h 876924"/>
                <a:gd name="connsiteX0" fmla="*/ 0 w 2983042"/>
                <a:gd name="connsiteY0" fmla="*/ 592111 h 876924"/>
                <a:gd name="connsiteX1" fmla="*/ 2983042 w 2983042"/>
                <a:gd name="connsiteY1" fmla="*/ 0 h 876924"/>
                <a:gd name="connsiteX2" fmla="*/ 2983042 w 2983042"/>
                <a:gd name="connsiteY2" fmla="*/ 697042 h 876924"/>
                <a:gd name="connsiteX3" fmla="*/ 1221698 w 2983042"/>
                <a:gd name="connsiteY3" fmla="*/ 876924 h 876924"/>
                <a:gd name="connsiteX4" fmla="*/ 0 w 2983042"/>
                <a:gd name="connsiteY4" fmla="*/ 592111 h 876924"/>
                <a:gd name="connsiteX0" fmla="*/ 0 w 3762530"/>
                <a:gd name="connsiteY0" fmla="*/ 2173574 h 2458387"/>
                <a:gd name="connsiteX1" fmla="*/ 3762530 w 3762530"/>
                <a:gd name="connsiteY1" fmla="*/ 0 h 2458387"/>
                <a:gd name="connsiteX2" fmla="*/ 2983042 w 3762530"/>
                <a:gd name="connsiteY2" fmla="*/ 2278505 h 2458387"/>
                <a:gd name="connsiteX3" fmla="*/ 1221698 w 3762530"/>
                <a:gd name="connsiteY3" fmla="*/ 2458387 h 2458387"/>
                <a:gd name="connsiteX4" fmla="*/ 0 w 3762530"/>
                <a:gd name="connsiteY4" fmla="*/ 2173574 h 2458387"/>
                <a:gd name="connsiteX0" fmla="*/ 0 w 7532557"/>
                <a:gd name="connsiteY0" fmla="*/ 2173574 h 2458387"/>
                <a:gd name="connsiteX1" fmla="*/ 3762530 w 7532557"/>
                <a:gd name="connsiteY1" fmla="*/ 0 h 2458387"/>
                <a:gd name="connsiteX2" fmla="*/ 7532557 w 7532557"/>
                <a:gd name="connsiteY2" fmla="*/ 2173575 h 2458387"/>
                <a:gd name="connsiteX3" fmla="*/ 2983042 w 7532557"/>
                <a:gd name="connsiteY3" fmla="*/ 2278505 h 2458387"/>
                <a:gd name="connsiteX4" fmla="*/ 1221698 w 7532557"/>
                <a:gd name="connsiteY4" fmla="*/ 2458387 h 2458387"/>
                <a:gd name="connsiteX5" fmla="*/ 0 w 7532557"/>
                <a:gd name="connsiteY5" fmla="*/ 2173574 h 2458387"/>
                <a:gd name="connsiteX0" fmla="*/ 0 w 7532557"/>
                <a:gd name="connsiteY0" fmla="*/ 2173574 h 2743201"/>
                <a:gd name="connsiteX1" fmla="*/ 3762530 w 7532557"/>
                <a:gd name="connsiteY1" fmla="*/ 0 h 2743201"/>
                <a:gd name="connsiteX2" fmla="*/ 7532557 w 7532557"/>
                <a:gd name="connsiteY2" fmla="*/ 2173575 h 2743201"/>
                <a:gd name="connsiteX3" fmla="*/ 5216577 w 7532557"/>
                <a:gd name="connsiteY3" fmla="*/ 2743201 h 2743201"/>
                <a:gd name="connsiteX4" fmla="*/ 1221698 w 7532557"/>
                <a:gd name="connsiteY4" fmla="*/ 2458387 h 2743201"/>
                <a:gd name="connsiteX5" fmla="*/ 0 w 7532557"/>
                <a:gd name="connsiteY5" fmla="*/ 2173574 h 2743201"/>
                <a:gd name="connsiteX0" fmla="*/ 0 w 7532557"/>
                <a:gd name="connsiteY0" fmla="*/ 2173574 h 2743201"/>
                <a:gd name="connsiteX1" fmla="*/ 3762530 w 7532557"/>
                <a:gd name="connsiteY1" fmla="*/ 0 h 2743201"/>
                <a:gd name="connsiteX2" fmla="*/ 7532557 w 7532557"/>
                <a:gd name="connsiteY2" fmla="*/ 2173575 h 2743201"/>
                <a:gd name="connsiteX3" fmla="*/ 5216577 w 7532557"/>
                <a:gd name="connsiteY3" fmla="*/ 2743201 h 2743201"/>
                <a:gd name="connsiteX4" fmla="*/ 3777521 w 7532557"/>
                <a:gd name="connsiteY4" fmla="*/ 1903752 h 2743201"/>
                <a:gd name="connsiteX5" fmla="*/ 1221698 w 7532557"/>
                <a:gd name="connsiteY5" fmla="*/ 2458387 h 2743201"/>
                <a:gd name="connsiteX6" fmla="*/ 0 w 7532557"/>
                <a:gd name="connsiteY6" fmla="*/ 2173574 h 2743201"/>
                <a:gd name="connsiteX0" fmla="*/ 0 w 7532557"/>
                <a:gd name="connsiteY0" fmla="*/ 2173574 h 2743201"/>
                <a:gd name="connsiteX1" fmla="*/ 3762530 w 7532557"/>
                <a:gd name="connsiteY1" fmla="*/ 0 h 2743201"/>
                <a:gd name="connsiteX2" fmla="*/ 7532557 w 7532557"/>
                <a:gd name="connsiteY2" fmla="*/ 2173575 h 2743201"/>
                <a:gd name="connsiteX3" fmla="*/ 5216577 w 7532557"/>
                <a:gd name="connsiteY3" fmla="*/ 2743201 h 2743201"/>
                <a:gd name="connsiteX4" fmla="*/ 3777521 w 7532557"/>
                <a:gd name="connsiteY4" fmla="*/ 1903752 h 2743201"/>
                <a:gd name="connsiteX5" fmla="*/ 2330970 w 7532557"/>
                <a:gd name="connsiteY5" fmla="*/ 2713221 h 2743201"/>
                <a:gd name="connsiteX6" fmla="*/ 1221698 w 7532557"/>
                <a:gd name="connsiteY6" fmla="*/ 2458387 h 2743201"/>
                <a:gd name="connsiteX7" fmla="*/ 0 w 7532557"/>
                <a:gd name="connsiteY7" fmla="*/ 2173574 h 2743201"/>
                <a:gd name="connsiteX0" fmla="*/ 0 w 7570032"/>
                <a:gd name="connsiteY0" fmla="*/ 2173574 h 2743201"/>
                <a:gd name="connsiteX1" fmla="*/ 3762530 w 7570032"/>
                <a:gd name="connsiteY1" fmla="*/ 0 h 2743201"/>
                <a:gd name="connsiteX2" fmla="*/ 7570032 w 7570032"/>
                <a:gd name="connsiteY2" fmla="*/ 2166080 h 2743201"/>
                <a:gd name="connsiteX3" fmla="*/ 5216577 w 7570032"/>
                <a:gd name="connsiteY3" fmla="*/ 2743201 h 2743201"/>
                <a:gd name="connsiteX4" fmla="*/ 3777521 w 7570032"/>
                <a:gd name="connsiteY4" fmla="*/ 1903752 h 2743201"/>
                <a:gd name="connsiteX5" fmla="*/ 2330970 w 7570032"/>
                <a:gd name="connsiteY5" fmla="*/ 2713221 h 2743201"/>
                <a:gd name="connsiteX6" fmla="*/ 1221698 w 7570032"/>
                <a:gd name="connsiteY6" fmla="*/ 2458387 h 2743201"/>
                <a:gd name="connsiteX7" fmla="*/ 0 w 7570032"/>
                <a:gd name="connsiteY7" fmla="*/ 2173574 h 2743201"/>
                <a:gd name="connsiteX0" fmla="*/ 0 w 7592517"/>
                <a:gd name="connsiteY0" fmla="*/ 2173574 h 2743201"/>
                <a:gd name="connsiteX1" fmla="*/ 3785015 w 7592517"/>
                <a:gd name="connsiteY1" fmla="*/ 0 h 2743201"/>
                <a:gd name="connsiteX2" fmla="*/ 7592517 w 7592517"/>
                <a:gd name="connsiteY2" fmla="*/ 2166080 h 2743201"/>
                <a:gd name="connsiteX3" fmla="*/ 5239062 w 7592517"/>
                <a:gd name="connsiteY3" fmla="*/ 2743201 h 2743201"/>
                <a:gd name="connsiteX4" fmla="*/ 3800006 w 7592517"/>
                <a:gd name="connsiteY4" fmla="*/ 1903752 h 2743201"/>
                <a:gd name="connsiteX5" fmla="*/ 2353455 w 7592517"/>
                <a:gd name="connsiteY5" fmla="*/ 2713221 h 2743201"/>
                <a:gd name="connsiteX6" fmla="*/ 1244183 w 7592517"/>
                <a:gd name="connsiteY6" fmla="*/ 2458387 h 2743201"/>
                <a:gd name="connsiteX7" fmla="*/ 0 w 7592517"/>
                <a:gd name="connsiteY7" fmla="*/ 2173574 h 274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92517" h="2743201">
                  <a:moveTo>
                    <a:pt x="0" y="2173574"/>
                  </a:moveTo>
                  <a:lnTo>
                    <a:pt x="3785015" y="0"/>
                  </a:lnTo>
                  <a:lnTo>
                    <a:pt x="7592517" y="2166080"/>
                  </a:lnTo>
                  <a:lnTo>
                    <a:pt x="5239062" y="2743201"/>
                  </a:lnTo>
                  <a:lnTo>
                    <a:pt x="3800006" y="1903752"/>
                  </a:lnTo>
                  <a:lnTo>
                    <a:pt x="2353455" y="2713221"/>
                  </a:lnTo>
                  <a:lnTo>
                    <a:pt x="1244183" y="2458387"/>
                  </a:lnTo>
                  <a:lnTo>
                    <a:pt x="0" y="2173574"/>
                  </a:lnTo>
                  <a:close/>
                </a:path>
              </a:pathLst>
            </a:custGeom>
            <a:gradFill flip="none" rotWithShape="1">
              <a:gsLst>
                <a:gs pos="19000">
                  <a:srgbClr val="F19F1E"/>
                </a:gs>
                <a:gs pos="41000">
                  <a:srgbClr val="FF9900"/>
                </a:gs>
                <a:gs pos="100000">
                  <a:srgbClr val="F1600F"/>
                </a:gs>
              </a:gsLst>
              <a:lin ang="16200000" scaled="1"/>
              <a:tileRect/>
            </a:gra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innerShdw blurRad="330200" dist="76200" dir="18000000">
                <a:prstClr val="black">
                  <a:alpha val="15000"/>
                </a:prstClr>
              </a:innerShdw>
            </a:effec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66788" latinLnBrk="0">
                <a:lnSpc>
                  <a:spcPct val="95000"/>
                </a:lnSpc>
                <a:buClrTx/>
                <a:buFont typeface="Wingdings" pitchFamily="2" charset="2"/>
                <a:buNone/>
                <a:tabLst/>
              </a:pPr>
              <a:endParaRPr lang="en-US" sz="200" smtClean="0"/>
            </a:p>
          </p:txBody>
        </p:sp>
        <p:sp>
          <p:nvSpPr>
            <p:cNvPr id="304" name="Regular Pentagon 303"/>
            <p:cNvSpPr>
              <a:spLocks noChangeAspect="1"/>
            </p:cNvSpPr>
            <p:nvPr/>
          </p:nvSpPr>
          <p:spPr bwMode="auto">
            <a:xfrm>
              <a:off x="1826766" y="2026015"/>
              <a:ext cx="5120875" cy="3844834"/>
            </a:xfrm>
            <a:prstGeom prst="pentagon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innerShdw blurRad="330200" dist="76200" dir="18000000">
                <a:prstClr val="black">
                  <a:alpha val="15000"/>
                </a:prstClr>
              </a:innerShdw>
            </a:effec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00" smtClean="0"/>
            </a:p>
          </p:txBody>
        </p:sp>
        <p:sp>
          <p:nvSpPr>
            <p:cNvPr id="305" name="Text Box 22"/>
            <p:cNvSpPr txBox="1">
              <a:spLocks noChangeArrowheads="1"/>
            </p:cNvSpPr>
            <p:nvPr/>
          </p:nvSpPr>
          <p:spPr bwMode="auto">
            <a:xfrm>
              <a:off x="3792879" y="5312887"/>
              <a:ext cx="1241457" cy="4521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Visualization</a:t>
              </a:r>
            </a:p>
            <a:p>
              <a:r>
                <a:rPr lang="en-US" sz="400" dirty="0" smtClean="0"/>
                <a:t>Components</a:t>
              </a:r>
              <a:endParaRPr lang="en-US" sz="400" dirty="0"/>
            </a:p>
          </p:txBody>
        </p:sp>
        <p:sp>
          <p:nvSpPr>
            <p:cNvPr id="306" name="Text Box 28"/>
            <p:cNvSpPr txBox="1">
              <a:spLocks noChangeArrowheads="1"/>
            </p:cNvSpPr>
            <p:nvPr/>
          </p:nvSpPr>
          <p:spPr bwMode="auto">
            <a:xfrm>
              <a:off x="3017785" y="2911465"/>
              <a:ext cx="827636" cy="4110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Session</a:t>
              </a:r>
              <a:br>
                <a:rPr lang="en-US" sz="400" dirty="0" smtClean="0"/>
              </a:br>
              <a:r>
                <a:rPr lang="en-US" sz="400" dirty="0" smtClean="0"/>
                <a:t>Manager</a:t>
              </a:r>
              <a:endParaRPr lang="en-US" sz="400" dirty="0"/>
            </a:p>
          </p:txBody>
        </p:sp>
        <p:sp>
          <p:nvSpPr>
            <p:cNvPr id="307" name="Text Box 32"/>
            <p:cNvSpPr txBox="1">
              <a:spLocks noChangeArrowheads="1"/>
            </p:cNvSpPr>
            <p:nvPr/>
          </p:nvSpPr>
          <p:spPr bwMode="auto">
            <a:xfrm>
              <a:off x="5207067" y="2155882"/>
              <a:ext cx="1166218" cy="4110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Delta</a:t>
              </a:r>
              <a:br>
                <a:rPr lang="en-US" sz="400" dirty="0" smtClean="0"/>
              </a:br>
              <a:r>
                <a:rPr lang="en-US" sz="400" dirty="0" smtClean="0"/>
                <a:t>propagation</a:t>
              </a:r>
              <a:endParaRPr lang="en-US" sz="400" dirty="0"/>
            </a:p>
          </p:txBody>
        </p:sp>
        <p:sp>
          <p:nvSpPr>
            <p:cNvPr id="308" name="Text Box 48"/>
            <p:cNvSpPr txBox="1">
              <a:spLocks noChangeArrowheads="1"/>
            </p:cNvSpPr>
            <p:nvPr/>
          </p:nvSpPr>
          <p:spPr bwMode="auto">
            <a:xfrm>
              <a:off x="5010442" y="2926217"/>
              <a:ext cx="806139" cy="4110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External</a:t>
              </a:r>
              <a:br>
                <a:rPr lang="en-US" sz="400" dirty="0" smtClean="0"/>
              </a:br>
              <a:r>
                <a:rPr lang="en-US" sz="400" dirty="0" smtClean="0"/>
                <a:t>Model</a:t>
              </a:r>
              <a:endParaRPr lang="en-US" sz="400" dirty="0"/>
            </a:p>
          </p:txBody>
        </p:sp>
        <p:sp>
          <p:nvSpPr>
            <p:cNvPr id="309" name="Text Box 54"/>
            <p:cNvSpPr txBox="1">
              <a:spLocks noChangeArrowheads="1"/>
            </p:cNvSpPr>
            <p:nvPr/>
          </p:nvSpPr>
          <p:spPr bwMode="auto">
            <a:xfrm>
              <a:off x="1297808" y="4393031"/>
              <a:ext cx="978118" cy="4110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Image</a:t>
              </a:r>
              <a:br>
                <a:rPr lang="en-US" sz="400" dirty="0" smtClean="0"/>
              </a:br>
              <a:r>
                <a:rPr lang="en-US" sz="400" dirty="0" smtClean="0"/>
                <a:t>Attributes</a:t>
              </a:r>
              <a:endParaRPr lang="en-US" sz="400" dirty="0"/>
            </a:p>
          </p:txBody>
        </p:sp>
        <p:sp>
          <p:nvSpPr>
            <p:cNvPr id="310" name="Text Box 81"/>
            <p:cNvSpPr txBox="1">
              <a:spLocks noChangeArrowheads="1"/>
            </p:cNvSpPr>
            <p:nvPr/>
          </p:nvSpPr>
          <p:spPr bwMode="auto">
            <a:xfrm>
              <a:off x="4435165" y="1541997"/>
              <a:ext cx="757774" cy="4110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Change</a:t>
              </a:r>
              <a:br>
                <a:rPr lang="en-US" sz="400" dirty="0" smtClean="0"/>
              </a:br>
              <a:r>
                <a:rPr lang="en-US" sz="400" dirty="0" smtClean="0"/>
                <a:t>Handler</a:t>
              </a:r>
              <a:endParaRPr lang="en-US" sz="400" dirty="0"/>
            </a:p>
          </p:txBody>
        </p:sp>
        <p:sp>
          <p:nvSpPr>
            <p:cNvPr id="311" name="Text Box 84"/>
            <p:cNvSpPr txBox="1">
              <a:spLocks noChangeArrowheads="1"/>
            </p:cNvSpPr>
            <p:nvPr/>
          </p:nvSpPr>
          <p:spPr bwMode="auto">
            <a:xfrm>
              <a:off x="1050592" y="2945419"/>
              <a:ext cx="1171592" cy="4110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Delta</a:t>
              </a:r>
              <a:br>
                <a:rPr lang="en-US" sz="400" dirty="0" smtClean="0"/>
              </a:br>
              <a:r>
                <a:rPr lang="en-US" sz="400" dirty="0" smtClean="0"/>
                <a:t>Propagation</a:t>
              </a:r>
              <a:endParaRPr lang="en-US" sz="400" dirty="0"/>
            </a:p>
          </p:txBody>
        </p:sp>
        <p:sp>
          <p:nvSpPr>
            <p:cNvPr id="312" name="Text Box 25"/>
            <p:cNvSpPr txBox="1">
              <a:spLocks noChangeArrowheads="1"/>
            </p:cNvSpPr>
            <p:nvPr/>
          </p:nvSpPr>
          <p:spPr bwMode="auto">
            <a:xfrm>
              <a:off x="2360845" y="4493051"/>
              <a:ext cx="940499" cy="4110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Configure</a:t>
              </a:r>
              <a:br>
                <a:rPr lang="en-US" sz="400" dirty="0" smtClean="0"/>
              </a:br>
              <a:r>
                <a:rPr lang="en-US" sz="400" dirty="0" smtClean="0"/>
                <a:t>Options</a:t>
              </a:r>
              <a:endParaRPr lang="en-US" sz="400" dirty="0"/>
            </a:p>
          </p:txBody>
        </p:sp>
        <p:sp>
          <p:nvSpPr>
            <p:cNvPr id="313" name="Text Box 54"/>
            <p:cNvSpPr txBox="1">
              <a:spLocks noChangeArrowheads="1"/>
            </p:cNvSpPr>
            <p:nvPr/>
          </p:nvSpPr>
          <p:spPr bwMode="auto">
            <a:xfrm>
              <a:off x="752540" y="3485709"/>
              <a:ext cx="1064107" cy="4110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Represent-</a:t>
              </a:r>
              <a:br>
                <a:rPr lang="en-US" sz="400" dirty="0" smtClean="0"/>
              </a:br>
              <a:r>
                <a:rPr lang="en-US" sz="400" dirty="0" err="1" smtClean="0"/>
                <a:t>ations</a:t>
              </a:r>
              <a:endParaRPr lang="en-US" sz="400" dirty="0"/>
            </a:p>
          </p:txBody>
        </p:sp>
        <p:sp>
          <p:nvSpPr>
            <p:cNvPr id="314" name="Text Box 54"/>
            <p:cNvSpPr txBox="1">
              <a:spLocks noChangeArrowheads="1"/>
            </p:cNvSpPr>
            <p:nvPr/>
          </p:nvSpPr>
          <p:spPr bwMode="auto">
            <a:xfrm>
              <a:off x="1869997" y="5373674"/>
              <a:ext cx="569671" cy="2055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Views</a:t>
              </a:r>
              <a:endParaRPr lang="en-US" sz="400" dirty="0"/>
            </a:p>
          </p:txBody>
        </p:sp>
        <p:cxnSp>
          <p:nvCxnSpPr>
            <p:cNvPr id="315" name="Straight Connector 314"/>
            <p:cNvCxnSpPr>
              <a:stCxn id="301" idx="0"/>
              <a:endCxn id="301" idx="5"/>
            </p:cNvCxnSpPr>
            <p:nvPr/>
          </p:nvCxnSpPr>
          <p:spPr bwMode="auto">
            <a:xfrm>
              <a:off x="600639" y="3217492"/>
              <a:ext cx="2339785" cy="5566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316" name="Straight Connector 315"/>
            <p:cNvCxnSpPr>
              <a:endCxn id="301" idx="7"/>
            </p:cNvCxnSpPr>
            <p:nvPr/>
          </p:nvCxnSpPr>
          <p:spPr bwMode="auto">
            <a:xfrm flipH="1" flipV="1">
              <a:off x="5307104" y="5133837"/>
              <a:ext cx="1418558" cy="159811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317" name="Straight Connector 316"/>
            <p:cNvCxnSpPr>
              <a:stCxn id="301" idx="4"/>
            </p:cNvCxnSpPr>
            <p:nvPr/>
          </p:nvCxnSpPr>
          <p:spPr bwMode="auto">
            <a:xfrm flipH="1" flipV="1">
              <a:off x="4379260" y="1030943"/>
              <a:ext cx="13448" cy="192741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318" name="Straight Connector 317"/>
            <p:cNvCxnSpPr>
              <a:endCxn id="301" idx="6"/>
            </p:cNvCxnSpPr>
            <p:nvPr/>
          </p:nvCxnSpPr>
          <p:spPr bwMode="auto">
            <a:xfrm flipV="1">
              <a:off x="2021732" y="5130751"/>
              <a:ext cx="1492434" cy="161852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319" name="Straight Connector 318"/>
            <p:cNvCxnSpPr>
              <a:endCxn id="301" idx="8"/>
            </p:cNvCxnSpPr>
            <p:nvPr/>
          </p:nvCxnSpPr>
          <p:spPr bwMode="auto">
            <a:xfrm flipH="1">
              <a:off x="5844988" y="3208533"/>
              <a:ext cx="2330816" cy="57457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320" name="Straight Connector 319"/>
            <p:cNvCxnSpPr/>
            <p:nvPr/>
          </p:nvCxnSpPr>
          <p:spPr bwMode="auto">
            <a:xfrm>
              <a:off x="2572871" y="2196353"/>
              <a:ext cx="530093" cy="58432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321" name="Straight Connector 320"/>
            <p:cNvCxnSpPr/>
            <p:nvPr/>
          </p:nvCxnSpPr>
          <p:spPr bwMode="auto">
            <a:xfrm flipV="1">
              <a:off x="5141626" y="1667436"/>
              <a:ext cx="335809" cy="79844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322" name="Straight Connector 321"/>
            <p:cNvCxnSpPr/>
            <p:nvPr/>
          </p:nvCxnSpPr>
          <p:spPr bwMode="auto">
            <a:xfrm flipV="1">
              <a:off x="1141015" y="4287186"/>
              <a:ext cx="1002578" cy="7598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323" name="Straight Connector 322"/>
            <p:cNvCxnSpPr/>
            <p:nvPr/>
          </p:nvCxnSpPr>
          <p:spPr bwMode="auto">
            <a:xfrm flipV="1">
              <a:off x="5973580" y="2330824"/>
              <a:ext cx="570655" cy="60724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324" name="Straight Connector 323"/>
            <p:cNvCxnSpPr/>
            <p:nvPr/>
          </p:nvCxnSpPr>
          <p:spPr bwMode="auto">
            <a:xfrm>
              <a:off x="6768060" y="3979889"/>
              <a:ext cx="1060039" cy="621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325" name="Straight Connector 324"/>
            <p:cNvCxnSpPr/>
            <p:nvPr/>
          </p:nvCxnSpPr>
          <p:spPr bwMode="auto">
            <a:xfrm>
              <a:off x="6175948" y="5426439"/>
              <a:ext cx="861934" cy="5621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326" name="Straight Connector 325"/>
            <p:cNvCxnSpPr/>
            <p:nvPr/>
          </p:nvCxnSpPr>
          <p:spPr bwMode="auto">
            <a:xfrm flipV="1">
              <a:off x="1401581" y="4693394"/>
              <a:ext cx="894413" cy="25336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327" name="Straight Connector 326"/>
            <p:cNvCxnSpPr/>
            <p:nvPr/>
          </p:nvCxnSpPr>
          <p:spPr bwMode="auto">
            <a:xfrm flipV="1">
              <a:off x="1813810" y="5483315"/>
              <a:ext cx="817258" cy="45279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328" name="Straight Connector 327"/>
            <p:cNvCxnSpPr/>
            <p:nvPr/>
          </p:nvCxnSpPr>
          <p:spPr bwMode="auto">
            <a:xfrm>
              <a:off x="958930" y="3857176"/>
              <a:ext cx="1021976" cy="3585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329" name="Straight Connector 328"/>
            <p:cNvCxnSpPr/>
            <p:nvPr/>
          </p:nvCxnSpPr>
          <p:spPr bwMode="auto">
            <a:xfrm>
              <a:off x="1665526" y="2727033"/>
              <a:ext cx="645459" cy="4661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330" name="Straight Connector 329"/>
            <p:cNvCxnSpPr/>
            <p:nvPr/>
          </p:nvCxnSpPr>
          <p:spPr bwMode="auto">
            <a:xfrm>
              <a:off x="3567953" y="1595718"/>
              <a:ext cx="304800" cy="7082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331" name="Straight Connector 330"/>
            <p:cNvCxnSpPr/>
            <p:nvPr/>
          </p:nvCxnSpPr>
          <p:spPr bwMode="auto">
            <a:xfrm flipH="1">
              <a:off x="3020519" y="5883639"/>
              <a:ext cx="427220" cy="8394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332" name="Straight Connector 331"/>
            <p:cNvCxnSpPr/>
            <p:nvPr/>
          </p:nvCxnSpPr>
          <p:spPr bwMode="auto">
            <a:xfrm>
              <a:off x="3987385" y="5913619"/>
              <a:ext cx="14990" cy="816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333" name="Straight Connector 332"/>
            <p:cNvCxnSpPr/>
            <p:nvPr/>
          </p:nvCxnSpPr>
          <p:spPr bwMode="auto">
            <a:xfrm>
              <a:off x="4459576" y="5906124"/>
              <a:ext cx="165920" cy="83842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sp>
          <p:nvSpPr>
            <p:cNvPr id="334" name="Text Box 52"/>
            <p:cNvSpPr txBox="1">
              <a:spLocks noChangeArrowheads="1"/>
            </p:cNvSpPr>
            <p:nvPr/>
          </p:nvSpPr>
          <p:spPr bwMode="auto">
            <a:xfrm>
              <a:off x="2681571" y="6119875"/>
              <a:ext cx="526677" cy="2055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Chart</a:t>
              </a:r>
              <a:endParaRPr lang="en-US" sz="400" dirty="0"/>
            </a:p>
          </p:txBody>
        </p:sp>
        <p:sp>
          <p:nvSpPr>
            <p:cNvPr id="335" name="Text Box 15"/>
            <p:cNvSpPr txBox="1">
              <a:spLocks noChangeArrowheads="1"/>
            </p:cNvSpPr>
            <p:nvPr/>
          </p:nvSpPr>
          <p:spPr bwMode="auto">
            <a:xfrm>
              <a:off x="3372319" y="6113300"/>
              <a:ext cx="537426" cy="4110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Gantt</a:t>
              </a:r>
              <a:br>
                <a:rPr lang="en-US" sz="400" dirty="0" smtClean="0"/>
              </a:br>
              <a:r>
                <a:rPr lang="en-US" sz="400" dirty="0" smtClean="0"/>
                <a:t>chart</a:t>
              </a:r>
              <a:endParaRPr lang="en-US" sz="400" dirty="0"/>
            </a:p>
          </p:txBody>
        </p:sp>
        <p:sp>
          <p:nvSpPr>
            <p:cNvPr id="336" name="Text Box 15"/>
            <p:cNvSpPr txBox="1">
              <a:spLocks noChangeArrowheads="1"/>
            </p:cNvSpPr>
            <p:nvPr/>
          </p:nvSpPr>
          <p:spPr bwMode="auto">
            <a:xfrm>
              <a:off x="4073467" y="6120793"/>
              <a:ext cx="349330" cy="2055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List</a:t>
              </a:r>
              <a:endParaRPr lang="en-US" sz="400" dirty="0"/>
            </a:p>
          </p:txBody>
        </p:sp>
        <p:sp>
          <p:nvSpPr>
            <p:cNvPr id="337" name="Text Box 15"/>
            <p:cNvSpPr txBox="1">
              <a:spLocks noChangeArrowheads="1"/>
            </p:cNvSpPr>
            <p:nvPr/>
          </p:nvSpPr>
          <p:spPr bwMode="auto">
            <a:xfrm>
              <a:off x="4527265" y="6120793"/>
              <a:ext cx="730899" cy="4110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Custom</a:t>
              </a:r>
              <a:br>
                <a:rPr lang="en-US" sz="400" dirty="0" smtClean="0"/>
              </a:br>
              <a:r>
                <a:rPr lang="en-US" sz="400" dirty="0" smtClean="0"/>
                <a:t>Draw</a:t>
              </a:r>
              <a:endParaRPr lang="en-US" sz="400" dirty="0"/>
            </a:p>
          </p:txBody>
        </p:sp>
        <p:sp>
          <p:nvSpPr>
            <p:cNvPr id="338" name="Text Box 25"/>
            <p:cNvSpPr txBox="1">
              <a:spLocks noChangeArrowheads="1"/>
            </p:cNvSpPr>
            <p:nvPr/>
          </p:nvSpPr>
          <p:spPr bwMode="auto">
            <a:xfrm>
              <a:off x="3626507" y="3670334"/>
              <a:ext cx="1467171" cy="5395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1050" dirty="0" smtClean="0"/>
                <a:t>Client</a:t>
              </a:r>
              <a:endParaRPr lang="en-US" sz="1050" dirty="0"/>
            </a:p>
          </p:txBody>
        </p:sp>
        <p:cxnSp>
          <p:nvCxnSpPr>
            <p:cNvPr id="339" name="Straight Connector 338"/>
            <p:cNvCxnSpPr/>
            <p:nvPr/>
          </p:nvCxnSpPr>
          <p:spPr bwMode="auto">
            <a:xfrm>
              <a:off x="5119144" y="5898629"/>
              <a:ext cx="329783" cy="79447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sp>
          <p:nvSpPr>
            <p:cNvPr id="340" name="Text Box 15"/>
            <p:cNvSpPr txBox="1">
              <a:spLocks noChangeArrowheads="1"/>
            </p:cNvSpPr>
            <p:nvPr/>
          </p:nvSpPr>
          <p:spPr bwMode="auto">
            <a:xfrm>
              <a:off x="5265154" y="6098308"/>
              <a:ext cx="1203837" cy="4110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Basic</a:t>
              </a:r>
              <a:br>
                <a:rPr lang="en-US" sz="400" dirty="0" smtClean="0"/>
              </a:br>
              <a:r>
                <a:rPr lang="en-US" sz="400" dirty="0" smtClean="0"/>
                <a:t>Components</a:t>
              </a:r>
              <a:endParaRPr lang="en-US" sz="400" dirty="0"/>
            </a:p>
          </p:txBody>
        </p:sp>
        <p:sp>
          <p:nvSpPr>
            <p:cNvPr id="341" name="Text Box 52"/>
            <p:cNvSpPr txBox="1">
              <a:spLocks noChangeArrowheads="1"/>
            </p:cNvSpPr>
            <p:nvPr/>
          </p:nvSpPr>
          <p:spPr bwMode="auto">
            <a:xfrm>
              <a:off x="6848103" y="3646497"/>
              <a:ext cx="1187715" cy="2055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Highlighting</a:t>
              </a:r>
              <a:endParaRPr lang="en-US" sz="400" dirty="0"/>
            </a:p>
          </p:txBody>
        </p:sp>
        <p:sp>
          <p:nvSpPr>
            <p:cNvPr id="342" name="Text Box 52"/>
            <p:cNvSpPr txBox="1">
              <a:spLocks noChangeArrowheads="1"/>
            </p:cNvSpPr>
            <p:nvPr/>
          </p:nvSpPr>
          <p:spPr bwMode="auto">
            <a:xfrm>
              <a:off x="1910702" y="5880030"/>
              <a:ext cx="779271" cy="4110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Docking</a:t>
              </a:r>
              <a:br>
                <a:rPr lang="en-US" sz="400" dirty="0" smtClean="0"/>
              </a:br>
              <a:r>
                <a:rPr lang="en-US" sz="400" dirty="0" smtClean="0"/>
                <a:t>Panels</a:t>
              </a:r>
              <a:endParaRPr lang="en-US" sz="400" dirty="0"/>
            </a:p>
          </p:txBody>
        </p:sp>
        <p:sp>
          <p:nvSpPr>
            <p:cNvPr id="343" name="Text Box 52"/>
            <p:cNvSpPr txBox="1">
              <a:spLocks noChangeArrowheads="1"/>
            </p:cNvSpPr>
            <p:nvPr/>
          </p:nvSpPr>
          <p:spPr bwMode="auto">
            <a:xfrm>
              <a:off x="1031791" y="3938808"/>
              <a:ext cx="978118" cy="4110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Selecting</a:t>
              </a:r>
              <a:br>
                <a:rPr lang="en-US" sz="400" dirty="0" smtClean="0"/>
              </a:br>
              <a:r>
                <a:rPr lang="en-US" sz="400" dirty="0" smtClean="0"/>
                <a:t>Attributes</a:t>
              </a:r>
              <a:endParaRPr lang="en-US" sz="400" dirty="0"/>
            </a:p>
          </p:txBody>
        </p:sp>
        <p:sp>
          <p:nvSpPr>
            <p:cNvPr id="344" name="Text Box 32"/>
            <p:cNvSpPr txBox="1">
              <a:spLocks noChangeArrowheads="1"/>
            </p:cNvSpPr>
            <p:nvPr/>
          </p:nvSpPr>
          <p:spPr bwMode="auto">
            <a:xfrm>
              <a:off x="6348716" y="2770478"/>
              <a:ext cx="1311323" cy="6166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Software</a:t>
              </a:r>
              <a:br>
                <a:rPr lang="en-US" sz="400" dirty="0" smtClean="0"/>
              </a:br>
              <a:r>
                <a:rPr lang="en-US" sz="400" dirty="0" smtClean="0"/>
                <a:t>Transactional</a:t>
              </a:r>
              <a:br>
                <a:rPr lang="en-US" sz="400" dirty="0" smtClean="0"/>
              </a:br>
              <a:r>
                <a:rPr lang="en-US" sz="400" dirty="0" smtClean="0"/>
                <a:t>Memory</a:t>
              </a:r>
              <a:endParaRPr lang="en-US" sz="400" dirty="0"/>
            </a:p>
          </p:txBody>
        </p:sp>
        <p:sp>
          <p:nvSpPr>
            <p:cNvPr id="345" name="Text Box 25"/>
            <p:cNvSpPr txBox="1">
              <a:spLocks noChangeArrowheads="1"/>
            </p:cNvSpPr>
            <p:nvPr/>
          </p:nvSpPr>
          <p:spPr bwMode="auto">
            <a:xfrm>
              <a:off x="5586001" y="4335657"/>
              <a:ext cx="876004" cy="4110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Standard</a:t>
              </a:r>
              <a:br>
                <a:rPr lang="en-US" sz="400" dirty="0" smtClean="0"/>
              </a:br>
              <a:r>
                <a:rPr lang="en-US" sz="400" dirty="0" smtClean="0"/>
                <a:t>Features</a:t>
              </a:r>
              <a:endParaRPr lang="en-US" sz="400" dirty="0"/>
            </a:p>
          </p:txBody>
        </p:sp>
        <p:cxnSp>
          <p:nvCxnSpPr>
            <p:cNvPr id="346" name="Straight Connector 345"/>
            <p:cNvCxnSpPr/>
            <p:nvPr/>
          </p:nvCxnSpPr>
          <p:spPr bwMode="auto">
            <a:xfrm>
              <a:off x="6588178" y="4444584"/>
              <a:ext cx="996845" cy="23984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sp>
          <p:nvSpPr>
            <p:cNvPr id="347" name="Text Box 52"/>
            <p:cNvSpPr txBox="1">
              <a:spLocks noChangeArrowheads="1"/>
            </p:cNvSpPr>
            <p:nvPr/>
          </p:nvSpPr>
          <p:spPr bwMode="auto">
            <a:xfrm>
              <a:off x="1519826" y="4965629"/>
              <a:ext cx="811513" cy="2055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Filtering</a:t>
              </a:r>
              <a:endParaRPr lang="en-US" sz="400" dirty="0"/>
            </a:p>
          </p:txBody>
        </p:sp>
        <p:cxnSp>
          <p:nvCxnSpPr>
            <p:cNvPr id="348" name="Straight Connector 347"/>
            <p:cNvCxnSpPr/>
            <p:nvPr/>
          </p:nvCxnSpPr>
          <p:spPr bwMode="auto">
            <a:xfrm>
              <a:off x="6363325" y="4961744"/>
              <a:ext cx="936885" cy="38224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349" name="Straight Connector 348"/>
            <p:cNvCxnSpPr/>
            <p:nvPr/>
          </p:nvCxnSpPr>
          <p:spPr bwMode="auto">
            <a:xfrm flipV="1">
              <a:off x="1573968" y="5093570"/>
              <a:ext cx="854733" cy="40032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sp>
          <p:nvSpPr>
            <p:cNvPr id="350" name="Text Box 52"/>
            <p:cNvSpPr txBox="1">
              <a:spLocks noChangeArrowheads="1"/>
            </p:cNvSpPr>
            <p:nvPr/>
          </p:nvSpPr>
          <p:spPr bwMode="auto">
            <a:xfrm>
              <a:off x="6756479" y="4171150"/>
              <a:ext cx="951244" cy="2055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Reporting</a:t>
              </a:r>
              <a:endParaRPr lang="en-US" sz="400" dirty="0"/>
            </a:p>
          </p:txBody>
        </p:sp>
        <p:sp>
          <p:nvSpPr>
            <p:cNvPr id="351" name="Text Box 52"/>
            <p:cNvSpPr txBox="1">
              <a:spLocks noChangeArrowheads="1"/>
            </p:cNvSpPr>
            <p:nvPr/>
          </p:nvSpPr>
          <p:spPr bwMode="auto">
            <a:xfrm>
              <a:off x="6207373" y="5805079"/>
              <a:ext cx="580420" cy="4110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KB</a:t>
              </a:r>
              <a:br>
                <a:rPr lang="en-US" sz="400" dirty="0" smtClean="0"/>
              </a:br>
              <a:r>
                <a:rPr lang="en-US" sz="400" dirty="0" smtClean="0"/>
                <a:t>Editor</a:t>
              </a:r>
              <a:endParaRPr lang="en-US" sz="400" dirty="0"/>
            </a:p>
          </p:txBody>
        </p:sp>
        <p:sp>
          <p:nvSpPr>
            <p:cNvPr id="352" name="Text Box 52"/>
            <p:cNvSpPr txBox="1">
              <a:spLocks noChangeArrowheads="1"/>
            </p:cNvSpPr>
            <p:nvPr/>
          </p:nvSpPr>
          <p:spPr bwMode="auto">
            <a:xfrm>
              <a:off x="6349343" y="5310403"/>
              <a:ext cx="806139" cy="2055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Analysis</a:t>
              </a:r>
              <a:endParaRPr lang="en-US" sz="400" dirty="0"/>
            </a:p>
          </p:txBody>
        </p:sp>
        <p:sp>
          <p:nvSpPr>
            <p:cNvPr id="353" name="Text Box 52"/>
            <p:cNvSpPr txBox="1">
              <a:spLocks noChangeArrowheads="1"/>
            </p:cNvSpPr>
            <p:nvPr/>
          </p:nvSpPr>
          <p:spPr bwMode="auto">
            <a:xfrm>
              <a:off x="6567686" y="4703303"/>
              <a:ext cx="849133" cy="4110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Calendar</a:t>
              </a:r>
              <a:br>
                <a:rPr lang="en-US" sz="400" dirty="0" smtClean="0"/>
              </a:br>
              <a:r>
                <a:rPr lang="en-US" sz="400" dirty="0" smtClean="0"/>
                <a:t>Editor</a:t>
              </a:r>
              <a:endParaRPr lang="en-US" sz="400" dirty="0"/>
            </a:p>
          </p:txBody>
        </p:sp>
        <p:sp>
          <p:nvSpPr>
            <p:cNvPr id="354" name="Text Box 85"/>
            <p:cNvSpPr txBox="1">
              <a:spLocks noChangeArrowheads="1"/>
            </p:cNvSpPr>
            <p:nvPr/>
          </p:nvSpPr>
          <p:spPr bwMode="auto">
            <a:xfrm>
              <a:off x="2997526" y="2008508"/>
              <a:ext cx="553552" cy="4110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Gantt</a:t>
              </a:r>
              <a:br>
                <a:rPr lang="en-US" sz="400" dirty="0" smtClean="0"/>
              </a:br>
              <a:r>
                <a:rPr lang="en-US" sz="400" dirty="0" smtClean="0"/>
                <a:t>cache</a:t>
              </a:r>
              <a:endParaRPr lang="en-US" sz="400" dirty="0"/>
            </a:p>
          </p:txBody>
        </p:sp>
        <p:sp>
          <p:nvSpPr>
            <p:cNvPr id="355" name="Text Box 84"/>
            <p:cNvSpPr txBox="1">
              <a:spLocks noChangeArrowheads="1"/>
            </p:cNvSpPr>
            <p:nvPr/>
          </p:nvSpPr>
          <p:spPr bwMode="auto">
            <a:xfrm>
              <a:off x="1717372" y="2600646"/>
              <a:ext cx="1322071" cy="2055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400" dirty="0" smtClean="0"/>
                <a:t>Authorization</a:t>
              </a:r>
              <a:endParaRPr lang="en-US" sz="400" dirty="0"/>
            </a:p>
          </p:txBody>
        </p:sp>
      </p:grpSp>
      <p:grpSp>
        <p:nvGrpSpPr>
          <p:cNvPr id="4" name="Group 179"/>
          <p:cNvGrpSpPr/>
          <p:nvPr/>
        </p:nvGrpSpPr>
        <p:grpSpPr>
          <a:xfrm>
            <a:off x="6843010" y="5059179"/>
            <a:ext cx="2008682" cy="1465241"/>
            <a:chOff x="599607" y="1030943"/>
            <a:chExt cx="7594133" cy="5718330"/>
          </a:xfrm>
        </p:grpSpPr>
        <p:sp>
          <p:nvSpPr>
            <p:cNvPr id="393" name="Regular Pentagon 392"/>
            <p:cNvSpPr>
              <a:spLocks noChangeAspect="1"/>
            </p:cNvSpPr>
            <p:nvPr/>
          </p:nvSpPr>
          <p:spPr bwMode="auto">
            <a:xfrm>
              <a:off x="2949393" y="2960353"/>
              <a:ext cx="2886636" cy="2167332"/>
            </a:xfrm>
            <a:prstGeom prst="pentagon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innerShdw blurRad="330200" dist="76200" dir="18000000">
                <a:prstClr val="black">
                  <a:alpha val="15000"/>
                </a:prstClr>
              </a:innerShdw>
            </a:effec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00" smtClean="0"/>
            </a:p>
          </p:txBody>
        </p:sp>
        <p:sp>
          <p:nvSpPr>
            <p:cNvPr id="394" name="Freeform 393"/>
            <p:cNvSpPr>
              <a:spLocks noChangeAspect="1"/>
            </p:cNvSpPr>
            <p:nvPr/>
          </p:nvSpPr>
          <p:spPr bwMode="auto">
            <a:xfrm>
              <a:off x="600639" y="1039901"/>
              <a:ext cx="7593101" cy="5701005"/>
            </a:xfrm>
            <a:custGeom>
              <a:avLst/>
              <a:gdLst>
                <a:gd name="connsiteX0" fmla="*/ 8 w 7593105"/>
                <a:gd name="connsiteY0" fmla="*/ 2177591 h 5701024"/>
                <a:gd name="connsiteX1" fmla="*/ 3796553 w 7593105"/>
                <a:gd name="connsiteY1" fmla="*/ 0 h 5701024"/>
                <a:gd name="connsiteX2" fmla="*/ 7593097 w 7593105"/>
                <a:gd name="connsiteY2" fmla="*/ 2177591 h 5701024"/>
                <a:gd name="connsiteX3" fmla="*/ 6142954 w 7593105"/>
                <a:gd name="connsiteY3" fmla="*/ 5701005 h 5701024"/>
                <a:gd name="connsiteX4" fmla="*/ 1450151 w 7593105"/>
                <a:gd name="connsiteY4" fmla="*/ 5701005 h 5701024"/>
                <a:gd name="connsiteX5" fmla="*/ 8 w 7593105"/>
                <a:gd name="connsiteY5" fmla="*/ 2177591 h 5701024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907737 w 7593089"/>
                <a:gd name="connsiteY3" fmla="*/ 2590804 h 5701005"/>
                <a:gd name="connsiteX4" fmla="*/ 6142946 w 7593089"/>
                <a:gd name="connsiteY4" fmla="*/ 5701005 h 5701005"/>
                <a:gd name="connsiteX5" fmla="*/ 1450143 w 7593089"/>
                <a:gd name="connsiteY5" fmla="*/ 5701005 h 5701005"/>
                <a:gd name="connsiteX6" fmla="*/ 0 w 7593089"/>
                <a:gd name="connsiteY6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6239431 w 7593089"/>
                <a:gd name="connsiteY3" fmla="*/ 2330828 h 5701005"/>
                <a:gd name="connsiteX4" fmla="*/ 6142946 w 7593089"/>
                <a:gd name="connsiteY4" fmla="*/ 5701005 h 5701005"/>
                <a:gd name="connsiteX5" fmla="*/ 1450143 w 7593089"/>
                <a:gd name="connsiteY5" fmla="*/ 5701005 h 5701005"/>
                <a:gd name="connsiteX6" fmla="*/ 0 w 7593089"/>
                <a:gd name="connsiteY6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136772 w 7593089"/>
                <a:gd name="connsiteY3" fmla="*/ 2671487 h 5701005"/>
                <a:gd name="connsiteX4" fmla="*/ 6142946 w 7593089"/>
                <a:gd name="connsiteY4" fmla="*/ 5701005 h 5701005"/>
                <a:gd name="connsiteX5" fmla="*/ 1450143 w 7593089"/>
                <a:gd name="connsiteY5" fmla="*/ 5701005 h 5701005"/>
                <a:gd name="connsiteX6" fmla="*/ 0 w 7593089"/>
                <a:gd name="connsiteY6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6142946 w 7593089"/>
                <a:gd name="connsiteY4" fmla="*/ 5701005 h 5701005"/>
                <a:gd name="connsiteX5" fmla="*/ 1450143 w 7593089"/>
                <a:gd name="connsiteY5" fmla="*/ 5701005 h 5701005"/>
                <a:gd name="connsiteX6" fmla="*/ 0 w 7593089"/>
                <a:gd name="connsiteY6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576914 w 7593089"/>
                <a:gd name="connsiteY4" fmla="*/ 1586758 h 5701005"/>
                <a:gd name="connsiteX5" fmla="*/ 6142946 w 7593089"/>
                <a:gd name="connsiteY5" fmla="*/ 5701005 h 5701005"/>
                <a:gd name="connsiteX6" fmla="*/ 1450143 w 7593089"/>
                <a:gd name="connsiteY6" fmla="*/ 5701005 h 5701005"/>
                <a:gd name="connsiteX7" fmla="*/ 0 w 7593089"/>
                <a:gd name="connsiteY7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765173 w 7593089"/>
                <a:gd name="connsiteY4" fmla="*/ 1497111 h 5701005"/>
                <a:gd name="connsiteX5" fmla="*/ 6142946 w 7593089"/>
                <a:gd name="connsiteY5" fmla="*/ 5701005 h 5701005"/>
                <a:gd name="connsiteX6" fmla="*/ 1450143 w 7593089"/>
                <a:gd name="connsiteY6" fmla="*/ 5701005 h 5701005"/>
                <a:gd name="connsiteX7" fmla="*/ 0 w 7593089"/>
                <a:gd name="connsiteY7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765173 w 7593089"/>
                <a:gd name="connsiteY4" fmla="*/ 1497111 h 5701005"/>
                <a:gd name="connsiteX5" fmla="*/ 1909479 w 7593089"/>
                <a:gd name="connsiteY5" fmla="*/ 2501158 h 5701005"/>
                <a:gd name="connsiteX6" fmla="*/ 6142946 w 7593089"/>
                <a:gd name="connsiteY6" fmla="*/ 5701005 h 5701005"/>
                <a:gd name="connsiteX7" fmla="*/ 1450143 w 7593089"/>
                <a:gd name="connsiteY7" fmla="*/ 5701005 h 5701005"/>
                <a:gd name="connsiteX8" fmla="*/ 0 w 7593089"/>
                <a:gd name="connsiteY8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765173 w 7593089"/>
                <a:gd name="connsiteY4" fmla="*/ 1497111 h 5701005"/>
                <a:gd name="connsiteX5" fmla="*/ 1909479 w 7593089"/>
                <a:gd name="connsiteY5" fmla="*/ 2501158 h 5701005"/>
                <a:gd name="connsiteX6" fmla="*/ 2581832 w 7593089"/>
                <a:gd name="connsiteY6" fmla="*/ 4222381 h 5701005"/>
                <a:gd name="connsiteX7" fmla="*/ 6142946 w 7593089"/>
                <a:gd name="connsiteY7" fmla="*/ 5701005 h 5701005"/>
                <a:gd name="connsiteX8" fmla="*/ 1450143 w 7593089"/>
                <a:gd name="connsiteY8" fmla="*/ 5701005 h 5701005"/>
                <a:gd name="connsiteX9" fmla="*/ 0 w 7593089"/>
                <a:gd name="connsiteY9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765173 w 7593089"/>
                <a:gd name="connsiteY4" fmla="*/ 1497111 h 5701005"/>
                <a:gd name="connsiteX5" fmla="*/ 1909479 w 7593089"/>
                <a:gd name="connsiteY5" fmla="*/ 2501158 h 5701005"/>
                <a:gd name="connsiteX6" fmla="*/ 2581832 w 7593089"/>
                <a:gd name="connsiteY6" fmla="*/ 4222381 h 5701005"/>
                <a:gd name="connsiteX7" fmla="*/ 4823008 w 7593089"/>
                <a:gd name="connsiteY7" fmla="*/ 4258240 h 5701005"/>
                <a:gd name="connsiteX8" fmla="*/ 6142946 w 7593089"/>
                <a:gd name="connsiteY8" fmla="*/ 5701005 h 5701005"/>
                <a:gd name="connsiteX9" fmla="*/ 1450143 w 7593089"/>
                <a:gd name="connsiteY9" fmla="*/ 5701005 h 5701005"/>
                <a:gd name="connsiteX10" fmla="*/ 0 w 7593089"/>
                <a:gd name="connsiteY10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765173 w 7593089"/>
                <a:gd name="connsiteY4" fmla="*/ 1497111 h 5701005"/>
                <a:gd name="connsiteX5" fmla="*/ 1909479 w 7593089"/>
                <a:gd name="connsiteY5" fmla="*/ 2501158 h 5701005"/>
                <a:gd name="connsiteX6" fmla="*/ 2581832 w 7593089"/>
                <a:gd name="connsiteY6" fmla="*/ 4222381 h 5701005"/>
                <a:gd name="connsiteX7" fmla="*/ 4823008 w 7593089"/>
                <a:gd name="connsiteY7" fmla="*/ 4258240 h 5701005"/>
                <a:gd name="connsiteX8" fmla="*/ 5244349 w 7593089"/>
                <a:gd name="connsiteY8" fmla="*/ 2743205 h 5701005"/>
                <a:gd name="connsiteX9" fmla="*/ 6142946 w 7593089"/>
                <a:gd name="connsiteY9" fmla="*/ 5701005 h 5701005"/>
                <a:gd name="connsiteX10" fmla="*/ 1450143 w 7593089"/>
                <a:gd name="connsiteY10" fmla="*/ 5701005 h 5701005"/>
                <a:gd name="connsiteX11" fmla="*/ 0 w 7593089"/>
                <a:gd name="connsiteY11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765173 w 7593089"/>
                <a:gd name="connsiteY4" fmla="*/ 1497111 h 5701005"/>
                <a:gd name="connsiteX5" fmla="*/ 1909479 w 7593089"/>
                <a:gd name="connsiteY5" fmla="*/ 2501158 h 5701005"/>
                <a:gd name="connsiteX6" fmla="*/ 2581832 w 7593089"/>
                <a:gd name="connsiteY6" fmla="*/ 4222381 h 5701005"/>
                <a:gd name="connsiteX7" fmla="*/ 4823008 w 7593089"/>
                <a:gd name="connsiteY7" fmla="*/ 4258240 h 5701005"/>
                <a:gd name="connsiteX8" fmla="*/ 5244349 w 7593089"/>
                <a:gd name="connsiteY8" fmla="*/ 2743205 h 5701005"/>
                <a:gd name="connsiteX9" fmla="*/ 6553196 w 7593089"/>
                <a:gd name="connsiteY9" fmla="*/ 2151534 h 5701005"/>
                <a:gd name="connsiteX10" fmla="*/ 6142946 w 7593089"/>
                <a:gd name="connsiteY10" fmla="*/ 5701005 h 5701005"/>
                <a:gd name="connsiteX11" fmla="*/ 1450143 w 7593089"/>
                <a:gd name="connsiteY11" fmla="*/ 5701005 h 5701005"/>
                <a:gd name="connsiteX12" fmla="*/ 0 w 7593089"/>
                <a:gd name="connsiteY12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765173 w 7593089"/>
                <a:gd name="connsiteY4" fmla="*/ 1497111 h 5701005"/>
                <a:gd name="connsiteX5" fmla="*/ 1909479 w 7593089"/>
                <a:gd name="connsiteY5" fmla="*/ 2501158 h 5701005"/>
                <a:gd name="connsiteX6" fmla="*/ 2581832 w 7593089"/>
                <a:gd name="connsiteY6" fmla="*/ 4222381 h 5701005"/>
                <a:gd name="connsiteX7" fmla="*/ 4823008 w 7593089"/>
                <a:gd name="connsiteY7" fmla="*/ 4258240 h 5701005"/>
                <a:gd name="connsiteX8" fmla="*/ 5244349 w 7593089"/>
                <a:gd name="connsiteY8" fmla="*/ 2743205 h 5701005"/>
                <a:gd name="connsiteX9" fmla="*/ 7575172 w 7593089"/>
                <a:gd name="connsiteY9" fmla="*/ 2196358 h 5701005"/>
                <a:gd name="connsiteX10" fmla="*/ 6142946 w 7593089"/>
                <a:gd name="connsiteY10" fmla="*/ 5701005 h 5701005"/>
                <a:gd name="connsiteX11" fmla="*/ 1450143 w 7593089"/>
                <a:gd name="connsiteY11" fmla="*/ 5701005 h 5701005"/>
                <a:gd name="connsiteX12" fmla="*/ 0 w 7593089"/>
                <a:gd name="connsiteY12" fmla="*/ 2177591 h 5701005"/>
                <a:gd name="connsiteX0" fmla="*/ 0 w 7593101"/>
                <a:gd name="connsiteY0" fmla="*/ 2177591 h 5701005"/>
                <a:gd name="connsiteX1" fmla="*/ 3796545 w 7593101"/>
                <a:gd name="connsiteY1" fmla="*/ 0 h 5701005"/>
                <a:gd name="connsiteX2" fmla="*/ 7593089 w 7593101"/>
                <a:gd name="connsiteY2" fmla="*/ 2177591 h 5701005"/>
                <a:gd name="connsiteX3" fmla="*/ 5253313 w 7593101"/>
                <a:gd name="connsiteY3" fmla="*/ 2743204 h 5701005"/>
                <a:gd name="connsiteX4" fmla="*/ 3765173 w 7593101"/>
                <a:gd name="connsiteY4" fmla="*/ 1497111 h 5701005"/>
                <a:gd name="connsiteX5" fmla="*/ 1909479 w 7593101"/>
                <a:gd name="connsiteY5" fmla="*/ 2501158 h 5701005"/>
                <a:gd name="connsiteX6" fmla="*/ 2581832 w 7593101"/>
                <a:gd name="connsiteY6" fmla="*/ 4222381 h 5701005"/>
                <a:gd name="connsiteX7" fmla="*/ 4823008 w 7593101"/>
                <a:gd name="connsiteY7" fmla="*/ 4258240 h 5701005"/>
                <a:gd name="connsiteX8" fmla="*/ 5244349 w 7593101"/>
                <a:gd name="connsiteY8" fmla="*/ 2743205 h 5701005"/>
                <a:gd name="connsiteX9" fmla="*/ 7593101 w 7593101"/>
                <a:gd name="connsiteY9" fmla="*/ 2169464 h 5701005"/>
                <a:gd name="connsiteX10" fmla="*/ 6142946 w 7593101"/>
                <a:gd name="connsiteY10" fmla="*/ 5701005 h 5701005"/>
                <a:gd name="connsiteX11" fmla="*/ 1450143 w 7593101"/>
                <a:gd name="connsiteY11" fmla="*/ 5701005 h 5701005"/>
                <a:gd name="connsiteX12" fmla="*/ 0 w 7593101"/>
                <a:gd name="connsiteY12" fmla="*/ 2177591 h 5701005"/>
                <a:gd name="connsiteX0" fmla="*/ 0 w 7593101"/>
                <a:gd name="connsiteY0" fmla="*/ 2177591 h 5701005"/>
                <a:gd name="connsiteX1" fmla="*/ 3796545 w 7593101"/>
                <a:gd name="connsiteY1" fmla="*/ 0 h 5701005"/>
                <a:gd name="connsiteX2" fmla="*/ 7593089 w 7593101"/>
                <a:gd name="connsiteY2" fmla="*/ 2177591 h 5701005"/>
                <a:gd name="connsiteX3" fmla="*/ 5253313 w 7593101"/>
                <a:gd name="connsiteY3" fmla="*/ 2743204 h 5701005"/>
                <a:gd name="connsiteX4" fmla="*/ 3765173 w 7593101"/>
                <a:gd name="connsiteY4" fmla="*/ 1497111 h 5701005"/>
                <a:gd name="connsiteX5" fmla="*/ 1909479 w 7593101"/>
                <a:gd name="connsiteY5" fmla="*/ 2501158 h 5701005"/>
                <a:gd name="connsiteX6" fmla="*/ 2581832 w 7593101"/>
                <a:gd name="connsiteY6" fmla="*/ 4222381 h 5701005"/>
                <a:gd name="connsiteX7" fmla="*/ 4706467 w 7593101"/>
                <a:gd name="connsiteY7" fmla="*/ 4078946 h 5701005"/>
                <a:gd name="connsiteX8" fmla="*/ 5244349 w 7593101"/>
                <a:gd name="connsiteY8" fmla="*/ 2743205 h 5701005"/>
                <a:gd name="connsiteX9" fmla="*/ 7593101 w 7593101"/>
                <a:gd name="connsiteY9" fmla="*/ 2169464 h 5701005"/>
                <a:gd name="connsiteX10" fmla="*/ 6142946 w 7593101"/>
                <a:gd name="connsiteY10" fmla="*/ 5701005 h 5701005"/>
                <a:gd name="connsiteX11" fmla="*/ 1450143 w 7593101"/>
                <a:gd name="connsiteY11" fmla="*/ 5701005 h 5701005"/>
                <a:gd name="connsiteX12" fmla="*/ 0 w 7593101"/>
                <a:gd name="connsiteY12" fmla="*/ 2177591 h 5701005"/>
                <a:gd name="connsiteX0" fmla="*/ 0 w 7593101"/>
                <a:gd name="connsiteY0" fmla="*/ 2177591 h 5701005"/>
                <a:gd name="connsiteX1" fmla="*/ 3796545 w 7593101"/>
                <a:gd name="connsiteY1" fmla="*/ 0 h 5701005"/>
                <a:gd name="connsiteX2" fmla="*/ 7593089 w 7593101"/>
                <a:gd name="connsiteY2" fmla="*/ 2177591 h 5701005"/>
                <a:gd name="connsiteX3" fmla="*/ 5253313 w 7593101"/>
                <a:gd name="connsiteY3" fmla="*/ 2743204 h 5701005"/>
                <a:gd name="connsiteX4" fmla="*/ 3792068 w 7593101"/>
                <a:gd name="connsiteY4" fmla="*/ 1918452 h 5701005"/>
                <a:gd name="connsiteX5" fmla="*/ 1909479 w 7593101"/>
                <a:gd name="connsiteY5" fmla="*/ 2501158 h 5701005"/>
                <a:gd name="connsiteX6" fmla="*/ 2581832 w 7593101"/>
                <a:gd name="connsiteY6" fmla="*/ 4222381 h 5701005"/>
                <a:gd name="connsiteX7" fmla="*/ 4706467 w 7593101"/>
                <a:gd name="connsiteY7" fmla="*/ 4078946 h 5701005"/>
                <a:gd name="connsiteX8" fmla="*/ 5244349 w 7593101"/>
                <a:gd name="connsiteY8" fmla="*/ 2743205 h 5701005"/>
                <a:gd name="connsiteX9" fmla="*/ 7593101 w 7593101"/>
                <a:gd name="connsiteY9" fmla="*/ 2169464 h 5701005"/>
                <a:gd name="connsiteX10" fmla="*/ 6142946 w 7593101"/>
                <a:gd name="connsiteY10" fmla="*/ 5701005 h 5701005"/>
                <a:gd name="connsiteX11" fmla="*/ 1450143 w 7593101"/>
                <a:gd name="connsiteY11" fmla="*/ 5701005 h 5701005"/>
                <a:gd name="connsiteX12" fmla="*/ 0 w 7593101"/>
                <a:gd name="connsiteY12" fmla="*/ 2177591 h 5701005"/>
                <a:gd name="connsiteX0" fmla="*/ 0 w 7593101"/>
                <a:gd name="connsiteY0" fmla="*/ 2177591 h 5701005"/>
                <a:gd name="connsiteX1" fmla="*/ 3796545 w 7593101"/>
                <a:gd name="connsiteY1" fmla="*/ 0 h 5701005"/>
                <a:gd name="connsiteX2" fmla="*/ 7593089 w 7593101"/>
                <a:gd name="connsiteY2" fmla="*/ 2177591 h 5701005"/>
                <a:gd name="connsiteX3" fmla="*/ 5253313 w 7593101"/>
                <a:gd name="connsiteY3" fmla="*/ 2743204 h 5701005"/>
                <a:gd name="connsiteX4" fmla="*/ 3792068 w 7593101"/>
                <a:gd name="connsiteY4" fmla="*/ 1918452 h 5701005"/>
                <a:gd name="connsiteX5" fmla="*/ 2339785 w 7593101"/>
                <a:gd name="connsiteY5" fmla="*/ 2734240 h 5701005"/>
                <a:gd name="connsiteX6" fmla="*/ 2581832 w 7593101"/>
                <a:gd name="connsiteY6" fmla="*/ 4222381 h 5701005"/>
                <a:gd name="connsiteX7" fmla="*/ 4706467 w 7593101"/>
                <a:gd name="connsiteY7" fmla="*/ 4078946 h 5701005"/>
                <a:gd name="connsiteX8" fmla="*/ 5244349 w 7593101"/>
                <a:gd name="connsiteY8" fmla="*/ 2743205 h 5701005"/>
                <a:gd name="connsiteX9" fmla="*/ 7593101 w 7593101"/>
                <a:gd name="connsiteY9" fmla="*/ 2169464 h 5701005"/>
                <a:gd name="connsiteX10" fmla="*/ 6142946 w 7593101"/>
                <a:gd name="connsiteY10" fmla="*/ 5701005 h 5701005"/>
                <a:gd name="connsiteX11" fmla="*/ 1450143 w 7593101"/>
                <a:gd name="connsiteY11" fmla="*/ 5701005 h 5701005"/>
                <a:gd name="connsiteX12" fmla="*/ 0 w 7593101"/>
                <a:gd name="connsiteY12" fmla="*/ 2177591 h 5701005"/>
                <a:gd name="connsiteX0" fmla="*/ 0 w 7593101"/>
                <a:gd name="connsiteY0" fmla="*/ 2177591 h 5701005"/>
                <a:gd name="connsiteX1" fmla="*/ 3796545 w 7593101"/>
                <a:gd name="connsiteY1" fmla="*/ 0 h 5701005"/>
                <a:gd name="connsiteX2" fmla="*/ 7593089 w 7593101"/>
                <a:gd name="connsiteY2" fmla="*/ 2177591 h 5701005"/>
                <a:gd name="connsiteX3" fmla="*/ 5253313 w 7593101"/>
                <a:gd name="connsiteY3" fmla="*/ 2743204 h 5701005"/>
                <a:gd name="connsiteX4" fmla="*/ 3792068 w 7593101"/>
                <a:gd name="connsiteY4" fmla="*/ 1918452 h 5701005"/>
                <a:gd name="connsiteX5" fmla="*/ 2339785 w 7593101"/>
                <a:gd name="connsiteY5" fmla="*/ 2734240 h 5701005"/>
                <a:gd name="connsiteX6" fmla="*/ 2913526 w 7593101"/>
                <a:gd name="connsiteY6" fmla="*/ 4105840 h 5701005"/>
                <a:gd name="connsiteX7" fmla="*/ 4706467 w 7593101"/>
                <a:gd name="connsiteY7" fmla="*/ 4078946 h 5701005"/>
                <a:gd name="connsiteX8" fmla="*/ 5244349 w 7593101"/>
                <a:gd name="connsiteY8" fmla="*/ 2743205 h 5701005"/>
                <a:gd name="connsiteX9" fmla="*/ 7593101 w 7593101"/>
                <a:gd name="connsiteY9" fmla="*/ 2169464 h 5701005"/>
                <a:gd name="connsiteX10" fmla="*/ 6142946 w 7593101"/>
                <a:gd name="connsiteY10" fmla="*/ 5701005 h 5701005"/>
                <a:gd name="connsiteX11" fmla="*/ 1450143 w 7593101"/>
                <a:gd name="connsiteY11" fmla="*/ 5701005 h 5701005"/>
                <a:gd name="connsiteX12" fmla="*/ 0 w 7593101"/>
                <a:gd name="connsiteY12" fmla="*/ 2177591 h 5701005"/>
                <a:gd name="connsiteX0" fmla="*/ 0 w 7593101"/>
                <a:gd name="connsiteY0" fmla="*/ 2177591 h 5701005"/>
                <a:gd name="connsiteX1" fmla="*/ 3796545 w 7593101"/>
                <a:gd name="connsiteY1" fmla="*/ 0 h 5701005"/>
                <a:gd name="connsiteX2" fmla="*/ 7593089 w 7593101"/>
                <a:gd name="connsiteY2" fmla="*/ 2177591 h 5701005"/>
                <a:gd name="connsiteX3" fmla="*/ 5253313 w 7593101"/>
                <a:gd name="connsiteY3" fmla="*/ 2743204 h 5701005"/>
                <a:gd name="connsiteX4" fmla="*/ 3792068 w 7593101"/>
                <a:gd name="connsiteY4" fmla="*/ 1918452 h 5701005"/>
                <a:gd name="connsiteX5" fmla="*/ 2339785 w 7593101"/>
                <a:gd name="connsiteY5" fmla="*/ 2734240 h 5701005"/>
                <a:gd name="connsiteX6" fmla="*/ 2913526 w 7593101"/>
                <a:gd name="connsiteY6" fmla="*/ 4105840 h 5701005"/>
                <a:gd name="connsiteX7" fmla="*/ 4706467 w 7593101"/>
                <a:gd name="connsiteY7" fmla="*/ 4093936 h 5701005"/>
                <a:gd name="connsiteX8" fmla="*/ 5244349 w 7593101"/>
                <a:gd name="connsiteY8" fmla="*/ 2743205 h 5701005"/>
                <a:gd name="connsiteX9" fmla="*/ 7593101 w 7593101"/>
                <a:gd name="connsiteY9" fmla="*/ 2169464 h 5701005"/>
                <a:gd name="connsiteX10" fmla="*/ 6142946 w 7593101"/>
                <a:gd name="connsiteY10" fmla="*/ 5701005 h 5701005"/>
                <a:gd name="connsiteX11" fmla="*/ 1450143 w 7593101"/>
                <a:gd name="connsiteY11" fmla="*/ 5701005 h 5701005"/>
                <a:gd name="connsiteX12" fmla="*/ 0 w 7593101"/>
                <a:gd name="connsiteY12" fmla="*/ 2177591 h 5701005"/>
                <a:gd name="connsiteX0" fmla="*/ 0 w 7593101"/>
                <a:gd name="connsiteY0" fmla="*/ 2177591 h 5701005"/>
                <a:gd name="connsiteX1" fmla="*/ 3796545 w 7593101"/>
                <a:gd name="connsiteY1" fmla="*/ 0 h 5701005"/>
                <a:gd name="connsiteX2" fmla="*/ 7593089 w 7593101"/>
                <a:gd name="connsiteY2" fmla="*/ 2177591 h 5701005"/>
                <a:gd name="connsiteX3" fmla="*/ 5253313 w 7593101"/>
                <a:gd name="connsiteY3" fmla="*/ 2743204 h 5701005"/>
                <a:gd name="connsiteX4" fmla="*/ 3792068 w 7593101"/>
                <a:gd name="connsiteY4" fmla="*/ 1918452 h 5701005"/>
                <a:gd name="connsiteX5" fmla="*/ 2339785 w 7593101"/>
                <a:gd name="connsiteY5" fmla="*/ 2734240 h 5701005"/>
                <a:gd name="connsiteX6" fmla="*/ 2913526 w 7593101"/>
                <a:gd name="connsiteY6" fmla="*/ 4090850 h 5701005"/>
                <a:gd name="connsiteX7" fmla="*/ 4706467 w 7593101"/>
                <a:gd name="connsiteY7" fmla="*/ 4093936 h 5701005"/>
                <a:gd name="connsiteX8" fmla="*/ 5244349 w 7593101"/>
                <a:gd name="connsiteY8" fmla="*/ 2743205 h 5701005"/>
                <a:gd name="connsiteX9" fmla="*/ 7593101 w 7593101"/>
                <a:gd name="connsiteY9" fmla="*/ 2169464 h 5701005"/>
                <a:gd name="connsiteX10" fmla="*/ 6142946 w 7593101"/>
                <a:gd name="connsiteY10" fmla="*/ 5701005 h 5701005"/>
                <a:gd name="connsiteX11" fmla="*/ 1450143 w 7593101"/>
                <a:gd name="connsiteY11" fmla="*/ 5701005 h 5701005"/>
                <a:gd name="connsiteX12" fmla="*/ 0 w 7593101"/>
                <a:gd name="connsiteY12" fmla="*/ 2177591 h 57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93101" h="5701005">
                  <a:moveTo>
                    <a:pt x="0" y="2177591"/>
                  </a:moveTo>
                  <a:lnTo>
                    <a:pt x="3796545" y="0"/>
                  </a:lnTo>
                  <a:lnTo>
                    <a:pt x="7593089" y="2177591"/>
                  </a:lnTo>
                  <a:lnTo>
                    <a:pt x="5253313" y="2743204"/>
                  </a:lnTo>
                  <a:lnTo>
                    <a:pt x="3792068" y="1918452"/>
                  </a:lnTo>
                  <a:lnTo>
                    <a:pt x="2339785" y="2734240"/>
                  </a:lnTo>
                  <a:lnTo>
                    <a:pt x="2913526" y="4090850"/>
                  </a:lnTo>
                  <a:lnTo>
                    <a:pt x="4706467" y="4093936"/>
                  </a:lnTo>
                  <a:lnTo>
                    <a:pt x="5244349" y="2743205"/>
                  </a:lnTo>
                  <a:lnTo>
                    <a:pt x="7593101" y="2169464"/>
                  </a:lnTo>
                  <a:lnTo>
                    <a:pt x="6142946" y="5701005"/>
                  </a:lnTo>
                  <a:lnTo>
                    <a:pt x="1450143" y="5701005"/>
                  </a:lnTo>
                  <a:lnTo>
                    <a:pt x="0" y="217759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CB7CC"/>
                </a:gs>
                <a:gs pos="80000">
                  <a:srgbClr val="5583A5"/>
                </a:gs>
                <a:gs pos="100000">
                  <a:srgbClr val="446984"/>
                </a:gs>
              </a:gsLst>
              <a:lin ang="81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defTabSz="966788">
                <a:lnSpc>
                  <a:spcPct val="95000"/>
                </a:lnSpc>
              </a:pPr>
              <a:endParaRPr lang="en-US" sz="500" smtClean="0">
                <a:solidFill>
                  <a:schemeClr val="bg1"/>
                </a:solidFill>
              </a:endParaRPr>
            </a:p>
          </p:txBody>
        </p:sp>
        <p:sp>
          <p:nvSpPr>
            <p:cNvPr id="395" name="Freeform 394"/>
            <p:cNvSpPr/>
            <p:nvPr/>
          </p:nvSpPr>
          <p:spPr bwMode="auto">
            <a:xfrm>
              <a:off x="599607" y="1049310"/>
              <a:ext cx="7592517" cy="2743201"/>
            </a:xfrm>
            <a:custGeom>
              <a:avLst/>
              <a:gdLst>
                <a:gd name="connsiteX0" fmla="*/ 0 w 2016177"/>
                <a:gd name="connsiteY0" fmla="*/ 0 h 697042"/>
                <a:gd name="connsiteX1" fmla="*/ 2016177 w 2016177"/>
                <a:gd name="connsiteY1" fmla="*/ 0 h 697042"/>
                <a:gd name="connsiteX2" fmla="*/ 2016177 w 2016177"/>
                <a:gd name="connsiteY2" fmla="*/ 697042 h 697042"/>
                <a:gd name="connsiteX3" fmla="*/ 0 w 2016177"/>
                <a:gd name="connsiteY3" fmla="*/ 697042 h 697042"/>
                <a:gd name="connsiteX4" fmla="*/ 0 w 2016177"/>
                <a:gd name="connsiteY4" fmla="*/ 0 h 697042"/>
                <a:gd name="connsiteX0" fmla="*/ 0 w 2016177"/>
                <a:gd name="connsiteY0" fmla="*/ 0 h 876924"/>
                <a:gd name="connsiteX1" fmla="*/ 2016177 w 2016177"/>
                <a:gd name="connsiteY1" fmla="*/ 0 h 876924"/>
                <a:gd name="connsiteX2" fmla="*/ 2016177 w 2016177"/>
                <a:gd name="connsiteY2" fmla="*/ 697042 h 876924"/>
                <a:gd name="connsiteX3" fmla="*/ 254833 w 2016177"/>
                <a:gd name="connsiteY3" fmla="*/ 876924 h 876924"/>
                <a:gd name="connsiteX4" fmla="*/ 0 w 2016177"/>
                <a:gd name="connsiteY4" fmla="*/ 0 h 876924"/>
                <a:gd name="connsiteX0" fmla="*/ 0 w 2983042"/>
                <a:gd name="connsiteY0" fmla="*/ 592111 h 876924"/>
                <a:gd name="connsiteX1" fmla="*/ 2983042 w 2983042"/>
                <a:gd name="connsiteY1" fmla="*/ 0 h 876924"/>
                <a:gd name="connsiteX2" fmla="*/ 2983042 w 2983042"/>
                <a:gd name="connsiteY2" fmla="*/ 697042 h 876924"/>
                <a:gd name="connsiteX3" fmla="*/ 1221698 w 2983042"/>
                <a:gd name="connsiteY3" fmla="*/ 876924 h 876924"/>
                <a:gd name="connsiteX4" fmla="*/ 0 w 2983042"/>
                <a:gd name="connsiteY4" fmla="*/ 592111 h 876924"/>
                <a:gd name="connsiteX0" fmla="*/ 0 w 3762530"/>
                <a:gd name="connsiteY0" fmla="*/ 2173574 h 2458387"/>
                <a:gd name="connsiteX1" fmla="*/ 3762530 w 3762530"/>
                <a:gd name="connsiteY1" fmla="*/ 0 h 2458387"/>
                <a:gd name="connsiteX2" fmla="*/ 2983042 w 3762530"/>
                <a:gd name="connsiteY2" fmla="*/ 2278505 h 2458387"/>
                <a:gd name="connsiteX3" fmla="*/ 1221698 w 3762530"/>
                <a:gd name="connsiteY3" fmla="*/ 2458387 h 2458387"/>
                <a:gd name="connsiteX4" fmla="*/ 0 w 3762530"/>
                <a:gd name="connsiteY4" fmla="*/ 2173574 h 2458387"/>
                <a:gd name="connsiteX0" fmla="*/ 0 w 7532557"/>
                <a:gd name="connsiteY0" fmla="*/ 2173574 h 2458387"/>
                <a:gd name="connsiteX1" fmla="*/ 3762530 w 7532557"/>
                <a:gd name="connsiteY1" fmla="*/ 0 h 2458387"/>
                <a:gd name="connsiteX2" fmla="*/ 7532557 w 7532557"/>
                <a:gd name="connsiteY2" fmla="*/ 2173575 h 2458387"/>
                <a:gd name="connsiteX3" fmla="*/ 2983042 w 7532557"/>
                <a:gd name="connsiteY3" fmla="*/ 2278505 h 2458387"/>
                <a:gd name="connsiteX4" fmla="*/ 1221698 w 7532557"/>
                <a:gd name="connsiteY4" fmla="*/ 2458387 h 2458387"/>
                <a:gd name="connsiteX5" fmla="*/ 0 w 7532557"/>
                <a:gd name="connsiteY5" fmla="*/ 2173574 h 2458387"/>
                <a:gd name="connsiteX0" fmla="*/ 0 w 7532557"/>
                <a:gd name="connsiteY0" fmla="*/ 2173574 h 2743201"/>
                <a:gd name="connsiteX1" fmla="*/ 3762530 w 7532557"/>
                <a:gd name="connsiteY1" fmla="*/ 0 h 2743201"/>
                <a:gd name="connsiteX2" fmla="*/ 7532557 w 7532557"/>
                <a:gd name="connsiteY2" fmla="*/ 2173575 h 2743201"/>
                <a:gd name="connsiteX3" fmla="*/ 5216577 w 7532557"/>
                <a:gd name="connsiteY3" fmla="*/ 2743201 h 2743201"/>
                <a:gd name="connsiteX4" fmla="*/ 1221698 w 7532557"/>
                <a:gd name="connsiteY4" fmla="*/ 2458387 h 2743201"/>
                <a:gd name="connsiteX5" fmla="*/ 0 w 7532557"/>
                <a:gd name="connsiteY5" fmla="*/ 2173574 h 2743201"/>
                <a:gd name="connsiteX0" fmla="*/ 0 w 7532557"/>
                <a:gd name="connsiteY0" fmla="*/ 2173574 h 2743201"/>
                <a:gd name="connsiteX1" fmla="*/ 3762530 w 7532557"/>
                <a:gd name="connsiteY1" fmla="*/ 0 h 2743201"/>
                <a:gd name="connsiteX2" fmla="*/ 7532557 w 7532557"/>
                <a:gd name="connsiteY2" fmla="*/ 2173575 h 2743201"/>
                <a:gd name="connsiteX3" fmla="*/ 5216577 w 7532557"/>
                <a:gd name="connsiteY3" fmla="*/ 2743201 h 2743201"/>
                <a:gd name="connsiteX4" fmla="*/ 3777521 w 7532557"/>
                <a:gd name="connsiteY4" fmla="*/ 1903752 h 2743201"/>
                <a:gd name="connsiteX5" fmla="*/ 1221698 w 7532557"/>
                <a:gd name="connsiteY5" fmla="*/ 2458387 h 2743201"/>
                <a:gd name="connsiteX6" fmla="*/ 0 w 7532557"/>
                <a:gd name="connsiteY6" fmla="*/ 2173574 h 2743201"/>
                <a:gd name="connsiteX0" fmla="*/ 0 w 7532557"/>
                <a:gd name="connsiteY0" fmla="*/ 2173574 h 2743201"/>
                <a:gd name="connsiteX1" fmla="*/ 3762530 w 7532557"/>
                <a:gd name="connsiteY1" fmla="*/ 0 h 2743201"/>
                <a:gd name="connsiteX2" fmla="*/ 7532557 w 7532557"/>
                <a:gd name="connsiteY2" fmla="*/ 2173575 h 2743201"/>
                <a:gd name="connsiteX3" fmla="*/ 5216577 w 7532557"/>
                <a:gd name="connsiteY3" fmla="*/ 2743201 h 2743201"/>
                <a:gd name="connsiteX4" fmla="*/ 3777521 w 7532557"/>
                <a:gd name="connsiteY4" fmla="*/ 1903752 h 2743201"/>
                <a:gd name="connsiteX5" fmla="*/ 2330970 w 7532557"/>
                <a:gd name="connsiteY5" fmla="*/ 2713221 h 2743201"/>
                <a:gd name="connsiteX6" fmla="*/ 1221698 w 7532557"/>
                <a:gd name="connsiteY6" fmla="*/ 2458387 h 2743201"/>
                <a:gd name="connsiteX7" fmla="*/ 0 w 7532557"/>
                <a:gd name="connsiteY7" fmla="*/ 2173574 h 2743201"/>
                <a:gd name="connsiteX0" fmla="*/ 0 w 7570032"/>
                <a:gd name="connsiteY0" fmla="*/ 2173574 h 2743201"/>
                <a:gd name="connsiteX1" fmla="*/ 3762530 w 7570032"/>
                <a:gd name="connsiteY1" fmla="*/ 0 h 2743201"/>
                <a:gd name="connsiteX2" fmla="*/ 7570032 w 7570032"/>
                <a:gd name="connsiteY2" fmla="*/ 2166080 h 2743201"/>
                <a:gd name="connsiteX3" fmla="*/ 5216577 w 7570032"/>
                <a:gd name="connsiteY3" fmla="*/ 2743201 h 2743201"/>
                <a:gd name="connsiteX4" fmla="*/ 3777521 w 7570032"/>
                <a:gd name="connsiteY4" fmla="*/ 1903752 h 2743201"/>
                <a:gd name="connsiteX5" fmla="*/ 2330970 w 7570032"/>
                <a:gd name="connsiteY5" fmla="*/ 2713221 h 2743201"/>
                <a:gd name="connsiteX6" fmla="*/ 1221698 w 7570032"/>
                <a:gd name="connsiteY6" fmla="*/ 2458387 h 2743201"/>
                <a:gd name="connsiteX7" fmla="*/ 0 w 7570032"/>
                <a:gd name="connsiteY7" fmla="*/ 2173574 h 2743201"/>
                <a:gd name="connsiteX0" fmla="*/ 0 w 7592517"/>
                <a:gd name="connsiteY0" fmla="*/ 2173574 h 2743201"/>
                <a:gd name="connsiteX1" fmla="*/ 3785015 w 7592517"/>
                <a:gd name="connsiteY1" fmla="*/ 0 h 2743201"/>
                <a:gd name="connsiteX2" fmla="*/ 7592517 w 7592517"/>
                <a:gd name="connsiteY2" fmla="*/ 2166080 h 2743201"/>
                <a:gd name="connsiteX3" fmla="*/ 5239062 w 7592517"/>
                <a:gd name="connsiteY3" fmla="*/ 2743201 h 2743201"/>
                <a:gd name="connsiteX4" fmla="*/ 3800006 w 7592517"/>
                <a:gd name="connsiteY4" fmla="*/ 1903752 h 2743201"/>
                <a:gd name="connsiteX5" fmla="*/ 2353455 w 7592517"/>
                <a:gd name="connsiteY5" fmla="*/ 2713221 h 2743201"/>
                <a:gd name="connsiteX6" fmla="*/ 1244183 w 7592517"/>
                <a:gd name="connsiteY6" fmla="*/ 2458387 h 2743201"/>
                <a:gd name="connsiteX7" fmla="*/ 0 w 7592517"/>
                <a:gd name="connsiteY7" fmla="*/ 2173574 h 274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92517" h="2743201">
                  <a:moveTo>
                    <a:pt x="0" y="2173574"/>
                  </a:moveTo>
                  <a:lnTo>
                    <a:pt x="3785015" y="0"/>
                  </a:lnTo>
                  <a:lnTo>
                    <a:pt x="7592517" y="2166080"/>
                  </a:lnTo>
                  <a:lnTo>
                    <a:pt x="5239062" y="2743201"/>
                  </a:lnTo>
                  <a:lnTo>
                    <a:pt x="3800006" y="1903752"/>
                  </a:lnTo>
                  <a:lnTo>
                    <a:pt x="2353455" y="2713221"/>
                  </a:lnTo>
                  <a:lnTo>
                    <a:pt x="1244183" y="2458387"/>
                  </a:lnTo>
                  <a:lnTo>
                    <a:pt x="0" y="2173574"/>
                  </a:lnTo>
                  <a:close/>
                </a:path>
              </a:pathLst>
            </a:custGeom>
            <a:gradFill flip="none" rotWithShape="1">
              <a:gsLst>
                <a:gs pos="19000">
                  <a:srgbClr val="F19F1E"/>
                </a:gs>
                <a:gs pos="41000">
                  <a:srgbClr val="FF9900"/>
                </a:gs>
                <a:gs pos="100000">
                  <a:srgbClr val="F1600F"/>
                </a:gs>
              </a:gsLst>
              <a:lin ang="16200000" scaled="1"/>
              <a:tileRect/>
            </a:gra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innerShdw blurRad="330200" dist="76200" dir="18000000">
                <a:prstClr val="black">
                  <a:alpha val="15000"/>
                </a:prstClr>
              </a:innerShdw>
            </a:effec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66788" latinLnBrk="0">
                <a:lnSpc>
                  <a:spcPct val="95000"/>
                </a:lnSpc>
                <a:buClrTx/>
                <a:buFont typeface="Wingdings" pitchFamily="2" charset="2"/>
                <a:buNone/>
                <a:tabLst/>
              </a:pPr>
              <a:endParaRPr lang="en-US" sz="200" smtClean="0"/>
            </a:p>
          </p:txBody>
        </p:sp>
        <p:sp>
          <p:nvSpPr>
            <p:cNvPr id="396" name="Regular Pentagon 395"/>
            <p:cNvSpPr>
              <a:spLocks noChangeAspect="1"/>
            </p:cNvSpPr>
            <p:nvPr/>
          </p:nvSpPr>
          <p:spPr bwMode="auto">
            <a:xfrm>
              <a:off x="1826766" y="2026015"/>
              <a:ext cx="5120875" cy="3844834"/>
            </a:xfrm>
            <a:prstGeom prst="pentagon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innerShdw blurRad="330200" dist="76200" dir="18000000">
                <a:prstClr val="black">
                  <a:alpha val="15000"/>
                </a:prstClr>
              </a:innerShdw>
            </a:effec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00" smtClean="0"/>
            </a:p>
          </p:txBody>
        </p:sp>
        <p:sp>
          <p:nvSpPr>
            <p:cNvPr id="397" name="Text Box 22"/>
            <p:cNvSpPr txBox="1">
              <a:spLocks noChangeArrowheads="1"/>
            </p:cNvSpPr>
            <p:nvPr/>
          </p:nvSpPr>
          <p:spPr bwMode="auto">
            <a:xfrm>
              <a:off x="3661521" y="5312889"/>
              <a:ext cx="1504186" cy="2699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500" dirty="0" smtClean="0"/>
                <a:t>Log Analyzer</a:t>
              </a:r>
              <a:endParaRPr lang="en-US" sz="500" dirty="0"/>
            </a:p>
          </p:txBody>
        </p:sp>
        <p:sp>
          <p:nvSpPr>
            <p:cNvPr id="398" name="Text Box 28"/>
            <p:cNvSpPr txBox="1">
              <a:spLocks noChangeArrowheads="1"/>
            </p:cNvSpPr>
            <p:nvPr/>
          </p:nvSpPr>
          <p:spPr bwMode="auto">
            <a:xfrm>
              <a:off x="2911862" y="2888980"/>
              <a:ext cx="1054482" cy="2699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500" dirty="0" smtClean="0"/>
                <a:t>Architect</a:t>
              </a:r>
              <a:endParaRPr lang="en-US" sz="500" dirty="0"/>
            </a:p>
          </p:txBody>
        </p:sp>
        <p:sp>
          <p:nvSpPr>
            <p:cNvPr id="399" name="Text Box 48"/>
            <p:cNvSpPr txBox="1">
              <a:spLocks noChangeArrowheads="1"/>
            </p:cNvSpPr>
            <p:nvPr/>
          </p:nvSpPr>
          <p:spPr bwMode="auto">
            <a:xfrm>
              <a:off x="4624718" y="2828781"/>
              <a:ext cx="1607567" cy="5398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500" dirty="0" smtClean="0"/>
                <a:t>User</a:t>
              </a:r>
              <a:br>
                <a:rPr lang="en-US" sz="500" dirty="0" smtClean="0"/>
              </a:br>
              <a:r>
                <a:rPr lang="en-US" sz="500" dirty="0" smtClean="0"/>
                <a:t>Administrator</a:t>
              </a:r>
              <a:endParaRPr lang="en-US" sz="500" dirty="0"/>
            </a:p>
          </p:txBody>
        </p:sp>
        <p:sp>
          <p:nvSpPr>
            <p:cNvPr id="400" name="Text Box 25"/>
            <p:cNvSpPr txBox="1">
              <a:spLocks noChangeArrowheads="1"/>
            </p:cNvSpPr>
            <p:nvPr/>
          </p:nvSpPr>
          <p:spPr bwMode="auto">
            <a:xfrm>
              <a:off x="2042826" y="4493052"/>
              <a:ext cx="1576553" cy="5398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500" dirty="0" smtClean="0"/>
                <a:t>Configuration</a:t>
              </a:r>
              <a:br>
                <a:rPr lang="en-US" sz="500" dirty="0" smtClean="0"/>
              </a:br>
              <a:r>
                <a:rPr lang="en-US" sz="500" dirty="0" smtClean="0"/>
                <a:t>Utility</a:t>
              </a:r>
              <a:endParaRPr lang="en-US" sz="500" dirty="0"/>
            </a:p>
          </p:txBody>
        </p:sp>
        <p:cxnSp>
          <p:nvCxnSpPr>
            <p:cNvPr id="401" name="Straight Connector 400"/>
            <p:cNvCxnSpPr>
              <a:stCxn id="394" idx="0"/>
              <a:endCxn id="394" idx="5"/>
            </p:cNvCxnSpPr>
            <p:nvPr/>
          </p:nvCxnSpPr>
          <p:spPr bwMode="auto">
            <a:xfrm>
              <a:off x="600639" y="3217492"/>
              <a:ext cx="2339785" cy="5566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402" name="Straight Connector 401"/>
            <p:cNvCxnSpPr>
              <a:endCxn id="394" idx="7"/>
            </p:cNvCxnSpPr>
            <p:nvPr/>
          </p:nvCxnSpPr>
          <p:spPr bwMode="auto">
            <a:xfrm flipH="1" flipV="1">
              <a:off x="5307104" y="5133837"/>
              <a:ext cx="1418558" cy="159811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403" name="Straight Connector 402"/>
            <p:cNvCxnSpPr>
              <a:stCxn id="394" idx="4"/>
            </p:cNvCxnSpPr>
            <p:nvPr/>
          </p:nvCxnSpPr>
          <p:spPr bwMode="auto">
            <a:xfrm flipH="1" flipV="1">
              <a:off x="4379260" y="1030943"/>
              <a:ext cx="13448" cy="192741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404" name="Straight Connector 403"/>
            <p:cNvCxnSpPr>
              <a:endCxn id="394" idx="6"/>
            </p:cNvCxnSpPr>
            <p:nvPr/>
          </p:nvCxnSpPr>
          <p:spPr bwMode="auto">
            <a:xfrm flipV="1">
              <a:off x="2021732" y="5130751"/>
              <a:ext cx="1492434" cy="161852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405" name="Straight Connector 404"/>
            <p:cNvCxnSpPr>
              <a:endCxn id="394" idx="8"/>
            </p:cNvCxnSpPr>
            <p:nvPr/>
          </p:nvCxnSpPr>
          <p:spPr bwMode="auto">
            <a:xfrm flipH="1">
              <a:off x="5844988" y="3208533"/>
              <a:ext cx="2330816" cy="57457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406" name="Straight Connector 405"/>
            <p:cNvCxnSpPr/>
            <p:nvPr/>
          </p:nvCxnSpPr>
          <p:spPr bwMode="auto">
            <a:xfrm>
              <a:off x="2572871" y="2196353"/>
              <a:ext cx="530093" cy="58432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407" name="Straight Connector 406"/>
            <p:cNvCxnSpPr/>
            <p:nvPr/>
          </p:nvCxnSpPr>
          <p:spPr bwMode="auto">
            <a:xfrm flipV="1">
              <a:off x="5141626" y="1667436"/>
              <a:ext cx="335809" cy="79844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408" name="Straight Connector 407"/>
            <p:cNvCxnSpPr/>
            <p:nvPr/>
          </p:nvCxnSpPr>
          <p:spPr bwMode="auto">
            <a:xfrm flipV="1">
              <a:off x="1141015" y="4287186"/>
              <a:ext cx="1002578" cy="7598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409" name="Straight Connector 408"/>
            <p:cNvCxnSpPr/>
            <p:nvPr/>
          </p:nvCxnSpPr>
          <p:spPr bwMode="auto">
            <a:xfrm flipV="1">
              <a:off x="5973580" y="2330824"/>
              <a:ext cx="570655" cy="60724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410" name="Straight Connector 409"/>
            <p:cNvCxnSpPr/>
            <p:nvPr/>
          </p:nvCxnSpPr>
          <p:spPr bwMode="auto">
            <a:xfrm>
              <a:off x="6648139" y="4264702"/>
              <a:ext cx="989350" cy="24733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411" name="Straight Connector 410"/>
            <p:cNvCxnSpPr/>
            <p:nvPr/>
          </p:nvCxnSpPr>
          <p:spPr bwMode="auto">
            <a:xfrm>
              <a:off x="6273383" y="5156616"/>
              <a:ext cx="891915" cy="54714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412" name="Straight Connector 411"/>
            <p:cNvCxnSpPr/>
            <p:nvPr/>
          </p:nvCxnSpPr>
          <p:spPr bwMode="auto">
            <a:xfrm flipV="1">
              <a:off x="1401581" y="4693394"/>
              <a:ext cx="894413" cy="25336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413" name="Straight Connector 412"/>
            <p:cNvCxnSpPr/>
            <p:nvPr/>
          </p:nvCxnSpPr>
          <p:spPr bwMode="auto">
            <a:xfrm flipV="1">
              <a:off x="1813810" y="5483315"/>
              <a:ext cx="817258" cy="45279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414" name="Straight Connector 413"/>
            <p:cNvCxnSpPr/>
            <p:nvPr/>
          </p:nvCxnSpPr>
          <p:spPr bwMode="auto">
            <a:xfrm>
              <a:off x="958930" y="3857176"/>
              <a:ext cx="1021976" cy="3585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415" name="Straight Connector 414"/>
            <p:cNvCxnSpPr/>
            <p:nvPr/>
          </p:nvCxnSpPr>
          <p:spPr bwMode="auto">
            <a:xfrm>
              <a:off x="1665526" y="2727033"/>
              <a:ext cx="645459" cy="4661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416" name="Straight Connector 415"/>
            <p:cNvCxnSpPr/>
            <p:nvPr/>
          </p:nvCxnSpPr>
          <p:spPr bwMode="auto">
            <a:xfrm>
              <a:off x="3567953" y="1595718"/>
              <a:ext cx="304800" cy="7082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417" name="Straight Connector 416"/>
            <p:cNvCxnSpPr/>
            <p:nvPr/>
          </p:nvCxnSpPr>
          <p:spPr bwMode="auto">
            <a:xfrm flipH="1">
              <a:off x="3417757" y="5868649"/>
              <a:ext cx="224853" cy="8544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418" name="Straight Connector 417"/>
            <p:cNvCxnSpPr/>
            <p:nvPr/>
          </p:nvCxnSpPr>
          <p:spPr bwMode="auto">
            <a:xfrm>
              <a:off x="4414603" y="5906125"/>
              <a:ext cx="68486" cy="82343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sp>
          <p:nvSpPr>
            <p:cNvPr id="419" name="Text Box 25"/>
            <p:cNvSpPr txBox="1">
              <a:spLocks noChangeArrowheads="1"/>
            </p:cNvSpPr>
            <p:nvPr/>
          </p:nvSpPr>
          <p:spPr bwMode="auto">
            <a:xfrm>
              <a:off x="2651191" y="3676088"/>
              <a:ext cx="3432808" cy="10810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900" dirty="0" smtClean="0"/>
                <a:t>Tools</a:t>
              </a:r>
            </a:p>
          </p:txBody>
        </p:sp>
        <p:cxnSp>
          <p:nvCxnSpPr>
            <p:cNvPr id="420" name="Straight Connector 419"/>
            <p:cNvCxnSpPr/>
            <p:nvPr/>
          </p:nvCxnSpPr>
          <p:spPr bwMode="auto">
            <a:xfrm>
              <a:off x="5119144" y="5898629"/>
              <a:ext cx="329783" cy="79447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sp>
          <p:nvSpPr>
            <p:cNvPr id="421" name="Text Box 25"/>
            <p:cNvSpPr txBox="1">
              <a:spLocks noChangeArrowheads="1"/>
            </p:cNvSpPr>
            <p:nvPr/>
          </p:nvSpPr>
          <p:spPr bwMode="auto">
            <a:xfrm>
              <a:off x="5393643" y="4395617"/>
              <a:ext cx="1395637" cy="2699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500" dirty="0" smtClean="0"/>
                <a:t>Deployment</a:t>
              </a:r>
              <a:endParaRPr lang="en-US" sz="500" dirty="0"/>
            </a:p>
          </p:txBody>
        </p:sp>
        <p:cxnSp>
          <p:nvCxnSpPr>
            <p:cNvPr id="422" name="Straight Connector 421"/>
            <p:cNvCxnSpPr/>
            <p:nvPr/>
          </p:nvCxnSpPr>
          <p:spPr bwMode="auto">
            <a:xfrm flipV="1">
              <a:off x="1573968" y="5093570"/>
              <a:ext cx="854733" cy="40032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sp>
          <p:nvSpPr>
            <p:cNvPr id="423" name="Text Box 25"/>
            <p:cNvSpPr txBox="1">
              <a:spLocks noChangeArrowheads="1"/>
            </p:cNvSpPr>
            <p:nvPr/>
          </p:nvSpPr>
          <p:spPr bwMode="auto">
            <a:xfrm>
              <a:off x="2625110" y="6010711"/>
              <a:ext cx="816704" cy="5398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500" dirty="0" smtClean="0"/>
                <a:t>Log</a:t>
              </a:r>
              <a:br>
                <a:rPr lang="en-US" sz="500" dirty="0" smtClean="0"/>
              </a:br>
              <a:r>
                <a:rPr lang="en-US" sz="500" dirty="0" smtClean="0"/>
                <a:t>Viewer</a:t>
              </a:r>
              <a:endParaRPr lang="en-US" sz="500" dirty="0"/>
            </a:p>
          </p:txBody>
        </p:sp>
        <p:sp>
          <p:nvSpPr>
            <p:cNvPr id="424" name="Text Box 25"/>
            <p:cNvSpPr txBox="1">
              <a:spLocks noChangeArrowheads="1"/>
            </p:cNvSpPr>
            <p:nvPr/>
          </p:nvSpPr>
          <p:spPr bwMode="auto">
            <a:xfrm>
              <a:off x="1874574" y="2454390"/>
              <a:ext cx="1028637" cy="8097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500" dirty="0" smtClean="0"/>
                <a:t>Business</a:t>
              </a:r>
              <a:br>
                <a:rPr lang="en-US" sz="500" dirty="0" smtClean="0"/>
              </a:br>
              <a:r>
                <a:rPr lang="en-US" sz="500" dirty="0" smtClean="0"/>
                <a:t>Logic</a:t>
              </a:r>
              <a:br>
                <a:rPr lang="en-US" sz="500" dirty="0" smtClean="0"/>
              </a:br>
              <a:r>
                <a:rPr lang="en-US" sz="500" dirty="0" smtClean="0"/>
                <a:t>Editor</a:t>
              </a:r>
              <a:endParaRPr lang="en-US" sz="500" dirty="0"/>
            </a:p>
          </p:txBody>
        </p:sp>
        <p:sp>
          <p:nvSpPr>
            <p:cNvPr id="425" name="Text Box 25"/>
            <p:cNvSpPr txBox="1">
              <a:spLocks noChangeArrowheads="1"/>
            </p:cNvSpPr>
            <p:nvPr/>
          </p:nvSpPr>
          <p:spPr bwMode="auto">
            <a:xfrm>
              <a:off x="937356" y="3978614"/>
              <a:ext cx="1395636" cy="5398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500" dirty="0" smtClean="0"/>
                <a:t>Deployment</a:t>
              </a:r>
              <a:br>
                <a:rPr lang="en-US" sz="500" dirty="0" smtClean="0"/>
              </a:br>
              <a:endParaRPr lang="en-US" sz="500" dirty="0"/>
            </a:p>
          </p:txBody>
        </p:sp>
        <p:sp>
          <p:nvSpPr>
            <p:cNvPr id="426" name="Text Box 48"/>
            <p:cNvSpPr txBox="1">
              <a:spLocks noChangeArrowheads="1"/>
            </p:cNvSpPr>
            <p:nvPr/>
          </p:nvSpPr>
          <p:spPr bwMode="auto">
            <a:xfrm>
              <a:off x="6409585" y="2881248"/>
              <a:ext cx="1095834" cy="2699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500" dirty="0" smtClean="0"/>
                <a:t>Licensing</a:t>
              </a:r>
              <a:endParaRPr lang="en-US" sz="500" dirty="0"/>
            </a:p>
          </p:txBody>
        </p:sp>
        <p:sp>
          <p:nvSpPr>
            <p:cNvPr id="427" name="Text Box 25"/>
            <p:cNvSpPr txBox="1">
              <a:spLocks noChangeArrowheads="1"/>
            </p:cNvSpPr>
            <p:nvPr/>
          </p:nvSpPr>
          <p:spPr bwMode="auto">
            <a:xfrm>
              <a:off x="2753819" y="2049653"/>
              <a:ext cx="1038975" cy="2699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500" dirty="0" smtClean="0"/>
                <a:t>Designer</a:t>
              </a:r>
              <a:endParaRPr lang="en-US" sz="500" dirty="0"/>
            </a:p>
          </p:txBody>
        </p:sp>
        <p:sp>
          <p:nvSpPr>
            <p:cNvPr id="428" name="Text Box 25"/>
            <p:cNvSpPr txBox="1">
              <a:spLocks noChangeArrowheads="1"/>
            </p:cNvSpPr>
            <p:nvPr/>
          </p:nvSpPr>
          <p:spPr bwMode="auto">
            <a:xfrm>
              <a:off x="5812853" y="5714750"/>
              <a:ext cx="1576553" cy="5398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500" dirty="0" smtClean="0"/>
                <a:t>Configuration</a:t>
              </a:r>
              <a:br>
                <a:rPr lang="en-US" sz="500" dirty="0" smtClean="0"/>
              </a:br>
              <a:r>
                <a:rPr lang="en-US" sz="500" dirty="0" smtClean="0"/>
                <a:t>API</a:t>
              </a:r>
              <a:endParaRPr lang="en-US" sz="500" dirty="0"/>
            </a:p>
          </p:txBody>
        </p:sp>
        <p:sp>
          <p:nvSpPr>
            <p:cNvPr id="429" name="Text Box 48"/>
            <p:cNvSpPr txBox="1">
              <a:spLocks noChangeArrowheads="1"/>
            </p:cNvSpPr>
            <p:nvPr/>
          </p:nvSpPr>
          <p:spPr bwMode="auto">
            <a:xfrm>
              <a:off x="5550752" y="2259155"/>
              <a:ext cx="609944" cy="2699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500" dirty="0" smtClean="0"/>
                <a:t>LDAP</a:t>
              </a:r>
              <a:endParaRPr lang="en-US" sz="500" dirty="0"/>
            </a:p>
          </p:txBody>
        </p:sp>
      </p:grpSp>
      <p:grpSp>
        <p:nvGrpSpPr>
          <p:cNvPr id="5" name="Group 179"/>
          <p:cNvGrpSpPr/>
          <p:nvPr/>
        </p:nvGrpSpPr>
        <p:grpSpPr>
          <a:xfrm>
            <a:off x="4691921" y="5059181"/>
            <a:ext cx="2040277" cy="1457744"/>
            <a:chOff x="600639" y="1030943"/>
            <a:chExt cx="7593101" cy="5718330"/>
          </a:xfrm>
        </p:grpSpPr>
        <p:sp>
          <p:nvSpPr>
            <p:cNvPr id="216" name="Regular Pentagon 215"/>
            <p:cNvSpPr>
              <a:spLocks noChangeAspect="1"/>
            </p:cNvSpPr>
            <p:nvPr/>
          </p:nvSpPr>
          <p:spPr bwMode="auto">
            <a:xfrm>
              <a:off x="2949393" y="2960353"/>
              <a:ext cx="2886636" cy="2167332"/>
            </a:xfrm>
            <a:prstGeom prst="pentagon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innerShdw blurRad="330200" dist="76200" dir="18000000">
                <a:prstClr val="black">
                  <a:alpha val="15000"/>
                </a:prstClr>
              </a:innerShdw>
            </a:effec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00" smtClean="0"/>
            </a:p>
          </p:txBody>
        </p:sp>
        <p:sp>
          <p:nvSpPr>
            <p:cNvPr id="217" name="Freeform 216"/>
            <p:cNvSpPr>
              <a:spLocks noChangeAspect="1"/>
            </p:cNvSpPr>
            <p:nvPr/>
          </p:nvSpPr>
          <p:spPr bwMode="auto">
            <a:xfrm>
              <a:off x="600639" y="1039901"/>
              <a:ext cx="7593101" cy="5701005"/>
            </a:xfrm>
            <a:custGeom>
              <a:avLst/>
              <a:gdLst>
                <a:gd name="connsiteX0" fmla="*/ 8 w 7593105"/>
                <a:gd name="connsiteY0" fmla="*/ 2177591 h 5701024"/>
                <a:gd name="connsiteX1" fmla="*/ 3796553 w 7593105"/>
                <a:gd name="connsiteY1" fmla="*/ 0 h 5701024"/>
                <a:gd name="connsiteX2" fmla="*/ 7593097 w 7593105"/>
                <a:gd name="connsiteY2" fmla="*/ 2177591 h 5701024"/>
                <a:gd name="connsiteX3" fmla="*/ 6142954 w 7593105"/>
                <a:gd name="connsiteY3" fmla="*/ 5701005 h 5701024"/>
                <a:gd name="connsiteX4" fmla="*/ 1450151 w 7593105"/>
                <a:gd name="connsiteY4" fmla="*/ 5701005 h 5701024"/>
                <a:gd name="connsiteX5" fmla="*/ 8 w 7593105"/>
                <a:gd name="connsiteY5" fmla="*/ 2177591 h 5701024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907737 w 7593089"/>
                <a:gd name="connsiteY3" fmla="*/ 2590804 h 5701005"/>
                <a:gd name="connsiteX4" fmla="*/ 6142946 w 7593089"/>
                <a:gd name="connsiteY4" fmla="*/ 5701005 h 5701005"/>
                <a:gd name="connsiteX5" fmla="*/ 1450143 w 7593089"/>
                <a:gd name="connsiteY5" fmla="*/ 5701005 h 5701005"/>
                <a:gd name="connsiteX6" fmla="*/ 0 w 7593089"/>
                <a:gd name="connsiteY6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6239431 w 7593089"/>
                <a:gd name="connsiteY3" fmla="*/ 2330828 h 5701005"/>
                <a:gd name="connsiteX4" fmla="*/ 6142946 w 7593089"/>
                <a:gd name="connsiteY4" fmla="*/ 5701005 h 5701005"/>
                <a:gd name="connsiteX5" fmla="*/ 1450143 w 7593089"/>
                <a:gd name="connsiteY5" fmla="*/ 5701005 h 5701005"/>
                <a:gd name="connsiteX6" fmla="*/ 0 w 7593089"/>
                <a:gd name="connsiteY6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136772 w 7593089"/>
                <a:gd name="connsiteY3" fmla="*/ 2671487 h 5701005"/>
                <a:gd name="connsiteX4" fmla="*/ 6142946 w 7593089"/>
                <a:gd name="connsiteY4" fmla="*/ 5701005 h 5701005"/>
                <a:gd name="connsiteX5" fmla="*/ 1450143 w 7593089"/>
                <a:gd name="connsiteY5" fmla="*/ 5701005 h 5701005"/>
                <a:gd name="connsiteX6" fmla="*/ 0 w 7593089"/>
                <a:gd name="connsiteY6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6142946 w 7593089"/>
                <a:gd name="connsiteY4" fmla="*/ 5701005 h 5701005"/>
                <a:gd name="connsiteX5" fmla="*/ 1450143 w 7593089"/>
                <a:gd name="connsiteY5" fmla="*/ 5701005 h 5701005"/>
                <a:gd name="connsiteX6" fmla="*/ 0 w 7593089"/>
                <a:gd name="connsiteY6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576914 w 7593089"/>
                <a:gd name="connsiteY4" fmla="*/ 1586758 h 5701005"/>
                <a:gd name="connsiteX5" fmla="*/ 6142946 w 7593089"/>
                <a:gd name="connsiteY5" fmla="*/ 5701005 h 5701005"/>
                <a:gd name="connsiteX6" fmla="*/ 1450143 w 7593089"/>
                <a:gd name="connsiteY6" fmla="*/ 5701005 h 5701005"/>
                <a:gd name="connsiteX7" fmla="*/ 0 w 7593089"/>
                <a:gd name="connsiteY7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765173 w 7593089"/>
                <a:gd name="connsiteY4" fmla="*/ 1497111 h 5701005"/>
                <a:gd name="connsiteX5" fmla="*/ 6142946 w 7593089"/>
                <a:gd name="connsiteY5" fmla="*/ 5701005 h 5701005"/>
                <a:gd name="connsiteX6" fmla="*/ 1450143 w 7593089"/>
                <a:gd name="connsiteY6" fmla="*/ 5701005 h 5701005"/>
                <a:gd name="connsiteX7" fmla="*/ 0 w 7593089"/>
                <a:gd name="connsiteY7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765173 w 7593089"/>
                <a:gd name="connsiteY4" fmla="*/ 1497111 h 5701005"/>
                <a:gd name="connsiteX5" fmla="*/ 1909479 w 7593089"/>
                <a:gd name="connsiteY5" fmla="*/ 2501158 h 5701005"/>
                <a:gd name="connsiteX6" fmla="*/ 6142946 w 7593089"/>
                <a:gd name="connsiteY6" fmla="*/ 5701005 h 5701005"/>
                <a:gd name="connsiteX7" fmla="*/ 1450143 w 7593089"/>
                <a:gd name="connsiteY7" fmla="*/ 5701005 h 5701005"/>
                <a:gd name="connsiteX8" fmla="*/ 0 w 7593089"/>
                <a:gd name="connsiteY8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765173 w 7593089"/>
                <a:gd name="connsiteY4" fmla="*/ 1497111 h 5701005"/>
                <a:gd name="connsiteX5" fmla="*/ 1909479 w 7593089"/>
                <a:gd name="connsiteY5" fmla="*/ 2501158 h 5701005"/>
                <a:gd name="connsiteX6" fmla="*/ 2581832 w 7593089"/>
                <a:gd name="connsiteY6" fmla="*/ 4222381 h 5701005"/>
                <a:gd name="connsiteX7" fmla="*/ 6142946 w 7593089"/>
                <a:gd name="connsiteY7" fmla="*/ 5701005 h 5701005"/>
                <a:gd name="connsiteX8" fmla="*/ 1450143 w 7593089"/>
                <a:gd name="connsiteY8" fmla="*/ 5701005 h 5701005"/>
                <a:gd name="connsiteX9" fmla="*/ 0 w 7593089"/>
                <a:gd name="connsiteY9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765173 w 7593089"/>
                <a:gd name="connsiteY4" fmla="*/ 1497111 h 5701005"/>
                <a:gd name="connsiteX5" fmla="*/ 1909479 w 7593089"/>
                <a:gd name="connsiteY5" fmla="*/ 2501158 h 5701005"/>
                <a:gd name="connsiteX6" fmla="*/ 2581832 w 7593089"/>
                <a:gd name="connsiteY6" fmla="*/ 4222381 h 5701005"/>
                <a:gd name="connsiteX7" fmla="*/ 4823008 w 7593089"/>
                <a:gd name="connsiteY7" fmla="*/ 4258240 h 5701005"/>
                <a:gd name="connsiteX8" fmla="*/ 6142946 w 7593089"/>
                <a:gd name="connsiteY8" fmla="*/ 5701005 h 5701005"/>
                <a:gd name="connsiteX9" fmla="*/ 1450143 w 7593089"/>
                <a:gd name="connsiteY9" fmla="*/ 5701005 h 5701005"/>
                <a:gd name="connsiteX10" fmla="*/ 0 w 7593089"/>
                <a:gd name="connsiteY10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765173 w 7593089"/>
                <a:gd name="connsiteY4" fmla="*/ 1497111 h 5701005"/>
                <a:gd name="connsiteX5" fmla="*/ 1909479 w 7593089"/>
                <a:gd name="connsiteY5" fmla="*/ 2501158 h 5701005"/>
                <a:gd name="connsiteX6" fmla="*/ 2581832 w 7593089"/>
                <a:gd name="connsiteY6" fmla="*/ 4222381 h 5701005"/>
                <a:gd name="connsiteX7" fmla="*/ 4823008 w 7593089"/>
                <a:gd name="connsiteY7" fmla="*/ 4258240 h 5701005"/>
                <a:gd name="connsiteX8" fmla="*/ 5244349 w 7593089"/>
                <a:gd name="connsiteY8" fmla="*/ 2743205 h 5701005"/>
                <a:gd name="connsiteX9" fmla="*/ 6142946 w 7593089"/>
                <a:gd name="connsiteY9" fmla="*/ 5701005 h 5701005"/>
                <a:gd name="connsiteX10" fmla="*/ 1450143 w 7593089"/>
                <a:gd name="connsiteY10" fmla="*/ 5701005 h 5701005"/>
                <a:gd name="connsiteX11" fmla="*/ 0 w 7593089"/>
                <a:gd name="connsiteY11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765173 w 7593089"/>
                <a:gd name="connsiteY4" fmla="*/ 1497111 h 5701005"/>
                <a:gd name="connsiteX5" fmla="*/ 1909479 w 7593089"/>
                <a:gd name="connsiteY5" fmla="*/ 2501158 h 5701005"/>
                <a:gd name="connsiteX6" fmla="*/ 2581832 w 7593089"/>
                <a:gd name="connsiteY6" fmla="*/ 4222381 h 5701005"/>
                <a:gd name="connsiteX7" fmla="*/ 4823008 w 7593089"/>
                <a:gd name="connsiteY7" fmla="*/ 4258240 h 5701005"/>
                <a:gd name="connsiteX8" fmla="*/ 5244349 w 7593089"/>
                <a:gd name="connsiteY8" fmla="*/ 2743205 h 5701005"/>
                <a:gd name="connsiteX9" fmla="*/ 6553196 w 7593089"/>
                <a:gd name="connsiteY9" fmla="*/ 2151534 h 5701005"/>
                <a:gd name="connsiteX10" fmla="*/ 6142946 w 7593089"/>
                <a:gd name="connsiteY10" fmla="*/ 5701005 h 5701005"/>
                <a:gd name="connsiteX11" fmla="*/ 1450143 w 7593089"/>
                <a:gd name="connsiteY11" fmla="*/ 5701005 h 5701005"/>
                <a:gd name="connsiteX12" fmla="*/ 0 w 7593089"/>
                <a:gd name="connsiteY12" fmla="*/ 2177591 h 5701005"/>
                <a:gd name="connsiteX0" fmla="*/ 0 w 7593089"/>
                <a:gd name="connsiteY0" fmla="*/ 2177591 h 5701005"/>
                <a:gd name="connsiteX1" fmla="*/ 3796545 w 7593089"/>
                <a:gd name="connsiteY1" fmla="*/ 0 h 5701005"/>
                <a:gd name="connsiteX2" fmla="*/ 7593089 w 7593089"/>
                <a:gd name="connsiteY2" fmla="*/ 2177591 h 5701005"/>
                <a:gd name="connsiteX3" fmla="*/ 5253313 w 7593089"/>
                <a:gd name="connsiteY3" fmla="*/ 2743204 h 5701005"/>
                <a:gd name="connsiteX4" fmla="*/ 3765173 w 7593089"/>
                <a:gd name="connsiteY4" fmla="*/ 1497111 h 5701005"/>
                <a:gd name="connsiteX5" fmla="*/ 1909479 w 7593089"/>
                <a:gd name="connsiteY5" fmla="*/ 2501158 h 5701005"/>
                <a:gd name="connsiteX6" fmla="*/ 2581832 w 7593089"/>
                <a:gd name="connsiteY6" fmla="*/ 4222381 h 5701005"/>
                <a:gd name="connsiteX7" fmla="*/ 4823008 w 7593089"/>
                <a:gd name="connsiteY7" fmla="*/ 4258240 h 5701005"/>
                <a:gd name="connsiteX8" fmla="*/ 5244349 w 7593089"/>
                <a:gd name="connsiteY8" fmla="*/ 2743205 h 5701005"/>
                <a:gd name="connsiteX9" fmla="*/ 7575172 w 7593089"/>
                <a:gd name="connsiteY9" fmla="*/ 2196358 h 5701005"/>
                <a:gd name="connsiteX10" fmla="*/ 6142946 w 7593089"/>
                <a:gd name="connsiteY10" fmla="*/ 5701005 h 5701005"/>
                <a:gd name="connsiteX11" fmla="*/ 1450143 w 7593089"/>
                <a:gd name="connsiteY11" fmla="*/ 5701005 h 5701005"/>
                <a:gd name="connsiteX12" fmla="*/ 0 w 7593089"/>
                <a:gd name="connsiteY12" fmla="*/ 2177591 h 5701005"/>
                <a:gd name="connsiteX0" fmla="*/ 0 w 7593101"/>
                <a:gd name="connsiteY0" fmla="*/ 2177591 h 5701005"/>
                <a:gd name="connsiteX1" fmla="*/ 3796545 w 7593101"/>
                <a:gd name="connsiteY1" fmla="*/ 0 h 5701005"/>
                <a:gd name="connsiteX2" fmla="*/ 7593089 w 7593101"/>
                <a:gd name="connsiteY2" fmla="*/ 2177591 h 5701005"/>
                <a:gd name="connsiteX3" fmla="*/ 5253313 w 7593101"/>
                <a:gd name="connsiteY3" fmla="*/ 2743204 h 5701005"/>
                <a:gd name="connsiteX4" fmla="*/ 3765173 w 7593101"/>
                <a:gd name="connsiteY4" fmla="*/ 1497111 h 5701005"/>
                <a:gd name="connsiteX5" fmla="*/ 1909479 w 7593101"/>
                <a:gd name="connsiteY5" fmla="*/ 2501158 h 5701005"/>
                <a:gd name="connsiteX6" fmla="*/ 2581832 w 7593101"/>
                <a:gd name="connsiteY6" fmla="*/ 4222381 h 5701005"/>
                <a:gd name="connsiteX7" fmla="*/ 4823008 w 7593101"/>
                <a:gd name="connsiteY7" fmla="*/ 4258240 h 5701005"/>
                <a:gd name="connsiteX8" fmla="*/ 5244349 w 7593101"/>
                <a:gd name="connsiteY8" fmla="*/ 2743205 h 5701005"/>
                <a:gd name="connsiteX9" fmla="*/ 7593101 w 7593101"/>
                <a:gd name="connsiteY9" fmla="*/ 2169464 h 5701005"/>
                <a:gd name="connsiteX10" fmla="*/ 6142946 w 7593101"/>
                <a:gd name="connsiteY10" fmla="*/ 5701005 h 5701005"/>
                <a:gd name="connsiteX11" fmla="*/ 1450143 w 7593101"/>
                <a:gd name="connsiteY11" fmla="*/ 5701005 h 5701005"/>
                <a:gd name="connsiteX12" fmla="*/ 0 w 7593101"/>
                <a:gd name="connsiteY12" fmla="*/ 2177591 h 5701005"/>
                <a:gd name="connsiteX0" fmla="*/ 0 w 7593101"/>
                <a:gd name="connsiteY0" fmla="*/ 2177591 h 5701005"/>
                <a:gd name="connsiteX1" fmla="*/ 3796545 w 7593101"/>
                <a:gd name="connsiteY1" fmla="*/ 0 h 5701005"/>
                <a:gd name="connsiteX2" fmla="*/ 7593089 w 7593101"/>
                <a:gd name="connsiteY2" fmla="*/ 2177591 h 5701005"/>
                <a:gd name="connsiteX3" fmla="*/ 5253313 w 7593101"/>
                <a:gd name="connsiteY3" fmla="*/ 2743204 h 5701005"/>
                <a:gd name="connsiteX4" fmla="*/ 3765173 w 7593101"/>
                <a:gd name="connsiteY4" fmla="*/ 1497111 h 5701005"/>
                <a:gd name="connsiteX5" fmla="*/ 1909479 w 7593101"/>
                <a:gd name="connsiteY5" fmla="*/ 2501158 h 5701005"/>
                <a:gd name="connsiteX6" fmla="*/ 2581832 w 7593101"/>
                <a:gd name="connsiteY6" fmla="*/ 4222381 h 5701005"/>
                <a:gd name="connsiteX7" fmla="*/ 4706467 w 7593101"/>
                <a:gd name="connsiteY7" fmla="*/ 4078946 h 5701005"/>
                <a:gd name="connsiteX8" fmla="*/ 5244349 w 7593101"/>
                <a:gd name="connsiteY8" fmla="*/ 2743205 h 5701005"/>
                <a:gd name="connsiteX9" fmla="*/ 7593101 w 7593101"/>
                <a:gd name="connsiteY9" fmla="*/ 2169464 h 5701005"/>
                <a:gd name="connsiteX10" fmla="*/ 6142946 w 7593101"/>
                <a:gd name="connsiteY10" fmla="*/ 5701005 h 5701005"/>
                <a:gd name="connsiteX11" fmla="*/ 1450143 w 7593101"/>
                <a:gd name="connsiteY11" fmla="*/ 5701005 h 5701005"/>
                <a:gd name="connsiteX12" fmla="*/ 0 w 7593101"/>
                <a:gd name="connsiteY12" fmla="*/ 2177591 h 5701005"/>
                <a:gd name="connsiteX0" fmla="*/ 0 w 7593101"/>
                <a:gd name="connsiteY0" fmla="*/ 2177591 h 5701005"/>
                <a:gd name="connsiteX1" fmla="*/ 3796545 w 7593101"/>
                <a:gd name="connsiteY1" fmla="*/ 0 h 5701005"/>
                <a:gd name="connsiteX2" fmla="*/ 7593089 w 7593101"/>
                <a:gd name="connsiteY2" fmla="*/ 2177591 h 5701005"/>
                <a:gd name="connsiteX3" fmla="*/ 5253313 w 7593101"/>
                <a:gd name="connsiteY3" fmla="*/ 2743204 h 5701005"/>
                <a:gd name="connsiteX4" fmla="*/ 3792068 w 7593101"/>
                <a:gd name="connsiteY4" fmla="*/ 1918452 h 5701005"/>
                <a:gd name="connsiteX5" fmla="*/ 1909479 w 7593101"/>
                <a:gd name="connsiteY5" fmla="*/ 2501158 h 5701005"/>
                <a:gd name="connsiteX6" fmla="*/ 2581832 w 7593101"/>
                <a:gd name="connsiteY6" fmla="*/ 4222381 h 5701005"/>
                <a:gd name="connsiteX7" fmla="*/ 4706467 w 7593101"/>
                <a:gd name="connsiteY7" fmla="*/ 4078946 h 5701005"/>
                <a:gd name="connsiteX8" fmla="*/ 5244349 w 7593101"/>
                <a:gd name="connsiteY8" fmla="*/ 2743205 h 5701005"/>
                <a:gd name="connsiteX9" fmla="*/ 7593101 w 7593101"/>
                <a:gd name="connsiteY9" fmla="*/ 2169464 h 5701005"/>
                <a:gd name="connsiteX10" fmla="*/ 6142946 w 7593101"/>
                <a:gd name="connsiteY10" fmla="*/ 5701005 h 5701005"/>
                <a:gd name="connsiteX11" fmla="*/ 1450143 w 7593101"/>
                <a:gd name="connsiteY11" fmla="*/ 5701005 h 5701005"/>
                <a:gd name="connsiteX12" fmla="*/ 0 w 7593101"/>
                <a:gd name="connsiteY12" fmla="*/ 2177591 h 5701005"/>
                <a:gd name="connsiteX0" fmla="*/ 0 w 7593101"/>
                <a:gd name="connsiteY0" fmla="*/ 2177591 h 5701005"/>
                <a:gd name="connsiteX1" fmla="*/ 3796545 w 7593101"/>
                <a:gd name="connsiteY1" fmla="*/ 0 h 5701005"/>
                <a:gd name="connsiteX2" fmla="*/ 7593089 w 7593101"/>
                <a:gd name="connsiteY2" fmla="*/ 2177591 h 5701005"/>
                <a:gd name="connsiteX3" fmla="*/ 5253313 w 7593101"/>
                <a:gd name="connsiteY3" fmla="*/ 2743204 h 5701005"/>
                <a:gd name="connsiteX4" fmla="*/ 3792068 w 7593101"/>
                <a:gd name="connsiteY4" fmla="*/ 1918452 h 5701005"/>
                <a:gd name="connsiteX5" fmla="*/ 2339785 w 7593101"/>
                <a:gd name="connsiteY5" fmla="*/ 2734240 h 5701005"/>
                <a:gd name="connsiteX6" fmla="*/ 2581832 w 7593101"/>
                <a:gd name="connsiteY6" fmla="*/ 4222381 h 5701005"/>
                <a:gd name="connsiteX7" fmla="*/ 4706467 w 7593101"/>
                <a:gd name="connsiteY7" fmla="*/ 4078946 h 5701005"/>
                <a:gd name="connsiteX8" fmla="*/ 5244349 w 7593101"/>
                <a:gd name="connsiteY8" fmla="*/ 2743205 h 5701005"/>
                <a:gd name="connsiteX9" fmla="*/ 7593101 w 7593101"/>
                <a:gd name="connsiteY9" fmla="*/ 2169464 h 5701005"/>
                <a:gd name="connsiteX10" fmla="*/ 6142946 w 7593101"/>
                <a:gd name="connsiteY10" fmla="*/ 5701005 h 5701005"/>
                <a:gd name="connsiteX11" fmla="*/ 1450143 w 7593101"/>
                <a:gd name="connsiteY11" fmla="*/ 5701005 h 5701005"/>
                <a:gd name="connsiteX12" fmla="*/ 0 w 7593101"/>
                <a:gd name="connsiteY12" fmla="*/ 2177591 h 5701005"/>
                <a:gd name="connsiteX0" fmla="*/ 0 w 7593101"/>
                <a:gd name="connsiteY0" fmla="*/ 2177591 h 5701005"/>
                <a:gd name="connsiteX1" fmla="*/ 3796545 w 7593101"/>
                <a:gd name="connsiteY1" fmla="*/ 0 h 5701005"/>
                <a:gd name="connsiteX2" fmla="*/ 7593089 w 7593101"/>
                <a:gd name="connsiteY2" fmla="*/ 2177591 h 5701005"/>
                <a:gd name="connsiteX3" fmla="*/ 5253313 w 7593101"/>
                <a:gd name="connsiteY3" fmla="*/ 2743204 h 5701005"/>
                <a:gd name="connsiteX4" fmla="*/ 3792068 w 7593101"/>
                <a:gd name="connsiteY4" fmla="*/ 1918452 h 5701005"/>
                <a:gd name="connsiteX5" fmla="*/ 2339785 w 7593101"/>
                <a:gd name="connsiteY5" fmla="*/ 2734240 h 5701005"/>
                <a:gd name="connsiteX6" fmla="*/ 2913526 w 7593101"/>
                <a:gd name="connsiteY6" fmla="*/ 4105840 h 5701005"/>
                <a:gd name="connsiteX7" fmla="*/ 4706467 w 7593101"/>
                <a:gd name="connsiteY7" fmla="*/ 4078946 h 5701005"/>
                <a:gd name="connsiteX8" fmla="*/ 5244349 w 7593101"/>
                <a:gd name="connsiteY8" fmla="*/ 2743205 h 5701005"/>
                <a:gd name="connsiteX9" fmla="*/ 7593101 w 7593101"/>
                <a:gd name="connsiteY9" fmla="*/ 2169464 h 5701005"/>
                <a:gd name="connsiteX10" fmla="*/ 6142946 w 7593101"/>
                <a:gd name="connsiteY10" fmla="*/ 5701005 h 5701005"/>
                <a:gd name="connsiteX11" fmla="*/ 1450143 w 7593101"/>
                <a:gd name="connsiteY11" fmla="*/ 5701005 h 5701005"/>
                <a:gd name="connsiteX12" fmla="*/ 0 w 7593101"/>
                <a:gd name="connsiteY12" fmla="*/ 2177591 h 5701005"/>
                <a:gd name="connsiteX0" fmla="*/ 0 w 7593101"/>
                <a:gd name="connsiteY0" fmla="*/ 2177591 h 5701005"/>
                <a:gd name="connsiteX1" fmla="*/ 3796545 w 7593101"/>
                <a:gd name="connsiteY1" fmla="*/ 0 h 5701005"/>
                <a:gd name="connsiteX2" fmla="*/ 7593089 w 7593101"/>
                <a:gd name="connsiteY2" fmla="*/ 2177591 h 5701005"/>
                <a:gd name="connsiteX3" fmla="*/ 5253313 w 7593101"/>
                <a:gd name="connsiteY3" fmla="*/ 2743204 h 5701005"/>
                <a:gd name="connsiteX4" fmla="*/ 3792068 w 7593101"/>
                <a:gd name="connsiteY4" fmla="*/ 1918452 h 5701005"/>
                <a:gd name="connsiteX5" fmla="*/ 2339785 w 7593101"/>
                <a:gd name="connsiteY5" fmla="*/ 2734240 h 5701005"/>
                <a:gd name="connsiteX6" fmla="*/ 2913526 w 7593101"/>
                <a:gd name="connsiteY6" fmla="*/ 4105840 h 5701005"/>
                <a:gd name="connsiteX7" fmla="*/ 4706467 w 7593101"/>
                <a:gd name="connsiteY7" fmla="*/ 4093936 h 5701005"/>
                <a:gd name="connsiteX8" fmla="*/ 5244349 w 7593101"/>
                <a:gd name="connsiteY8" fmla="*/ 2743205 h 5701005"/>
                <a:gd name="connsiteX9" fmla="*/ 7593101 w 7593101"/>
                <a:gd name="connsiteY9" fmla="*/ 2169464 h 5701005"/>
                <a:gd name="connsiteX10" fmla="*/ 6142946 w 7593101"/>
                <a:gd name="connsiteY10" fmla="*/ 5701005 h 5701005"/>
                <a:gd name="connsiteX11" fmla="*/ 1450143 w 7593101"/>
                <a:gd name="connsiteY11" fmla="*/ 5701005 h 5701005"/>
                <a:gd name="connsiteX12" fmla="*/ 0 w 7593101"/>
                <a:gd name="connsiteY12" fmla="*/ 2177591 h 5701005"/>
                <a:gd name="connsiteX0" fmla="*/ 0 w 7593101"/>
                <a:gd name="connsiteY0" fmla="*/ 2177591 h 5701005"/>
                <a:gd name="connsiteX1" fmla="*/ 3796545 w 7593101"/>
                <a:gd name="connsiteY1" fmla="*/ 0 h 5701005"/>
                <a:gd name="connsiteX2" fmla="*/ 7593089 w 7593101"/>
                <a:gd name="connsiteY2" fmla="*/ 2177591 h 5701005"/>
                <a:gd name="connsiteX3" fmla="*/ 5253313 w 7593101"/>
                <a:gd name="connsiteY3" fmla="*/ 2743204 h 5701005"/>
                <a:gd name="connsiteX4" fmla="*/ 3792068 w 7593101"/>
                <a:gd name="connsiteY4" fmla="*/ 1918452 h 5701005"/>
                <a:gd name="connsiteX5" fmla="*/ 2339785 w 7593101"/>
                <a:gd name="connsiteY5" fmla="*/ 2734240 h 5701005"/>
                <a:gd name="connsiteX6" fmla="*/ 2913526 w 7593101"/>
                <a:gd name="connsiteY6" fmla="*/ 4090850 h 5701005"/>
                <a:gd name="connsiteX7" fmla="*/ 4706467 w 7593101"/>
                <a:gd name="connsiteY7" fmla="*/ 4093936 h 5701005"/>
                <a:gd name="connsiteX8" fmla="*/ 5244349 w 7593101"/>
                <a:gd name="connsiteY8" fmla="*/ 2743205 h 5701005"/>
                <a:gd name="connsiteX9" fmla="*/ 7593101 w 7593101"/>
                <a:gd name="connsiteY9" fmla="*/ 2169464 h 5701005"/>
                <a:gd name="connsiteX10" fmla="*/ 6142946 w 7593101"/>
                <a:gd name="connsiteY10" fmla="*/ 5701005 h 5701005"/>
                <a:gd name="connsiteX11" fmla="*/ 1450143 w 7593101"/>
                <a:gd name="connsiteY11" fmla="*/ 5701005 h 5701005"/>
                <a:gd name="connsiteX12" fmla="*/ 0 w 7593101"/>
                <a:gd name="connsiteY12" fmla="*/ 2177591 h 57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93101" h="5701005">
                  <a:moveTo>
                    <a:pt x="0" y="2177591"/>
                  </a:moveTo>
                  <a:lnTo>
                    <a:pt x="3796545" y="0"/>
                  </a:lnTo>
                  <a:lnTo>
                    <a:pt x="7593089" y="2177591"/>
                  </a:lnTo>
                  <a:lnTo>
                    <a:pt x="5253313" y="2743204"/>
                  </a:lnTo>
                  <a:lnTo>
                    <a:pt x="3792068" y="1918452"/>
                  </a:lnTo>
                  <a:lnTo>
                    <a:pt x="2339785" y="2734240"/>
                  </a:lnTo>
                  <a:lnTo>
                    <a:pt x="2913526" y="4090850"/>
                  </a:lnTo>
                  <a:lnTo>
                    <a:pt x="4706467" y="4093936"/>
                  </a:lnTo>
                  <a:lnTo>
                    <a:pt x="5244349" y="2743205"/>
                  </a:lnTo>
                  <a:lnTo>
                    <a:pt x="7593101" y="2169464"/>
                  </a:lnTo>
                  <a:lnTo>
                    <a:pt x="6142946" y="5701005"/>
                  </a:lnTo>
                  <a:lnTo>
                    <a:pt x="1450143" y="5701005"/>
                  </a:lnTo>
                  <a:lnTo>
                    <a:pt x="0" y="217759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CB7CC"/>
                </a:gs>
                <a:gs pos="80000">
                  <a:srgbClr val="5583A5"/>
                </a:gs>
                <a:gs pos="100000">
                  <a:srgbClr val="446984"/>
                </a:gs>
              </a:gsLst>
              <a:lin ang="81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defTabSz="966788">
                <a:lnSpc>
                  <a:spcPct val="95000"/>
                </a:lnSpc>
              </a:pPr>
              <a:endParaRPr lang="en-US" sz="500" smtClean="0">
                <a:solidFill>
                  <a:schemeClr val="bg1"/>
                </a:solidFill>
              </a:endParaRPr>
            </a:p>
          </p:txBody>
        </p:sp>
        <p:sp>
          <p:nvSpPr>
            <p:cNvPr id="218" name="Freeform 217"/>
            <p:cNvSpPr/>
            <p:nvPr/>
          </p:nvSpPr>
          <p:spPr bwMode="auto">
            <a:xfrm>
              <a:off x="4384623" y="1049310"/>
              <a:ext cx="3807502" cy="2743201"/>
            </a:xfrm>
            <a:custGeom>
              <a:avLst/>
              <a:gdLst>
                <a:gd name="connsiteX0" fmla="*/ 0 w 2016177"/>
                <a:gd name="connsiteY0" fmla="*/ 0 h 697042"/>
                <a:gd name="connsiteX1" fmla="*/ 2016177 w 2016177"/>
                <a:gd name="connsiteY1" fmla="*/ 0 h 697042"/>
                <a:gd name="connsiteX2" fmla="*/ 2016177 w 2016177"/>
                <a:gd name="connsiteY2" fmla="*/ 697042 h 697042"/>
                <a:gd name="connsiteX3" fmla="*/ 0 w 2016177"/>
                <a:gd name="connsiteY3" fmla="*/ 697042 h 697042"/>
                <a:gd name="connsiteX4" fmla="*/ 0 w 2016177"/>
                <a:gd name="connsiteY4" fmla="*/ 0 h 697042"/>
                <a:gd name="connsiteX0" fmla="*/ 0 w 2016177"/>
                <a:gd name="connsiteY0" fmla="*/ 0 h 876924"/>
                <a:gd name="connsiteX1" fmla="*/ 2016177 w 2016177"/>
                <a:gd name="connsiteY1" fmla="*/ 0 h 876924"/>
                <a:gd name="connsiteX2" fmla="*/ 2016177 w 2016177"/>
                <a:gd name="connsiteY2" fmla="*/ 697042 h 876924"/>
                <a:gd name="connsiteX3" fmla="*/ 254833 w 2016177"/>
                <a:gd name="connsiteY3" fmla="*/ 876924 h 876924"/>
                <a:gd name="connsiteX4" fmla="*/ 0 w 2016177"/>
                <a:gd name="connsiteY4" fmla="*/ 0 h 876924"/>
                <a:gd name="connsiteX0" fmla="*/ 0 w 2983042"/>
                <a:gd name="connsiteY0" fmla="*/ 592111 h 876924"/>
                <a:gd name="connsiteX1" fmla="*/ 2983042 w 2983042"/>
                <a:gd name="connsiteY1" fmla="*/ 0 h 876924"/>
                <a:gd name="connsiteX2" fmla="*/ 2983042 w 2983042"/>
                <a:gd name="connsiteY2" fmla="*/ 697042 h 876924"/>
                <a:gd name="connsiteX3" fmla="*/ 1221698 w 2983042"/>
                <a:gd name="connsiteY3" fmla="*/ 876924 h 876924"/>
                <a:gd name="connsiteX4" fmla="*/ 0 w 2983042"/>
                <a:gd name="connsiteY4" fmla="*/ 592111 h 876924"/>
                <a:gd name="connsiteX0" fmla="*/ 0 w 3762530"/>
                <a:gd name="connsiteY0" fmla="*/ 2173574 h 2458387"/>
                <a:gd name="connsiteX1" fmla="*/ 3762530 w 3762530"/>
                <a:gd name="connsiteY1" fmla="*/ 0 h 2458387"/>
                <a:gd name="connsiteX2" fmla="*/ 2983042 w 3762530"/>
                <a:gd name="connsiteY2" fmla="*/ 2278505 h 2458387"/>
                <a:gd name="connsiteX3" fmla="*/ 1221698 w 3762530"/>
                <a:gd name="connsiteY3" fmla="*/ 2458387 h 2458387"/>
                <a:gd name="connsiteX4" fmla="*/ 0 w 3762530"/>
                <a:gd name="connsiteY4" fmla="*/ 2173574 h 2458387"/>
                <a:gd name="connsiteX0" fmla="*/ 0 w 7532557"/>
                <a:gd name="connsiteY0" fmla="*/ 2173574 h 2458387"/>
                <a:gd name="connsiteX1" fmla="*/ 3762530 w 7532557"/>
                <a:gd name="connsiteY1" fmla="*/ 0 h 2458387"/>
                <a:gd name="connsiteX2" fmla="*/ 7532557 w 7532557"/>
                <a:gd name="connsiteY2" fmla="*/ 2173575 h 2458387"/>
                <a:gd name="connsiteX3" fmla="*/ 2983042 w 7532557"/>
                <a:gd name="connsiteY3" fmla="*/ 2278505 h 2458387"/>
                <a:gd name="connsiteX4" fmla="*/ 1221698 w 7532557"/>
                <a:gd name="connsiteY4" fmla="*/ 2458387 h 2458387"/>
                <a:gd name="connsiteX5" fmla="*/ 0 w 7532557"/>
                <a:gd name="connsiteY5" fmla="*/ 2173574 h 2458387"/>
                <a:gd name="connsiteX0" fmla="*/ 0 w 7532557"/>
                <a:gd name="connsiteY0" fmla="*/ 2173574 h 2743201"/>
                <a:gd name="connsiteX1" fmla="*/ 3762530 w 7532557"/>
                <a:gd name="connsiteY1" fmla="*/ 0 h 2743201"/>
                <a:gd name="connsiteX2" fmla="*/ 7532557 w 7532557"/>
                <a:gd name="connsiteY2" fmla="*/ 2173575 h 2743201"/>
                <a:gd name="connsiteX3" fmla="*/ 5216577 w 7532557"/>
                <a:gd name="connsiteY3" fmla="*/ 2743201 h 2743201"/>
                <a:gd name="connsiteX4" fmla="*/ 1221698 w 7532557"/>
                <a:gd name="connsiteY4" fmla="*/ 2458387 h 2743201"/>
                <a:gd name="connsiteX5" fmla="*/ 0 w 7532557"/>
                <a:gd name="connsiteY5" fmla="*/ 2173574 h 2743201"/>
                <a:gd name="connsiteX0" fmla="*/ 0 w 7532557"/>
                <a:gd name="connsiteY0" fmla="*/ 2173574 h 2743201"/>
                <a:gd name="connsiteX1" fmla="*/ 3762530 w 7532557"/>
                <a:gd name="connsiteY1" fmla="*/ 0 h 2743201"/>
                <a:gd name="connsiteX2" fmla="*/ 7532557 w 7532557"/>
                <a:gd name="connsiteY2" fmla="*/ 2173575 h 2743201"/>
                <a:gd name="connsiteX3" fmla="*/ 5216577 w 7532557"/>
                <a:gd name="connsiteY3" fmla="*/ 2743201 h 2743201"/>
                <a:gd name="connsiteX4" fmla="*/ 3777521 w 7532557"/>
                <a:gd name="connsiteY4" fmla="*/ 1903752 h 2743201"/>
                <a:gd name="connsiteX5" fmla="*/ 1221698 w 7532557"/>
                <a:gd name="connsiteY5" fmla="*/ 2458387 h 2743201"/>
                <a:gd name="connsiteX6" fmla="*/ 0 w 7532557"/>
                <a:gd name="connsiteY6" fmla="*/ 2173574 h 2743201"/>
                <a:gd name="connsiteX0" fmla="*/ 0 w 7532557"/>
                <a:gd name="connsiteY0" fmla="*/ 2173574 h 2743201"/>
                <a:gd name="connsiteX1" fmla="*/ 3762530 w 7532557"/>
                <a:gd name="connsiteY1" fmla="*/ 0 h 2743201"/>
                <a:gd name="connsiteX2" fmla="*/ 7532557 w 7532557"/>
                <a:gd name="connsiteY2" fmla="*/ 2173575 h 2743201"/>
                <a:gd name="connsiteX3" fmla="*/ 5216577 w 7532557"/>
                <a:gd name="connsiteY3" fmla="*/ 2743201 h 2743201"/>
                <a:gd name="connsiteX4" fmla="*/ 3777521 w 7532557"/>
                <a:gd name="connsiteY4" fmla="*/ 1903752 h 2743201"/>
                <a:gd name="connsiteX5" fmla="*/ 2330970 w 7532557"/>
                <a:gd name="connsiteY5" fmla="*/ 2713221 h 2743201"/>
                <a:gd name="connsiteX6" fmla="*/ 1221698 w 7532557"/>
                <a:gd name="connsiteY6" fmla="*/ 2458387 h 2743201"/>
                <a:gd name="connsiteX7" fmla="*/ 0 w 7532557"/>
                <a:gd name="connsiteY7" fmla="*/ 2173574 h 2743201"/>
                <a:gd name="connsiteX0" fmla="*/ 0 w 7570032"/>
                <a:gd name="connsiteY0" fmla="*/ 2173574 h 2743201"/>
                <a:gd name="connsiteX1" fmla="*/ 3762530 w 7570032"/>
                <a:gd name="connsiteY1" fmla="*/ 0 h 2743201"/>
                <a:gd name="connsiteX2" fmla="*/ 7570032 w 7570032"/>
                <a:gd name="connsiteY2" fmla="*/ 2166080 h 2743201"/>
                <a:gd name="connsiteX3" fmla="*/ 5216577 w 7570032"/>
                <a:gd name="connsiteY3" fmla="*/ 2743201 h 2743201"/>
                <a:gd name="connsiteX4" fmla="*/ 3777521 w 7570032"/>
                <a:gd name="connsiteY4" fmla="*/ 1903752 h 2743201"/>
                <a:gd name="connsiteX5" fmla="*/ 2330970 w 7570032"/>
                <a:gd name="connsiteY5" fmla="*/ 2713221 h 2743201"/>
                <a:gd name="connsiteX6" fmla="*/ 1221698 w 7570032"/>
                <a:gd name="connsiteY6" fmla="*/ 2458387 h 2743201"/>
                <a:gd name="connsiteX7" fmla="*/ 0 w 7570032"/>
                <a:gd name="connsiteY7" fmla="*/ 2173574 h 2743201"/>
                <a:gd name="connsiteX0" fmla="*/ 0 w 7592517"/>
                <a:gd name="connsiteY0" fmla="*/ 2173574 h 2743201"/>
                <a:gd name="connsiteX1" fmla="*/ 3785015 w 7592517"/>
                <a:gd name="connsiteY1" fmla="*/ 0 h 2743201"/>
                <a:gd name="connsiteX2" fmla="*/ 7592517 w 7592517"/>
                <a:gd name="connsiteY2" fmla="*/ 2166080 h 2743201"/>
                <a:gd name="connsiteX3" fmla="*/ 5239062 w 7592517"/>
                <a:gd name="connsiteY3" fmla="*/ 2743201 h 2743201"/>
                <a:gd name="connsiteX4" fmla="*/ 3800006 w 7592517"/>
                <a:gd name="connsiteY4" fmla="*/ 1903752 h 2743201"/>
                <a:gd name="connsiteX5" fmla="*/ 2353455 w 7592517"/>
                <a:gd name="connsiteY5" fmla="*/ 2713221 h 2743201"/>
                <a:gd name="connsiteX6" fmla="*/ 1244183 w 7592517"/>
                <a:gd name="connsiteY6" fmla="*/ 2458387 h 2743201"/>
                <a:gd name="connsiteX7" fmla="*/ 0 w 7592517"/>
                <a:gd name="connsiteY7" fmla="*/ 2173574 h 2743201"/>
                <a:gd name="connsiteX0" fmla="*/ 0 w 7592517"/>
                <a:gd name="connsiteY0" fmla="*/ 2173574 h 2743201"/>
                <a:gd name="connsiteX1" fmla="*/ 3785015 w 7592517"/>
                <a:gd name="connsiteY1" fmla="*/ 0 h 2743201"/>
                <a:gd name="connsiteX2" fmla="*/ 7592517 w 7592517"/>
                <a:gd name="connsiteY2" fmla="*/ 2166080 h 2743201"/>
                <a:gd name="connsiteX3" fmla="*/ 5239062 w 7592517"/>
                <a:gd name="connsiteY3" fmla="*/ 2743201 h 2743201"/>
                <a:gd name="connsiteX4" fmla="*/ 3800006 w 7592517"/>
                <a:gd name="connsiteY4" fmla="*/ 1903752 h 2743201"/>
                <a:gd name="connsiteX5" fmla="*/ 1244183 w 7592517"/>
                <a:gd name="connsiteY5" fmla="*/ 2458387 h 2743201"/>
                <a:gd name="connsiteX6" fmla="*/ 0 w 7592517"/>
                <a:gd name="connsiteY6" fmla="*/ 2173574 h 2743201"/>
                <a:gd name="connsiteX0" fmla="*/ 0 w 7592517"/>
                <a:gd name="connsiteY0" fmla="*/ 2173574 h 2743201"/>
                <a:gd name="connsiteX1" fmla="*/ 3785015 w 7592517"/>
                <a:gd name="connsiteY1" fmla="*/ 0 h 2743201"/>
                <a:gd name="connsiteX2" fmla="*/ 7592517 w 7592517"/>
                <a:gd name="connsiteY2" fmla="*/ 2166080 h 2743201"/>
                <a:gd name="connsiteX3" fmla="*/ 5239062 w 7592517"/>
                <a:gd name="connsiteY3" fmla="*/ 2743201 h 2743201"/>
                <a:gd name="connsiteX4" fmla="*/ 3800006 w 7592517"/>
                <a:gd name="connsiteY4" fmla="*/ 1903752 h 2743201"/>
                <a:gd name="connsiteX5" fmla="*/ 0 w 7592517"/>
                <a:gd name="connsiteY5" fmla="*/ 2173574 h 2743201"/>
                <a:gd name="connsiteX0" fmla="*/ 14991 w 3807502"/>
                <a:gd name="connsiteY0" fmla="*/ 1903752 h 2743201"/>
                <a:gd name="connsiteX1" fmla="*/ 0 w 3807502"/>
                <a:gd name="connsiteY1" fmla="*/ 0 h 2743201"/>
                <a:gd name="connsiteX2" fmla="*/ 3807502 w 3807502"/>
                <a:gd name="connsiteY2" fmla="*/ 2166080 h 2743201"/>
                <a:gd name="connsiteX3" fmla="*/ 1454047 w 3807502"/>
                <a:gd name="connsiteY3" fmla="*/ 2743201 h 2743201"/>
                <a:gd name="connsiteX4" fmla="*/ 14991 w 3807502"/>
                <a:gd name="connsiteY4" fmla="*/ 1903752 h 274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7502" h="2743201">
                  <a:moveTo>
                    <a:pt x="14991" y="1903752"/>
                  </a:moveTo>
                  <a:lnTo>
                    <a:pt x="0" y="0"/>
                  </a:lnTo>
                  <a:lnTo>
                    <a:pt x="3807502" y="2166080"/>
                  </a:lnTo>
                  <a:lnTo>
                    <a:pt x="1454047" y="2743201"/>
                  </a:lnTo>
                  <a:lnTo>
                    <a:pt x="14991" y="1903752"/>
                  </a:lnTo>
                  <a:close/>
                </a:path>
              </a:pathLst>
            </a:custGeom>
            <a:gradFill flip="none" rotWithShape="1">
              <a:gsLst>
                <a:gs pos="19000">
                  <a:srgbClr val="F19F1E"/>
                </a:gs>
                <a:gs pos="41000">
                  <a:srgbClr val="FF9900"/>
                </a:gs>
                <a:gs pos="100000">
                  <a:srgbClr val="F1600F"/>
                </a:gs>
              </a:gsLst>
              <a:lin ang="16200000" scaled="1"/>
              <a:tileRect/>
            </a:gra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innerShdw blurRad="330200" dist="76200" dir="18000000">
                <a:prstClr val="black">
                  <a:alpha val="15000"/>
                </a:prstClr>
              </a:innerShdw>
            </a:effec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66788" latinLnBrk="0">
                <a:lnSpc>
                  <a:spcPct val="95000"/>
                </a:lnSpc>
                <a:buClrTx/>
                <a:buFont typeface="Wingdings" pitchFamily="2" charset="2"/>
                <a:buNone/>
                <a:tabLst/>
              </a:pPr>
              <a:endParaRPr lang="en-US" sz="200" smtClean="0"/>
            </a:p>
          </p:txBody>
        </p:sp>
        <p:sp>
          <p:nvSpPr>
            <p:cNvPr id="219" name="Regular Pentagon 218"/>
            <p:cNvSpPr>
              <a:spLocks noChangeAspect="1"/>
            </p:cNvSpPr>
            <p:nvPr/>
          </p:nvSpPr>
          <p:spPr bwMode="auto">
            <a:xfrm>
              <a:off x="1826766" y="2026015"/>
              <a:ext cx="5120875" cy="3844834"/>
            </a:xfrm>
            <a:prstGeom prst="pentagon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innerShdw blurRad="330200" dist="76200" dir="18000000">
                <a:prstClr val="black">
                  <a:alpha val="15000"/>
                </a:prstClr>
              </a:innerShdw>
            </a:effec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00" smtClean="0"/>
            </a:p>
          </p:txBody>
        </p:sp>
        <p:sp>
          <p:nvSpPr>
            <p:cNvPr id="220" name="Text Box 22"/>
            <p:cNvSpPr txBox="1">
              <a:spLocks noChangeArrowheads="1"/>
            </p:cNvSpPr>
            <p:nvPr/>
          </p:nvSpPr>
          <p:spPr bwMode="auto">
            <a:xfrm>
              <a:off x="3519955" y="5312888"/>
              <a:ext cx="1787322" cy="574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500" dirty="0" smtClean="0"/>
                <a:t>Mathematical</a:t>
              </a:r>
              <a:br>
                <a:rPr lang="en-US" sz="500" dirty="0" smtClean="0"/>
              </a:br>
              <a:r>
                <a:rPr lang="en-US" sz="500" dirty="0" smtClean="0"/>
                <a:t>Program</a:t>
              </a:r>
              <a:endParaRPr lang="en-US" sz="500" dirty="0"/>
            </a:p>
          </p:txBody>
        </p:sp>
        <p:sp>
          <p:nvSpPr>
            <p:cNvPr id="221" name="Text Box 28"/>
            <p:cNvSpPr txBox="1">
              <a:spLocks noChangeArrowheads="1"/>
            </p:cNvSpPr>
            <p:nvPr/>
          </p:nvSpPr>
          <p:spPr bwMode="auto">
            <a:xfrm>
              <a:off x="5200762" y="4275567"/>
              <a:ext cx="1693252" cy="861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500" dirty="0" smtClean="0"/>
                <a:t>Path</a:t>
              </a:r>
              <a:br>
                <a:rPr lang="en-US" sz="500" dirty="0" smtClean="0"/>
              </a:br>
              <a:r>
                <a:rPr lang="en-US" sz="500" dirty="0" smtClean="0"/>
                <a:t>Optimization</a:t>
              </a:r>
              <a:br>
                <a:rPr lang="en-US" sz="500" dirty="0" smtClean="0"/>
              </a:br>
              <a:r>
                <a:rPr lang="en-US" sz="500" dirty="0" smtClean="0"/>
                <a:t>Algorithm</a:t>
              </a:r>
              <a:endParaRPr lang="en-US" sz="500" dirty="0"/>
            </a:p>
          </p:txBody>
        </p:sp>
        <p:sp>
          <p:nvSpPr>
            <p:cNvPr id="222" name="Text Box 48"/>
            <p:cNvSpPr txBox="1">
              <a:spLocks noChangeArrowheads="1"/>
            </p:cNvSpPr>
            <p:nvPr/>
          </p:nvSpPr>
          <p:spPr bwMode="auto">
            <a:xfrm>
              <a:off x="4464000" y="2926217"/>
              <a:ext cx="1899029" cy="2870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500" dirty="0" smtClean="0"/>
                <a:t>Benchmarking</a:t>
              </a:r>
              <a:endParaRPr lang="en-US" sz="500" dirty="0"/>
            </a:p>
          </p:txBody>
        </p:sp>
        <p:sp>
          <p:nvSpPr>
            <p:cNvPr id="223" name="Text Box 25"/>
            <p:cNvSpPr txBox="1">
              <a:spLocks noChangeArrowheads="1"/>
            </p:cNvSpPr>
            <p:nvPr/>
          </p:nvSpPr>
          <p:spPr bwMode="auto">
            <a:xfrm>
              <a:off x="2146156" y="4493049"/>
              <a:ext cx="1369889" cy="861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500" dirty="0" smtClean="0"/>
                <a:t>Constraint</a:t>
              </a:r>
              <a:br>
                <a:rPr lang="en-US" sz="500" dirty="0" smtClean="0"/>
              </a:br>
              <a:r>
                <a:rPr lang="en-US" sz="500" dirty="0" smtClean="0"/>
                <a:t>Logic</a:t>
              </a:r>
              <a:br>
                <a:rPr lang="en-US" sz="500" dirty="0" smtClean="0"/>
              </a:br>
              <a:r>
                <a:rPr lang="en-US" sz="500" dirty="0" smtClean="0"/>
                <a:t>Program</a:t>
              </a:r>
              <a:endParaRPr lang="en-US" sz="500" dirty="0"/>
            </a:p>
          </p:txBody>
        </p:sp>
        <p:cxnSp>
          <p:nvCxnSpPr>
            <p:cNvPr id="224" name="Straight Connector 223"/>
            <p:cNvCxnSpPr>
              <a:stCxn id="217" idx="0"/>
              <a:endCxn id="217" idx="5"/>
            </p:cNvCxnSpPr>
            <p:nvPr/>
          </p:nvCxnSpPr>
          <p:spPr bwMode="auto">
            <a:xfrm>
              <a:off x="600639" y="3217492"/>
              <a:ext cx="2339785" cy="5566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25" name="Straight Connector 224"/>
            <p:cNvCxnSpPr>
              <a:endCxn id="217" idx="7"/>
            </p:cNvCxnSpPr>
            <p:nvPr/>
          </p:nvCxnSpPr>
          <p:spPr bwMode="auto">
            <a:xfrm flipH="1" flipV="1">
              <a:off x="5307104" y="5133837"/>
              <a:ext cx="1418558" cy="159811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26" name="Straight Connector 225"/>
            <p:cNvCxnSpPr>
              <a:stCxn id="217" idx="4"/>
            </p:cNvCxnSpPr>
            <p:nvPr/>
          </p:nvCxnSpPr>
          <p:spPr bwMode="auto">
            <a:xfrm flipH="1" flipV="1">
              <a:off x="4379260" y="1030943"/>
              <a:ext cx="13448" cy="192741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27" name="Straight Connector 226"/>
            <p:cNvCxnSpPr>
              <a:endCxn id="217" idx="6"/>
            </p:cNvCxnSpPr>
            <p:nvPr/>
          </p:nvCxnSpPr>
          <p:spPr bwMode="auto">
            <a:xfrm flipV="1">
              <a:off x="2021732" y="5130751"/>
              <a:ext cx="1492434" cy="161852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28" name="Straight Connector 227"/>
            <p:cNvCxnSpPr>
              <a:endCxn id="217" idx="8"/>
            </p:cNvCxnSpPr>
            <p:nvPr/>
          </p:nvCxnSpPr>
          <p:spPr bwMode="auto">
            <a:xfrm flipH="1">
              <a:off x="5844988" y="3208533"/>
              <a:ext cx="2330816" cy="57457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29" name="Straight Connector 228"/>
            <p:cNvCxnSpPr/>
            <p:nvPr/>
          </p:nvCxnSpPr>
          <p:spPr bwMode="auto">
            <a:xfrm>
              <a:off x="2572871" y="2196353"/>
              <a:ext cx="530093" cy="58432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30" name="Straight Connector 229"/>
            <p:cNvCxnSpPr/>
            <p:nvPr/>
          </p:nvCxnSpPr>
          <p:spPr bwMode="auto">
            <a:xfrm flipV="1">
              <a:off x="5141626" y="1667436"/>
              <a:ext cx="335809" cy="79844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31" name="Straight Connector 230"/>
            <p:cNvCxnSpPr/>
            <p:nvPr/>
          </p:nvCxnSpPr>
          <p:spPr bwMode="auto">
            <a:xfrm flipV="1">
              <a:off x="1141015" y="4287186"/>
              <a:ext cx="1002578" cy="7598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32" name="Straight Connector 231"/>
            <p:cNvCxnSpPr/>
            <p:nvPr/>
          </p:nvCxnSpPr>
          <p:spPr bwMode="auto">
            <a:xfrm flipV="1">
              <a:off x="5973580" y="2330824"/>
              <a:ext cx="570655" cy="60724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33" name="Straight Connector 232"/>
            <p:cNvCxnSpPr/>
            <p:nvPr/>
          </p:nvCxnSpPr>
          <p:spPr bwMode="auto">
            <a:xfrm>
              <a:off x="6648139" y="4264702"/>
              <a:ext cx="989350" cy="24733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34" name="Straight Connector 233"/>
            <p:cNvCxnSpPr/>
            <p:nvPr/>
          </p:nvCxnSpPr>
          <p:spPr bwMode="auto">
            <a:xfrm>
              <a:off x="6273383" y="5156616"/>
              <a:ext cx="891915" cy="54714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35" name="Straight Connector 234"/>
            <p:cNvCxnSpPr/>
            <p:nvPr/>
          </p:nvCxnSpPr>
          <p:spPr bwMode="auto">
            <a:xfrm flipV="1">
              <a:off x="1401581" y="4693394"/>
              <a:ext cx="894413" cy="25336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36" name="Straight Connector 235"/>
            <p:cNvCxnSpPr/>
            <p:nvPr/>
          </p:nvCxnSpPr>
          <p:spPr bwMode="auto">
            <a:xfrm flipV="1">
              <a:off x="1813810" y="5483315"/>
              <a:ext cx="817258" cy="45279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37" name="Straight Connector 236"/>
            <p:cNvCxnSpPr/>
            <p:nvPr/>
          </p:nvCxnSpPr>
          <p:spPr bwMode="auto">
            <a:xfrm>
              <a:off x="958930" y="3857176"/>
              <a:ext cx="1021976" cy="3585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38" name="Straight Connector 237"/>
            <p:cNvCxnSpPr/>
            <p:nvPr/>
          </p:nvCxnSpPr>
          <p:spPr bwMode="auto">
            <a:xfrm>
              <a:off x="1665526" y="2727033"/>
              <a:ext cx="645459" cy="4661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39" name="Straight Connector 238"/>
            <p:cNvCxnSpPr/>
            <p:nvPr/>
          </p:nvCxnSpPr>
          <p:spPr bwMode="auto">
            <a:xfrm>
              <a:off x="3567953" y="1595718"/>
              <a:ext cx="304800" cy="7082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40" name="Straight Connector 239"/>
            <p:cNvCxnSpPr/>
            <p:nvPr/>
          </p:nvCxnSpPr>
          <p:spPr bwMode="auto">
            <a:xfrm flipH="1">
              <a:off x="3417757" y="5868649"/>
              <a:ext cx="224853" cy="8544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cxnSp>
          <p:nvCxnSpPr>
            <p:cNvPr id="241" name="Straight Connector 240"/>
            <p:cNvCxnSpPr/>
            <p:nvPr/>
          </p:nvCxnSpPr>
          <p:spPr bwMode="auto">
            <a:xfrm>
              <a:off x="4414603" y="5906125"/>
              <a:ext cx="68486" cy="82343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sp>
          <p:nvSpPr>
            <p:cNvPr id="242" name="Text Box 25"/>
            <p:cNvSpPr txBox="1">
              <a:spLocks noChangeArrowheads="1"/>
            </p:cNvSpPr>
            <p:nvPr/>
          </p:nvSpPr>
          <p:spPr bwMode="auto">
            <a:xfrm>
              <a:off x="2669780" y="3666309"/>
              <a:ext cx="3380626" cy="5741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dirty="0" smtClean="0"/>
                <a:t>Optimizers</a:t>
              </a:r>
              <a:endParaRPr lang="en-US" dirty="0"/>
            </a:p>
          </p:txBody>
        </p:sp>
        <p:cxnSp>
          <p:nvCxnSpPr>
            <p:cNvPr id="243" name="Straight Connector 242"/>
            <p:cNvCxnSpPr/>
            <p:nvPr/>
          </p:nvCxnSpPr>
          <p:spPr bwMode="auto">
            <a:xfrm>
              <a:off x="5119144" y="5898629"/>
              <a:ext cx="329783" cy="79447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sp>
          <p:nvSpPr>
            <p:cNvPr id="244" name="Text Box 25"/>
            <p:cNvSpPr txBox="1">
              <a:spLocks noChangeArrowheads="1"/>
            </p:cNvSpPr>
            <p:nvPr/>
          </p:nvSpPr>
          <p:spPr bwMode="auto">
            <a:xfrm>
              <a:off x="2625104" y="2919084"/>
              <a:ext cx="1446320" cy="574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500" dirty="0" smtClean="0"/>
                <a:t>Graph</a:t>
              </a:r>
              <a:br>
                <a:rPr lang="en-US" sz="500" dirty="0" smtClean="0"/>
              </a:br>
              <a:r>
                <a:rPr lang="en-US" sz="500" dirty="0" smtClean="0"/>
                <a:t>Algorithms</a:t>
              </a:r>
              <a:endParaRPr lang="en-US" sz="500" dirty="0"/>
            </a:p>
          </p:txBody>
        </p:sp>
        <p:cxnSp>
          <p:nvCxnSpPr>
            <p:cNvPr id="245" name="Straight Connector 244"/>
            <p:cNvCxnSpPr/>
            <p:nvPr/>
          </p:nvCxnSpPr>
          <p:spPr bwMode="auto">
            <a:xfrm flipV="1">
              <a:off x="1573968" y="5093570"/>
              <a:ext cx="854733" cy="40032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cxnSp>
        <p:sp>
          <p:nvSpPr>
            <p:cNvPr id="246" name="Text Box 25"/>
            <p:cNvSpPr txBox="1">
              <a:spLocks noChangeArrowheads="1"/>
            </p:cNvSpPr>
            <p:nvPr/>
          </p:nvSpPr>
          <p:spPr bwMode="auto">
            <a:xfrm>
              <a:off x="2360280" y="6156959"/>
              <a:ext cx="1346368" cy="574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500" dirty="0" smtClean="0"/>
                <a:t>Persistent</a:t>
              </a:r>
              <a:br>
                <a:rPr lang="en-US" sz="500" dirty="0" smtClean="0"/>
              </a:br>
              <a:r>
                <a:rPr lang="en-US" sz="500" dirty="0" smtClean="0"/>
                <a:t>Algorithm</a:t>
              </a:r>
              <a:endParaRPr lang="en-US" sz="500" dirty="0"/>
            </a:p>
          </p:txBody>
        </p:sp>
        <p:sp>
          <p:nvSpPr>
            <p:cNvPr id="247" name="Text Box 25"/>
            <p:cNvSpPr txBox="1">
              <a:spLocks noChangeArrowheads="1"/>
            </p:cNvSpPr>
            <p:nvPr/>
          </p:nvSpPr>
          <p:spPr bwMode="auto">
            <a:xfrm>
              <a:off x="6310189" y="4717907"/>
              <a:ext cx="1346368" cy="574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500" dirty="0" smtClean="0"/>
                <a:t>Persistent</a:t>
              </a:r>
              <a:br>
                <a:rPr lang="en-US" sz="500" dirty="0" smtClean="0"/>
              </a:br>
              <a:r>
                <a:rPr lang="en-US" sz="500" dirty="0" smtClean="0"/>
                <a:t>Algorithm</a:t>
              </a:r>
              <a:endParaRPr lang="en-US" sz="500" dirty="0"/>
            </a:p>
          </p:txBody>
        </p:sp>
        <p:sp>
          <p:nvSpPr>
            <p:cNvPr id="252" name="Text Box 25"/>
            <p:cNvSpPr txBox="1">
              <a:spLocks noChangeArrowheads="1"/>
            </p:cNvSpPr>
            <p:nvPr/>
          </p:nvSpPr>
          <p:spPr bwMode="auto">
            <a:xfrm>
              <a:off x="1161670" y="4388122"/>
              <a:ext cx="1105319" cy="574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500" dirty="0" smtClean="0"/>
                <a:t>CLP</a:t>
              </a:r>
              <a:br>
                <a:rPr lang="en-US" sz="500" dirty="0" smtClean="0"/>
              </a:br>
              <a:r>
                <a:rPr lang="en-US" sz="500" dirty="0" smtClean="0"/>
                <a:t>Analysis</a:t>
              </a:r>
              <a:endParaRPr lang="en-US" sz="500" dirty="0"/>
            </a:p>
          </p:txBody>
        </p:sp>
        <p:sp>
          <p:nvSpPr>
            <p:cNvPr id="430" name="Text Box 48"/>
            <p:cNvSpPr txBox="1">
              <a:spLocks noChangeArrowheads="1"/>
            </p:cNvSpPr>
            <p:nvPr/>
          </p:nvSpPr>
          <p:spPr bwMode="auto">
            <a:xfrm>
              <a:off x="6390148" y="2881249"/>
              <a:ext cx="1134712" cy="2870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500" dirty="0" smtClean="0"/>
                <a:t>Solomon</a:t>
              </a:r>
              <a:endParaRPr lang="en-US" sz="500" dirty="0"/>
            </a:p>
          </p:txBody>
        </p:sp>
        <p:sp>
          <p:nvSpPr>
            <p:cNvPr id="431" name="Text Box 25"/>
            <p:cNvSpPr txBox="1">
              <a:spLocks noChangeArrowheads="1"/>
            </p:cNvSpPr>
            <p:nvPr/>
          </p:nvSpPr>
          <p:spPr bwMode="auto">
            <a:xfrm>
              <a:off x="6063455" y="5579838"/>
              <a:ext cx="1105319" cy="574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500" dirty="0" smtClean="0"/>
                <a:t>POA</a:t>
              </a:r>
              <a:br>
                <a:rPr lang="en-US" sz="500" dirty="0" smtClean="0"/>
              </a:br>
              <a:r>
                <a:rPr lang="en-US" sz="500" dirty="0" smtClean="0"/>
                <a:t>Analysis</a:t>
              </a:r>
              <a:endParaRPr lang="en-US" sz="500" dirty="0"/>
            </a:p>
          </p:txBody>
        </p:sp>
        <p:sp>
          <p:nvSpPr>
            <p:cNvPr id="432" name="Text Box 25"/>
            <p:cNvSpPr txBox="1">
              <a:spLocks noChangeArrowheads="1"/>
            </p:cNvSpPr>
            <p:nvPr/>
          </p:nvSpPr>
          <p:spPr bwMode="auto">
            <a:xfrm>
              <a:off x="4317105" y="6141969"/>
              <a:ext cx="1105319" cy="574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500" dirty="0" smtClean="0"/>
                <a:t>MP</a:t>
              </a:r>
              <a:br>
                <a:rPr lang="en-US" sz="500" dirty="0" smtClean="0"/>
              </a:br>
              <a:r>
                <a:rPr lang="en-US" sz="500" dirty="0" smtClean="0"/>
                <a:t>Analysis</a:t>
              </a:r>
              <a:endParaRPr lang="en-US" sz="500" dirty="0"/>
            </a:p>
          </p:txBody>
        </p:sp>
      </p:grpSp>
      <p:pic>
        <p:nvPicPr>
          <p:cNvPr id="248" name="Picture 13" descr="po-ferrymasters-logo-two-line-jpg.JPG"/>
          <p:cNvPicPr>
            <a:picLocks noChangeAspect="1"/>
          </p:cNvPicPr>
          <p:nvPr/>
        </p:nvPicPr>
        <p:blipFill>
          <a:blip r:embed="rId17" cstate="print"/>
          <a:srcRect l="8379" t="13333" r="11719" b="26666"/>
          <a:stretch>
            <a:fillRect/>
          </a:stretch>
        </p:blipFill>
        <p:spPr bwMode="auto">
          <a:xfrm>
            <a:off x="6268720" y="2377440"/>
            <a:ext cx="987529" cy="42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" name="Picture 12" descr="nav%20canada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312617" y="2327564"/>
            <a:ext cx="1377261" cy="37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6" name="Picture 80" descr="RED_BEE resized ptt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359499" y="1664107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" name="AutoShape 25"/>
          <p:cNvSpPr>
            <a:spLocks noChangeArrowheads="1"/>
          </p:cNvSpPr>
          <p:nvPr/>
        </p:nvSpPr>
        <p:spPr bwMode="auto">
          <a:xfrm rot="5400000">
            <a:off x="4456907" y="1604169"/>
            <a:ext cx="249237" cy="2822575"/>
          </a:xfrm>
          <a:prstGeom prst="homePlate">
            <a:avLst>
              <a:gd name="adj" fmla="val 100000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>
            <a:innerShdw blurRad="152400" dist="25400" dir="16200000">
              <a:prstClr val="black">
                <a:alpha val="20000"/>
              </a:prstClr>
            </a:innerShdw>
          </a:effectLst>
        </p:spPr>
        <p:txBody>
          <a:bodyPr wrap="none" anchor="ctr">
            <a:noAutofit/>
          </a:bodyPr>
          <a:lstStyle/>
          <a:p>
            <a:pPr>
              <a:defRPr/>
            </a:pPr>
            <a:endParaRPr lang="en-US">
              <a:ea typeface="SimSun" pitchFamily="2" charset="-122"/>
            </a:endParaRPr>
          </a:p>
        </p:txBody>
      </p:sp>
      <p:sp>
        <p:nvSpPr>
          <p:cNvPr id="359" name="AutoShape 29"/>
          <p:cNvSpPr>
            <a:spLocks noChangeArrowheads="1"/>
          </p:cNvSpPr>
          <p:nvPr/>
        </p:nvSpPr>
        <p:spPr bwMode="auto">
          <a:xfrm rot="5400000">
            <a:off x="7387432" y="1604169"/>
            <a:ext cx="249237" cy="2822575"/>
          </a:xfrm>
          <a:prstGeom prst="homePlate">
            <a:avLst>
              <a:gd name="adj" fmla="val 100000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>
            <a:innerShdw blurRad="152400" dist="25400" dir="16200000">
              <a:prstClr val="black">
                <a:alpha val="20000"/>
              </a:prstClr>
            </a:innerShdw>
          </a:effectLst>
        </p:spPr>
        <p:txBody>
          <a:bodyPr wrap="none" anchor="ctr">
            <a:noAutofit/>
          </a:bodyPr>
          <a:lstStyle/>
          <a:p>
            <a:pPr>
              <a:defRPr/>
            </a:pPr>
            <a:endParaRPr lang="en-US">
              <a:ea typeface="SimSun" pitchFamily="2" charset="-122"/>
            </a:endParaRPr>
          </a:p>
        </p:txBody>
      </p:sp>
      <p:sp>
        <p:nvSpPr>
          <p:cNvPr id="360" name="AutoShape 30"/>
          <p:cNvSpPr>
            <a:spLocks noChangeArrowheads="1"/>
          </p:cNvSpPr>
          <p:nvPr/>
        </p:nvSpPr>
        <p:spPr bwMode="auto">
          <a:xfrm rot="5400000">
            <a:off x="1564482" y="1604169"/>
            <a:ext cx="249237" cy="2822575"/>
          </a:xfrm>
          <a:prstGeom prst="homePlate">
            <a:avLst>
              <a:gd name="adj" fmla="val 100000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>
            <a:innerShdw blurRad="152400" dist="25400" dir="16200000">
              <a:prstClr val="black">
                <a:alpha val="20000"/>
              </a:prstClr>
            </a:innerShdw>
          </a:effectLst>
        </p:spPr>
        <p:txBody>
          <a:bodyPr wrap="none" anchor="ctr">
            <a:noAutofit/>
          </a:bodyPr>
          <a:lstStyle/>
          <a:p>
            <a:pPr>
              <a:defRPr/>
            </a:pPr>
            <a:endParaRPr lang="en-US">
              <a:ea typeface="SimSun" pitchFamily="2" charset="-122"/>
            </a:endParaRPr>
          </a:p>
        </p:txBody>
      </p:sp>
      <p:sp>
        <p:nvSpPr>
          <p:cNvPr id="361" name="AutoShape 133"/>
          <p:cNvSpPr>
            <a:spLocks noChangeArrowheads="1"/>
          </p:cNvSpPr>
          <p:nvPr/>
        </p:nvSpPr>
        <p:spPr bwMode="auto">
          <a:xfrm rot="5400000">
            <a:off x="4456907" y="927894"/>
            <a:ext cx="249237" cy="7375525"/>
          </a:xfrm>
          <a:prstGeom prst="homePlate">
            <a:avLst>
              <a:gd name="adj" fmla="val 100000"/>
            </a:avLst>
          </a:prstGeom>
          <a:gradFill rotWithShape="1">
            <a:gsLst>
              <a:gs pos="0">
                <a:srgbClr val="9CB7CC"/>
              </a:gs>
              <a:gs pos="80000">
                <a:srgbClr val="5583A5"/>
              </a:gs>
              <a:gs pos="100000">
                <a:srgbClr val="446984"/>
              </a:gs>
            </a:gsLst>
            <a:lin ang="20400000"/>
          </a:gradFill>
          <a:ln w="9525" algn="ctr">
            <a:noFill/>
            <a:round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pPr defTabSz="966788">
              <a:lnSpc>
                <a:spcPct val="95000"/>
              </a:lnSpc>
              <a:defRPr/>
            </a:pP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362" name="AutoShape 133"/>
          <p:cNvSpPr>
            <a:spLocks noChangeArrowheads="1"/>
          </p:cNvSpPr>
          <p:nvPr/>
        </p:nvSpPr>
        <p:spPr bwMode="auto">
          <a:xfrm rot="5400000">
            <a:off x="4609307" y="2978429"/>
            <a:ext cx="249237" cy="7375525"/>
          </a:xfrm>
          <a:prstGeom prst="homePlate">
            <a:avLst>
              <a:gd name="adj" fmla="val 100000"/>
            </a:avLst>
          </a:prstGeom>
          <a:gradFill rotWithShape="1">
            <a:gsLst>
              <a:gs pos="0">
                <a:schemeClr val="bg2">
                  <a:gamma/>
                  <a:tint val="23922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Uncertainty levels FFS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Machine breakdowns</a:t>
            </a:r>
          </a:p>
          <a:p>
            <a:r>
              <a:rPr lang="nl-NL" dirty="0" smtClean="0"/>
              <a:t>Machine and operation dependent processing times</a:t>
            </a:r>
          </a:p>
        </p:txBody>
      </p:sp>
      <p:pic>
        <p:nvPicPr>
          <p:cNvPr id="57348" name="Picture 4" descr="http://www.servicebypinnacle.com/sitebuildercontent/sitebuilderpictures/HPIM1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075" y="2806700"/>
            <a:ext cx="3578225" cy="2677042"/>
          </a:xfrm>
          <a:prstGeom prst="rect">
            <a:avLst/>
          </a:prstGeom>
          <a:noFill/>
        </p:spPr>
      </p:pic>
      <p:pic>
        <p:nvPicPr>
          <p:cNvPr id="57350" name="Picture 6" descr="https://students.asu.edu/files/sfa-avg-processing-tim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981324"/>
            <a:ext cx="4226325" cy="2381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VRPTW and CP LNS</a:t>
            </a:r>
          </a:p>
          <a:p>
            <a:pPr lvl="1"/>
            <a:r>
              <a:rPr lang="en-US" dirty="0" smtClean="0"/>
              <a:t>Promising but needs to be improved</a:t>
            </a:r>
          </a:p>
          <a:p>
            <a:pPr lvl="1"/>
            <a:r>
              <a:rPr lang="en-US" dirty="0" smtClean="0"/>
              <a:t>Add cooling schedule instead of hill climbing</a:t>
            </a:r>
          </a:p>
          <a:p>
            <a:pPr lvl="1"/>
            <a:r>
              <a:rPr lang="en-US" dirty="0" err="1" smtClean="0"/>
              <a:t>Replanning</a:t>
            </a:r>
            <a:r>
              <a:rPr lang="en-US" dirty="0" smtClean="0"/>
              <a:t>/optimizing a neighborhood should be faster</a:t>
            </a:r>
          </a:p>
          <a:p>
            <a:pPr lvl="1"/>
            <a:r>
              <a:rPr lang="en-US" dirty="0" smtClean="0"/>
              <a:t>Increase propagation strength</a:t>
            </a:r>
          </a:p>
          <a:p>
            <a:pPr lvl="1"/>
            <a:r>
              <a:rPr lang="en-US" dirty="0" smtClean="0"/>
              <a:t>Experiment with branching strategies</a:t>
            </a:r>
          </a:p>
          <a:p>
            <a:pPr lvl="1"/>
            <a:r>
              <a:rPr lang="en-US" dirty="0" smtClean="0"/>
              <a:t>Make it adaptive</a:t>
            </a:r>
          </a:p>
          <a:p>
            <a:r>
              <a:rPr lang="en-US" dirty="0" smtClean="0"/>
              <a:t>Generating s-t routes with dynamic programming</a:t>
            </a:r>
          </a:p>
          <a:p>
            <a:r>
              <a:rPr lang="en-US" dirty="0" smtClean="0"/>
              <a:t>Currently on hold</a:t>
            </a:r>
          </a:p>
          <a:p>
            <a:r>
              <a:rPr lang="en-US" dirty="0" smtClean="0"/>
              <a:t>Add uncertainty levels for VRPTW and FFS</a:t>
            </a:r>
            <a:endParaRPr lang="nl-NL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2" descr="http://thedeeps.files.wordpress.com/2008/05/question-mark-cro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758" y="2210854"/>
            <a:ext cx="3990109" cy="3399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106" name="AutoShape 2"/>
          <p:cNvCxnSpPr>
            <a:cxnSpLocks noChangeShapeType="1"/>
            <a:stCxn id="175189" idx="1"/>
            <a:endCxn id="175113" idx="2"/>
          </p:cNvCxnSpPr>
          <p:nvPr/>
        </p:nvCxnSpPr>
        <p:spPr bwMode="auto">
          <a:xfrm flipH="1" flipV="1">
            <a:off x="3401618" y="3477337"/>
            <a:ext cx="1269076" cy="84257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75116" name="AutoShape 14"/>
          <p:cNvCxnSpPr>
            <a:cxnSpLocks noChangeShapeType="1"/>
            <a:stCxn id="67" idx="2"/>
            <a:endCxn id="175189" idx="3"/>
          </p:cNvCxnSpPr>
          <p:nvPr/>
        </p:nvCxnSpPr>
        <p:spPr bwMode="auto">
          <a:xfrm flipH="1">
            <a:off x="4959619" y="3471771"/>
            <a:ext cx="1247951" cy="84814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75124" name="AutoShape 22"/>
          <p:cNvCxnSpPr>
            <a:cxnSpLocks noChangeShapeType="1"/>
            <a:stCxn id="54" idx="0"/>
            <a:endCxn id="175189" idx="2"/>
          </p:cNvCxnSpPr>
          <p:nvPr/>
        </p:nvCxnSpPr>
        <p:spPr bwMode="auto">
          <a:xfrm flipV="1">
            <a:off x="3353968" y="4455647"/>
            <a:ext cx="1461189" cy="5905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75153" name="AutoShape 51"/>
          <p:cNvCxnSpPr>
            <a:cxnSpLocks noChangeShapeType="1"/>
            <a:stCxn id="175189" idx="2"/>
            <a:endCxn id="64" idx="0"/>
          </p:cNvCxnSpPr>
          <p:nvPr/>
        </p:nvCxnSpPr>
        <p:spPr bwMode="auto">
          <a:xfrm>
            <a:off x="4815157" y="4455647"/>
            <a:ext cx="1464891" cy="5643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23553" name="Picture 1" descr="C:\Documents and Settings\mark\My Documents\Temp\te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8017" y="3693112"/>
            <a:ext cx="1305016" cy="1078036"/>
          </a:xfrm>
          <a:prstGeom prst="rect">
            <a:avLst/>
          </a:prstGeom>
          <a:noFill/>
        </p:spPr>
      </p:pic>
      <p:pic>
        <p:nvPicPr>
          <p:cNvPr id="66" name="Picture 2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9426" y="1566907"/>
            <a:ext cx="77628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67" name="Picture 2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9426" y="2838359"/>
            <a:ext cx="77628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54" name="Picture 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5824" y="5046160"/>
            <a:ext cx="77628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1" name="Picture 4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9820" y="1434832"/>
            <a:ext cx="776288" cy="6334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2" name="Picture 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3495" y="1525319"/>
            <a:ext cx="77628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7511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Quintiq Basic Architecture</a:t>
            </a:r>
          </a:p>
        </p:txBody>
      </p:sp>
      <p:pic>
        <p:nvPicPr>
          <p:cNvPr id="175113" name="Picture 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993630" y="2843924"/>
            <a:ext cx="815975" cy="633413"/>
          </a:xfr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75114" name="Text Box 12"/>
          <p:cNvSpPr txBox="1">
            <a:spLocks noChangeArrowheads="1"/>
          </p:cNvSpPr>
          <p:nvPr/>
        </p:nvSpPr>
        <p:spPr bwMode="auto">
          <a:xfrm>
            <a:off x="3430192" y="2948699"/>
            <a:ext cx="1069975" cy="425450"/>
          </a:xfrm>
          <a:prstGeom prst="rect">
            <a:avLst/>
          </a:prstGeom>
          <a:solidFill>
            <a:srgbClr val="FFFFFF">
              <a:alpha val="59999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  <a:buSzTx/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Thin Client</a:t>
            </a:r>
          </a:p>
          <a:p>
            <a:pPr algn="l" eaLnBrk="1" hangingPunct="1">
              <a:spcBef>
                <a:spcPct val="0"/>
              </a:spcBef>
              <a:buSzTx/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Engine</a:t>
            </a:r>
          </a:p>
        </p:txBody>
      </p:sp>
      <p:sp>
        <p:nvSpPr>
          <p:cNvPr id="175118" name="Text Box 16"/>
          <p:cNvSpPr txBox="1">
            <a:spLocks noChangeArrowheads="1"/>
          </p:cNvSpPr>
          <p:nvPr/>
        </p:nvSpPr>
        <p:spPr bwMode="auto">
          <a:xfrm>
            <a:off x="6217753" y="1933454"/>
            <a:ext cx="1074738" cy="212725"/>
          </a:xfrm>
          <a:prstGeom prst="rect">
            <a:avLst/>
          </a:prstGeom>
          <a:solidFill>
            <a:srgbClr val="FFFFFF">
              <a:alpha val="59999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  <a:buSzTx/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Dispatcher</a:t>
            </a:r>
          </a:p>
        </p:txBody>
      </p:sp>
      <p:cxnSp>
        <p:nvCxnSpPr>
          <p:cNvPr id="175119" name="AutoShape 17"/>
          <p:cNvCxnSpPr>
            <a:cxnSpLocks noChangeShapeType="1"/>
          </p:cNvCxnSpPr>
          <p:nvPr/>
        </p:nvCxnSpPr>
        <p:spPr bwMode="auto">
          <a:xfrm>
            <a:off x="6174097" y="2185397"/>
            <a:ext cx="17324" cy="65159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175120" name="Picture 18"/>
          <p:cNvPicPr>
            <a:picLocks noChangeAspect="1" noChangeArrowheads="1"/>
          </p:cNvPicPr>
          <p:nvPr/>
        </p:nvPicPr>
        <p:blipFill>
          <a:blip r:embed="rId5">
            <a:lum bright="30000"/>
          </a:blip>
          <a:srcRect/>
          <a:stretch>
            <a:fillRect/>
          </a:stretch>
        </p:blipFill>
        <p:spPr bwMode="auto">
          <a:xfrm>
            <a:off x="2965632" y="5890223"/>
            <a:ext cx="790575" cy="658813"/>
          </a:xfrm>
          <a:prstGeom prst="rect">
            <a:avLst/>
          </a:prstGeom>
          <a:solidFill>
            <a:srgbClr val="AFAFFF"/>
          </a:solidFill>
          <a:ln w="12700" algn="ctr">
            <a:noFill/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75122" name="Text Box 20"/>
          <p:cNvSpPr txBox="1">
            <a:spLocks noChangeArrowheads="1"/>
          </p:cNvSpPr>
          <p:nvPr/>
        </p:nvSpPr>
        <p:spPr bwMode="auto">
          <a:xfrm>
            <a:off x="3407350" y="5200710"/>
            <a:ext cx="1046162" cy="425450"/>
          </a:xfrm>
          <a:prstGeom prst="rect">
            <a:avLst/>
          </a:prstGeom>
          <a:solidFill>
            <a:srgbClr val="FFFFFF">
              <a:alpha val="59999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  <a:buSzTx/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ODBC</a:t>
            </a:r>
          </a:p>
          <a:p>
            <a:pPr algn="l" eaLnBrk="1" hangingPunct="1">
              <a:spcBef>
                <a:spcPct val="0"/>
              </a:spcBef>
              <a:buSzTx/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Integrator</a:t>
            </a:r>
          </a:p>
        </p:txBody>
      </p:sp>
      <p:cxnSp>
        <p:nvCxnSpPr>
          <p:cNvPr id="175123" name="AutoShape 21"/>
          <p:cNvCxnSpPr>
            <a:cxnSpLocks noChangeShapeType="1"/>
            <a:stCxn id="175120" idx="0"/>
            <a:endCxn id="54" idx="2"/>
          </p:cNvCxnSpPr>
          <p:nvPr/>
        </p:nvCxnSpPr>
        <p:spPr bwMode="auto">
          <a:xfrm flipH="1" flipV="1">
            <a:off x="3353968" y="5679573"/>
            <a:ext cx="6952" cy="2106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175125" name="Picture 2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368691" y="1350372"/>
            <a:ext cx="776287" cy="633412"/>
          </a:xfr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175126" name="Picture 2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700478" y="1505947"/>
            <a:ext cx="776288" cy="633412"/>
          </a:xfr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cxnSp>
        <p:nvCxnSpPr>
          <p:cNvPr id="175127" name="AutoShape 25"/>
          <p:cNvCxnSpPr>
            <a:cxnSpLocks noChangeShapeType="1"/>
          </p:cNvCxnSpPr>
          <p:nvPr/>
        </p:nvCxnSpPr>
        <p:spPr bwMode="auto">
          <a:xfrm flipH="1">
            <a:off x="6562241" y="1667872"/>
            <a:ext cx="806450" cy="2016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75128" name="AutoShape 26"/>
          <p:cNvCxnSpPr>
            <a:cxnSpLocks noChangeShapeType="1"/>
          </p:cNvCxnSpPr>
          <p:nvPr/>
        </p:nvCxnSpPr>
        <p:spPr bwMode="auto">
          <a:xfrm flipV="1">
            <a:off x="6562241" y="1823447"/>
            <a:ext cx="1138237" cy="460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175146" name="Picture 4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5692" y="1646416"/>
            <a:ext cx="776288" cy="6334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175147" name="Picture 4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009367" y="1736903"/>
            <a:ext cx="776288" cy="633413"/>
          </a:xfr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175148" name="Picture 4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174467" y="1554341"/>
            <a:ext cx="776288" cy="633412"/>
          </a:xfr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75149" name="Text Box 47"/>
          <p:cNvSpPr txBox="1">
            <a:spLocks noChangeArrowheads="1"/>
          </p:cNvSpPr>
          <p:nvPr/>
        </p:nvSpPr>
        <p:spPr bwMode="auto">
          <a:xfrm>
            <a:off x="3523717" y="1942331"/>
            <a:ext cx="947738" cy="425450"/>
          </a:xfrm>
          <a:prstGeom prst="rect">
            <a:avLst/>
          </a:prstGeom>
          <a:solidFill>
            <a:srgbClr val="FFFFFF">
              <a:alpha val="59999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  <a:buSzTx/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Java Thin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Client</a:t>
            </a:r>
          </a:p>
        </p:txBody>
      </p:sp>
      <p:cxnSp>
        <p:nvCxnSpPr>
          <p:cNvPr id="175152" name="AutoShape 50"/>
          <p:cNvCxnSpPr>
            <a:cxnSpLocks noChangeShapeType="1"/>
            <a:endCxn id="175156" idx="0"/>
          </p:cNvCxnSpPr>
          <p:nvPr/>
        </p:nvCxnSpPr>
        <p:spPr bwMode="auto">
          <a:xfrm>
            <a:off x="6252469" y="5643220"/>
            <a:ext cx="6350" cy="24259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175156" name="Picture 5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lum bright="30000"/>
          </a:blip>
          <a:srcRect/>
          <a:stretch>
            <a:fillRect/>
          </a:stretch>
        </p:blipFill>
        <p:spPr>
          <a:xfrm>
            <a:off x="5863531" y="5885814"/>
            <a:ext cx="790575" cy="658813"/>
          </a:xfr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75157" name="Text Box 55"/>
          <p:cNvSpPr txBox="1">
            <a:spLocks noChangeArrowheads="1"/>
          </p:cNvSpPr>
          <p:nvPr/>
        </p:nvSpPr>
        <p:spPr bwMode="auto">
          <a:xfrm>
            <a:off x="3077320" y="5998651"/>
            <a:ext cx="825547" cy="430887"/>
          </a:xfrm>
          <a:prstGeom prst="rect">
            <a:avLst/>
          </a:prstGeom>
          <a:solidFill>
            <a:srgbClr val="FFFFFF">
              <a:alpha val="59999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Internal</a:t>
            </a:r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DB</a:t>
            </a:r>
          </a:p>
        </p:txBody>
      </p:sp>
      <p:sp>
        <p:nvSpPr>
          <p:cNvPr id="175158" name="Text Box 56"/>
          <p:cNvSpPr txBox="1">
            <a:spLocks noChangeArrowheads="1"/>
          </p:cNvSpPr>
          <p:nvPr/>
        </p:nvSpPr>
        <p:spPr bwMode="auto">
          <a:xfrm>
            <a:off x="6228364" y="3141790"/>
            <a:ext cx="1074738" cy="212725"/>
          </a:xfrm>
          <a:prstGeom prst="rect">
            <a:avLst/>
          </a:prstGeom>
          <a:solidFill>
            <a:srgbClr val="FFFFFF">
              <a:alpha val="59999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  <a:buSzTx/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Dispatcher</a:t>
            </a:r>
          </a:p>
        </p:txBody>
      </p:sp>
      <p:cxnSp>
        <p:nvCxnSpPr>
          <p:cNvPr id="175159" name="AutoShape 57"/>
          <p:cNvCxnSpPr>
            <a:cxnSpLocks noChangeShapeType="1"/>
            <a:stCxn id="175156" idx="3"/>
            <a:endCxn id="175163" idx="1"/>
          </p:cNvCxnSpPr>
          <p:nvPr/>
        </p:nvCxnSpPr>
        <p:spPr bwMode="auto">
          <a:xfrm>
            <a:off x="6654106" y="6215221"/>
            <a:ext cx="929836" cy="123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175163" name="Picture 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3942" y="5829897"/>
            <a:ext cx="849313" cy="773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75164" name="Text Box 62"/>
          <p:cNvSpPr txBox="1">
            <a:spLocks noChangeArrowheads="1"/>
          </p:cNvSpPr>
          <p:nvPr/>
        </p:nvSpPr>
        <p:spPr bwMode="auto">
          <a:xfrm>
            <a:off x="7728374" y="5995291"/>
            <a:ext cx="835025" cy="425450"/>
          </a:xfrm>
          <a:prstGeom prst="rect">
            <a:avLst/>
          </a:prstGeom>
          <a:solidFill>
            <a:srgbClr val="FFFFFF">
              <a:alpha val="59999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External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system</a:t>
            </a:r>
          </a:p>
        </p:txBody>
      </p:sp>
      <p:cxnSp>
        <p:nvCxnSpPr>
          <p:cNvPr id="175165" name="AutoShape 63"/>
          <p:cNvCxnSpPr>
            <a:cxnSpLocks noChangeShapeType="1"/>
            <a:stCxn id="175113" idx="0"/>
            <a:endCxn id="175147" idx="2"/>
          </p:cNvCxnSpPr>
          <p:nvPr/>
        </p:nvCxnSpPr>
        <p:spPr bwMode="auto">
          <a:xfrm flipH="1" flipV="1">
            <a:off x="3397511" y="2370316"/>
            <a:ext cx="4107" cy="47360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75169" name="Text Box 67"/>
          <p:cNvSpPr txBox="1">
            <a:spLocks noChangeArrowheads="1"/>
          </p:cNvSpPr>
          <p:nvPr/>
        </p:nvSpPr>
        <p:spPr bwMode="auto">
          <a:xfrm>
            <a:off x="5950932" y="5978367"/>
            <a:ext cx="936154" cy="430887"/>
          </a:xfrm>
          <a:prstGeom prst="rect">
            <a:avLst/>
          </a:prstGeom>
          <a:solidFill>
            <a:srgbClr val="FFFFFF">
              <a:alpha val="59999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Interface</a:t>
            </a:r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DB</a:t>
            </a:r>
          </a:p>
        </p:txBody>
      </p:sp>
      <p:sp>
        <p:nvSpPr>
          <p:cNvPr id="175178" name="Text Box 76"/>
          <p:cNvSpPr txBox="1">
            <a:spLocks noChangeArrowheads="1"/>
          </p:cNvSpPr>
          <p:nvPr/>
        </p:nvSpPr>
        <p:spPr bwMode="auto">
          <a:xfrm>
            <a:off x="8100559" y="1924576"/>
            <a:ext cx="912813" cy="425450"/>
          </a:xfrm>
          <a:prstGeom prst="rect">
            <a:avLst/>
          </a:prstGeom>
          <a:solidFill>
            <a:srgbClr val="FFFFFF">
              <a:alpha val="59999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  <a:buSzTx/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Windows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Client</a:t>
            </a:r>
          </a:p>
        </p:txBody>
      </p:sp>
      <p:pic>
        <p:nvPicPr>
          <p:cNvPr id="175189" name="Picture 87" descr="cubes_blu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70694" y="4184185"/>
            <a:ext cx="28892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90" name="Text Box 88"/>
          <p:cNvSpPr txBox="1">
            <a:spLocks noChangeArrowheads="1"/>
          </p:cNvSpPr>
          <p:nvPr/>
        </p:nvSpPr>
        <p:spPr bwMode="auto">
          <a:xfrm>
            <a:off x="5013671" y="4140907"/>
            <a:ext cx="836613" cy="488950"/>
          </a:xfrm>
          <a:prstGeom prst="rect">
            <a:avLst/>
          </a:prstGeom>
          <a:solidFill>
            <a:srgbClr val="FFFFFF">
              <a:alpha val="59999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  <a:buSzTx/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Quintiq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140" name="Text Box 64"/>
          <p:cNvSpPr txBox="1">
            <a:spLocks noChangeArrowheads="1"/>
          </p:cNvSpPr>
          <p:nvPr/>
        </p:nvSpPr>
        <p:spPr bwMode="auto">
          <a:xfrm>
            <a:off x="229988" y="4958225"/>
            <a:ext cx="14350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Data Layer</a:t>
            </a:r>
            <a:endParaRPr lang="en-US" sz="16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1" name="Text Box 65"/>
          <p:cNvSpPr txBox="1">
            <a:spLocks noChangeArrowheads="1"/>
          </p:cNvSpPr>
          <p:nvPr/>
        </p:nvSpPr>
        <p:spPr bwMode="auto">
          <a:xfrm>
            <a:off x="229988" y="4103280"/>
            <a:ext cx="1917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Business Layer</a:t>
            </a:r>
          </a:p>
        </p:txBody>
      </p:sp>
      <p:sp>
        <p:nvSpPr>
          <p:cNvPr id="142" name="Text Box 64"/>
          <p:cNvSpPr txBox="1">
            <a:spLocks noChangeArrowheads="1"/>
          </p:cNvSpPr>
          <p:nvPr/>
        </p:nvSpPr>
        <p:spPr bwMode="auto">
          <a:xfrm>
            <a:off x="229988" y="2428089"/>
            <a:ext cx="23711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Presentation Layer</a:t>
            </a:r>
          </a:p>
        </p:txBody>
      </p:sp>
      <p:sp>
        <p:nvSpPr>
          <p:cNvPr id="143" name="Line 61"/>
          <p:cNvSpPr>
            <a:spLocks noChangeShapeType="1"/>
          </p:cNvSpPr>
          <p:nvPr/>
        </p:nvSpPr>
        <p:spPr bwMode="auto">
          <a:xfrm>
            <a:off x="636425" y="3618192"/>
            <a:ext cx="8196857" cy="389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" name="Line 61"/>
          <p:cNvSpPr>
            <a:spLocks noChangeShapeType="1"/>
          </p:cNvSpPr>
          <p:nvPr/>
        </p:nvSpPr>
        <p:spPr bwMode="auto">
          <a:xfrm>
            <a:off x="663058" y="4878825"/>
            <a:ext cx="8196857" cy="389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4" name="Picture 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1904" y="5020034"/>
            <a:ext cx="77628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65" name="Text Box 20"/>
          <p:cNvSpPr txBox="1">
            <a:spLocks noChangeArrowheads="1"/>
          </p:cNvSpPr>
          <p:nvPr/>
        </p:nvSpPr>
        <p:spPr bwMode="auto">
          <a:xfrm>
            <a:off x="6333430" y="5174584"/>
            <a:ext cx="1046162" cy="425450"/>
          </a:xfrm>
          <a:prstGeom prst="rect">
            <a:avLst/>
          </a:prstGeom>
          <a:solidFill>
            <a:srgbClr val="FFFFFF">
              <a:alpha val="59999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0"/>
              </a:spcBef>
              <a:buSzTx/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ODBC</a:t>
            </a:r>
          </a:p>
          <a:p>
            <a:pPr algn="l" eaLnBrk="1" hangingPunct="1">
              <a:spcBef>
                <a:spcPct val="0"/>
              </a:spcBef>
              <a:buSzTx/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Integrator</a:t>
            </a:r>
          </a:p>
        </p:txBody>
      </p:sp>
      <p:pic>
        <p:nvPicPr>
          <p:cNvPr id="80" name="Picture 87" descr="cubes_blu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21615" y="3944488"/>
            <a:ext cx="28892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ounded Rectangle 144"/>
          <p:cNvSpPr/>
          <p:nvPr/>
        </p:nvSpPr>
        <p:spPr bwMode="auto">
          <a:xfrm rot="10800000">
            <a:off x="159909" y="1468874"/>
            <a:ext cx="8869680" cy="5047835"/>
          </a:xfrm>
          <a:prstGeom prst="roundRect">
            <a:avLst>
              <a:gd name="adj" fmla="val 7184"/>
            </a:avLst>
          </a:prstGeom>
          <a:gradFill flip="none" rotWithShape="1">
            <a:gsLst>
              <a:gs pos="0">
                <a:srgbClr val="F19F1E"/>
              </a:gs>
              <a:gs pos="20000">
                <a:srgbClr val="FF9900"/>
              </a:gs>
              <a:gs pos="100000">
                <a:srgbClr val="F1600F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330200" dist="76200" dir="18000000">
              <a:prstClr val="black">
                <a:alpha val="15000"/>
              </a:prstClr>
            </a:innerShdw>
          </a:effec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/>
          </a:p>
        </p:txBody>
      </p:sp>
      <p:sp>
        <p:nvSpPr>
          <p:cNvPr id="95" name="Rounded Rectangle 94"/>
          <p:cNvSpPr/>
          <p:nvPr/>
        </p:nvSpPr>
        <p:spPr bwMode="auto">
          <a:xfrm>
            <a:off x="2040712" y="1578947"/>
            <a:ext cx="6858000" cy="4796095"/>
          </a:xfrm>
          <a:prstGeom prst="roundRect">
            <a:avLst>
              <a:gd name="adj" fmla="val 5535"/>
            </a:avLst>
          </a:prstGeom>
          <a:solidFill>
            <a:srgbClr val="FF9800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innerShdw blurRad="215900">
              <a:prstClr val="black">
                <a:alpha val="29000"/>
              </a:prstClr>
            </a:innerShdw>
          </a:effec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71" name="Round Single Corner Rectangle 70"/>
          <p:cNvSpPr/>
          <p:nvPr/>
        </p:nvSpPr>
        <p:spPr bwMode="auto">
          <a:xfrm flipH="1">
            <a:off x="4998647" y="2293597"/>
            <a:ext cx="361" cy="1153648"/>
          </a:xfrm>
          <a:prstGeom prst="round1Rect">
            <a:avLst>
              <a:gd name="adj" fmla="val 31478"/>
            </a:avLst>
          </a:prstGeom>
          <a:gradFill rotWithShape="1">
            <a:gsLst>
              <a:gs pos="0">
                <a:srgbClr val="9CB7CC"/>
              </a:gs>
              <a:gs pos="80000">
                <a:srgbClr val="5583A5"/>
              </a:gs>
              <a:gs pos="100000">
                <a:srgbClr val="446984"/>
              </a:gs>
            </a:gsLst>
            <a:lin ang="20400000"/>
          </a:gradFill>
          <a:ln w="9525" algn="ctr">
            <a:noFill/>
            <a:round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endParaRPr lang="en-US" b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Software Features (Overview)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00463" y="1797892"/>
            <a:ext cx="1170664" cy="6340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100" dirty="0" smtClean="0">
                <a:solidFill>
                  <a:schemeClr val="bg1"/>
                </a:solidFill>
              </a:rPr>
              <a:t>CLIENT FEATURES</a:t>
            </a:r>
          </a:p>
          <a:p>
            <a:pPr algn="l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0639" y="4175525"/>
            <a:ext cx="1828800" cy="667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dirty="0" smtClean="0">
                <a:solidFill>
                  <a:schemeClr val="bg1"/>
                </a:solidFill>
              </a:rPr>
              <a:t>ALGORITHM </a:t>
            </a:r>
          </a:p>
          <a:p>
            <a:pPr algn="l"/>
            <a:r>
              <a:rPr lang="en-US" sz="1200" dirty="0" smtClean="0">
                <a:solidFill>
                  <a:schemeClr val="bg1"/>
                </a:solidFill>
              </a:rPr>
              <a:t>OVERVIEW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2" name="Picture 61" descr="Icon-wh-user.png"/>
          <p:cNvPicPr>
            <a:picLocks noChangeAspect="1"/>
          </p:cNvPicPr>
          <p:nvPr/>
        </p:nvPicPr>
        <p:blipFill>
          <a:blip r:embed="rId3" cstate="screen">
            <a:lum bright="20000"/>
          </a:blip>
          <a:stretch>
            <a:fillRect/>
          </a:stretch>
        </p:blipFill>
        <p:spPr>
          <a:xfrm>
            <a:off x="1112363" y="1486804"/>
            <a:ext cx="1038358" cy="1119314"/>
          </a:xfrm>
          <a:prstGeom prst="rect">
            <a:avLst/>
          </a:prstGeom>
        </p:spPr>
      </p:pic>
      <p:pic>
        <p:nvPicPr>
          <p:cNvPr id="64" name="Picture 63" descr="Icon-wh-algo.png"/>
          <p:cNvPicPr>
            <a:picLocks noChangeAspect="1"/>
          </p:cNvPicPr>
          <p:nvPr/>
        </p:nvPicPr>
        <p:blipFill>
          <a:blip r:embed="rId4" cstate="screen">
            <a:lum bright="40000"/>
          </a:blip>
          <a:stretch>
            <a:fillRect/>
          </a:stretch>
        </p:blipFill>
        <p:spPr>
          <a:xfrm>
            <a:off x="1308068" y="4061199"/>
            <a:ext cx="759597" cy="818820"/>
          </a:xfrm>
          <a:prstGeom prst="rect">
            <a:avLst/>
          </a:prstGeom>
        </p:spPr>
      </p:pic>
      <p:sp>
        <p:nvSpPr>
          <p:cNvPr id="54" name="Rounded Rectangle 53"/>
          <p:cNvSpPr/>
          <p:nvPr/>
        </p:nvSpPr>
        <p:spPr bwMode="auto">
          <a:xfrm>
            <a:off x="207319" y="6552363"/>
            <a:ext cx="8869680" cy="457200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chemeClr val="bg1">
                  <a:lumMod val="75000"/>
                  <a:alpha val="67000"/>
                </a:schemeClr>
              </a:gs>
              <a:gs pos="4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  <p:pic>
        <p:nvPicPr>
          <p:cNvPr id="55" name="Picture 54" descr="quill-wh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16843" y="3277444"/>
            <a:ext cx="706225" cy="802529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 bwMode="auto">
          <a:xfrm>
            <a:off x="2058179" y="3210101"/>
            <a:ext cx="6828243" cy="74083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74" name="Round Same Side Corner Rectangle 73"/>
          <p:cNvSpPr/>
          <p:nvPr/>
        </p:nvSpPr>
        <p:spPr bwMode="auto">
          <a:xfrm flipH="1">
            <a:off x="2066112" y="1611420"/>
            <a:ext cx="6803136" cy="740833"/>
          </a:xfrm>
          <a:prstGeom prst="round2SameRect">
            <a:avLst>
              <a:gd name="adj1" fmla="val 26635"/>
              <a:gd name="adj2" fmla="val 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52400" dist="101600" dir="16200000">
              <a:prstClr val="black">
                <a:alpha val="7000"/>
              </a:prstClr>
            </a:innerShdw>
          </a:effec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  <p:cxnSp>
        <p:nvCxnSpPr>
          <p:cNvPr id="76" name="Straight Connector 75"/>
          <p:cNvCxnSpPr/>
          <p:nvPr/>
        </p:nvCxnSpPr>
        <p:spPr bwMode="auto">
          <a:xfrm flipV="1">
            <a:off x="155643" y="2357575"/>
            <a:ext cx="8930865" cy="301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flipV="1">
            <a:off x="155643" y="3172472"/>
            <a:ext cx="8869680" cy="1093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165370" y="4822456"/>
            <a:ext cx="8869680" cy="1421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2069617" y="1615187"/>
            <a:ext cx="1280160" cy="7408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rIns="91440" anchor="ctr" anchorCtr="0"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List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AutoShape 6"/>
          <p:cNvSpPr>
            <a:spLocks noChangeArrowheads="1"/>
          </p:cNvSpPr>
          <p:nvPr/>
        </p:nvSpPr>
        <p:spPr bwMode="auto">
          <a:xfrm>
            <a:off x="3447132" y="1615187"/>
            <a:ext cx="1280160" cy="7408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rIns="9144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altLang="zh-CN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Dialog &amp; Basic Components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AutoShape 6"/>
          <p:cNvSpPr>
            <a:spLocks noChangeArrowheads="1"/>
          </p:cNvSpPr>
          <p:nvPr/>
        </p:nvSpPr>
        <p:spPr bwMode="auto">
          <a:xfrm>
            <a:off x="4836070" y="1615187"/>
            <a:ext cx="1280160" cy="7408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rIns="91440" anchor="ctr" anchorCtr="0">
            <a:noAutofit/>
          </a:bodyPr>
          <a:lstStyle/>
          <a:p>
            <a:r>
              <a:rPr lang="en-US" altLang="zh-CN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Custom Draw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AutoShape 6"/>
          <p:cNvSpPr>
            <a:spLocks noChangeArrowheads="1"/>
          </p:cNvSpPr>
          <p:nvPr/>
        </p:nvSpPr>
        <p:spPr bwMode="auto">
          <a:xfrm>
            <a:off x="6219607" y="1595868"/>
            <a:ext cx="1280160" cy="7408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rIns="91440" anchor="ctr" anchorCtr="0">
            <a:noAutofit/>
          </a:bodyPr>
          <a:lstStyle/>
          <a:p>
            <a:r>
              <a:rPr lang="en-US" altLang="zh-CN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Chart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7" name="AutoShape 6"/>
          <p:cNvSpPr>
            <a:spLocks noChangeArrowheads="1"/>
          </p:cNvSpPr>
          <p:nvPr/>
        </p:nvSpPr>
        <p:spPr bwMode="auto">
          <a:xfrm>
            <a:off x="7560005" y="1595868"/>
            <a:ext cx="1280160" cy="7408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rIns="91440" anchor="ctr" anchorCtr="0">
            <a:noAutofit/>
          </a:bodyPr>
          <a:lstStyle/>
          <a:p>
            <a:r>
              <a:rPr lang="en-US" altLang="zh-CN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Gantt chart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069617" y="3998578"/>
            <a:ext cx="1280160" cy="740833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1100" dirty="0" smtClean="0">
                <a:solidFill>
                  <a:schemeClr val="bg1"/>
                </a:solidFill>
              </a:rPr>
              <a:t>Quill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447132" y="3998578"/>
            <a:ext cx="1280160" cy="740833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1100" dirty="0" smtClean="0">
                <a:solidFill>
                  <a:schemeClr val="bg1"/>
                </a:solidFill>
              </a:rPr>
              <a:t>Constraint Programming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836070" y="3998578"/>
            <a:ext cx="1280160" cy="740833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1100" dirty="0" smtClean="0">
                <a:solidFill>
                  <a:schemeClr val="bg1"/>
                </a:solidFill>
              </a:rPr>
              <a:t>Simulated Annealing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219607" y="3998578"/>
            <a:ext cx="1280160" cy="740833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1100" dirty="0" smtClean="0">
                <a:solidFill>
                  <a:schemeClr val="bg1"/>
                </a:solidFill>
              </a:rPr>
              <a:t>Graph Algorithms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560005" y="3998578"/>
            <a:ext cx="1280160" cy="740833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1100" dirty="0" smtClean="0">
                <a:solidFill>
                  <a:schemeClr val="bg1"/>
                </a:solidFill>
              </a:rPr>
              <a:t>Mathematical Programming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94818" y="3343814"/>
            <a:ext cx="1268296" cy="667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100" dirty="0" smtClean="0">
                <a:solidFill>
                  <a:schemeClr val="bg1"/>
                </a:solidFill>
              </a:rPr>
              <a:t>SERVER</a:t>
            </a:r>
          </a:p>
          <a:p>
            <a:pPr algn="l"/>
            <a:r>
              <a:rPr lang="en-US" sz="1100" dirty="0" smtClean="0">
                <a:solidFill>
                  <a:schemeClr val="bg1"/>
                </a:solidFill>
              </a:rPr>
              <a:t>FEATURES</a:t>
            </a:r>
          </a:p>
          <a:p>
            <a:pPr algn="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67552" y="2612152"/>
            <a:ext cx="992221" cy="4647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100" dirty="0" smtClean="0">
                <a:solidFill>
                  <a:schemeClr val="bg1"/>
                </a:solidFill>
              </a:rPr>
              <a:t>TOOLS</a:t>
            </a:r>
          </a:p>
          <a:p>
            <a:pPr algn="l"/>
            <a:endParaRPr lang="en-US" sz="1100" dirty="0">
              <a:solidFill>
                <a:srgbClr val="FF0000"/>
              </a:solidFill>
            </a:endParaRPr>
          </a:p>
        </p:txBody>
      </p:sp>
      <p:pic>
        <p:nvPicPr>
          <p:cNvPr id="61" name="Picture 60" descr="Icon-wh-tools.png"/>
          <p:cNvPicPr>
            <a:picLocks noChangeAspect="1"/>
          </p:cNvPicPr>
          <p:nvPr/>
        </p:nvPicPr>
        <p:blipFill>
          <a:blip r:embed="rId6" cstate="screen">
            <a:lum bright="10000"/>
          </a:blip>
          <a:stretch>
            <a:fillRect/>
          </a:stretch>
        </p:blipFill>
        <p:spPr>
          <a:xfrm>
            <a:off x="1277836" y="2469740"/>
            <a:ext cx="658102" cy="709412"/>
          </a:xfrm>
          <a:prstGeom prst="rect">
            <a:avLst/>
          </a:prstGeom>
        </p:spPr>
      </p:pic>
      <p:sp>
        <p:nvSpPr>
          <p:cNvPr id="147" name="TextBox 146"/>
          <p:cNvSpPr txBox="1"/>
          <p:nvPr/>
        </p:nvSpPr>
        <p:spPr>
          <a:xfrm>
            <a:off x="2069617" y="3229086"/>
            <a:ext cx="1280160" cy="740833"/>
          </a:xfrm>
          <a:prstGeom prst="rect">
            <a:avLst/>
          </a:prstGeom>
          <a:noFill/>
          <a:ln>
            <a:noFill/>
          </a:ln>
        </p:spPr>
        <p:txBody>
          <a:bodyPr wrap="square" lIns="91440" rIns="9144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1100" b="0" dirty="0" smtClean="0">
                <a:solidFill>
                  <a:schemeClr val="tx1"/>
                </a:solidFill>
              </a:rPr>
              <a:t>Quill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447132" y="3229086"/>
            <a:ext cx="1280160" cy="740833"/>
          </a:xfrm>
          <a:prstGeom prst="rect">
            <a:avLst/>
          </a:prstGeom>
          <a:noFill/>
          <a:ln>
            <a:noFill/>
          </a:ln>
        </p:spPr>
        <p:txBody>
          <a:bodyPr wrap="square" lIns="91440" rIns="9144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1100" b="0" dirty="0" smtClean="0">
                <a:solidFill>
                  <a:schemeClr val="tx1"/>
                </a:solidFill>
              </a:rPr>
              <a:t>Propagator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836070" y="3229086"/>
            <a:ext cx="1287888" cy="740833"/>
          </a:xfrm>
          <a:prstGeom prst="rect">
            <a:avLst/>
          </a:prstGeom>
          <a:noFill/>
          <a:ln>
            <a:noFill/>
          </a:ln>
        </p:spPr>
        <p:txBody>
          <a:bodyPr wrap="square" lIns="91440" rIns="9144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1100" b="0" dirty="0" smtClean="0">
                <a:solidFill>
                  <a:schemeClr val="tx1"/>
                </a:solidFill>
              </a:rPr>
              <a:t>Modeling Constructs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215743" y="3229086"/>
            <a:ext cx="1287888" cy="740833"/>
          </a:xfrm>
          <a:prstGeom prst="rect">
            <a:avLst/>
          </a:prstGeom>
          <a:noFill/>
          <a:ln>
            <a:noFill/>
          </a:ln>
        </p:spPr>
        <p:txBody>
          <a:bodyPr wrap="square" lIns="91440" rIns="9144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1100" b="0" dirty="0" smtClean="0">
                <a:solidFill>
                  <a:schemeClr val="tx1"/>
                </a:solidFill>
              </a:rPr>
              <a:t>Calendars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556141" y="3229086"/>
            <a:ext cx="1287888" cy="740833"/>
          </a:xfrm>
          <a:prstGeom prst="rect">
            <a:avLst/>
          </a:prstGeom>
          <a:noFill/>
          <a:ln>
            <a:noFill/>
          </a:ln>
        </p:spPr>
        <p:txBody>
          <a:bodyPr wrap="square" lIns="91440" rIns="9144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1100" b="0" dirty="0" smtClean="0">
                <a:solidFill>
                  <a:schemeClr val="tx1"/>
                </a:solidFill>
              </a:rPr>
              <a:t>Knowledge Base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 flipV="1">
            <a:off x="155643" y="3970970"/>
            <a:ext cx="8869680" cy="1093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2069617" y="2393977"/>
            <a:ext cx="1280160" cy="740833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1100" b="0" dirty="0" smtClean="0">
                <a:solidFill>
                  <a:schemeClr val="bg1"/>
                </a:solidFill>
              </a:rPr>
              <a:t>GUI Designer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47132" y="2393977"/>
            <a:ext cx="1280160" cy="740833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r>
              <a:rPr lang="en-US" altLang="zh-CN" sz="1100" b="0" dirty="0" smtClean="0">
                <a:solidFill>
                  <a:schemeClr val="bg1"/>
                </a:solidFill>
              </a:rPr>
              <a:t>Business </a:t>
            </a:r>
          </a:p>
          <a:p>
            <a:pPr>
              <a:spcBef>
                <a:spcPts val="0"/>
              </a:spcBef>
            </a:pPr>
            <a:r>
              <a:rPr lang="en-US" altLang="zh-CN" sz="1100" b="0" dirty="0" smtClean="0">
                <a:solidFill>
                  <a:schemeClr val="bg1"/>
                </a:solidFill>
              </a:rPr>
              <a:t>Logic Editor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36070" y="2393977"/>
            <a:ext cx="1280160" cy="740833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1100" b="0" dirty="0" smtClean="0">
                <a:solidFill>
                  <a:schemeClr val="bg1"/>
                </a:solidFill>
              </a:rPr>
              <a:t>System Monitor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219607" y="2393977"/>
            <a:ext cx="1280160" cy="740833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1100" b="0" dirty="0" smtClean="0">
                <a:solidFill>
                  <a:schemeClr val="bg1"/>
                </a:solidFill>
              </a:rPr>
              <a:t>Configuration Utility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560005" y="2393977"/>
            <a:ext cx="1280160" cy="740833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1100" b="0" dirty="0" smtClean="0">
                <a:solidFill>
                  <a:schemeClr val="bg1"/>
                </a:solidFill>
              </a:rPr>
              <a:t>User &amp; License Administrator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10639" y="5733884"/>
            <a:ext cx="1828800" cy="667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100" dirty="0" smtClean="0">
                <a:solidFill>
                  <a:schemeClr val="bg1"/>
                </a:solidFill>
              </a:rPr>
              <a:t>INTEGRATION</a:t>
            </a:r>
          </a:p>
          <a:p>
            <a:pPr algn="l"/>
            <a:r>
              <a:rPr lang="en-US" sz="1100" dirty="0" smtClean="0">
                <a:solidFill>
                  <a:schemeClr val="bg1"/>
                </a:solidFill>
              </a:rPr>
              <a:t>OVERVIEW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069617" y="5621332"/>
            <a:ext cx="1280160" cy="740833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1100" b="0" dirty="0" smtClean="0">
                <a:solidFill>
                  <a:schemeClr val="bg1"/>
                </a:solidFill>
              </a:rPr>
              <a:t>ODBC</a:t>
            </a:r>
            <a:endParaRPr lang="en-US" altLang="zh-CN" sz="1100" b="0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447132" y="5621332"/>
            <a:ext cx="1280160" cy="740833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1100" b="0" dirty="0" smtClean="0">
                <a:solidFill>
                  <a:schemeClr val="bg1"/>
                </a:solidFill>
              </a:rPr>
              <a:t>Messaging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836070" y="5621332"/>
            <a:ext cx="1280160" cy="740833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1100" b="0" dirty="0" smtClean="0">
                <a:solidFill>
                  <a:schemeClr val="bg1"/>
                </a:solidFill>
              </a:rPr>
              <a:t>SOAP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219607" y="5621332"/>
            <a:ext cx="1280160" cy="740833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1100" b="0" dirty="0" smtClean="0">
                <a:solidFill>
                  <a:schemeClr val="bg1"/>
                </a:solidFill>
              </a:rPr>
              <a:t>.NET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560005" y="5621332"/>
            <a:ext cx="1280160" cy="740833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1100" b="0" dirty="0" smtClean="0">
                <a:solidFill>
                  <a:schemeClr val="bg1"/>
                </a:solidFill>
              </a:rPr>
              <a:t>File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86" name="Picture 85" descr="Icon-wh-server.png"/>
          <p:cNvPicPr>
            <a:picLocks noChangeAspect="1"/>
          </p:cNvPicPr>
          <p:nvPr/>
        </p:nvPicPr>
        <p:blipFill>
          <a:blip r:embed="rId7">
            <a:lum bright="10000"/>
          </a:blip>
          <a:srcRect b="21084"/>
          <a:stretch>
            <a:fillRect/>
          </a:stretch>
        </p:blipFill>
        <p:spPr>
          <a:xfrm>
            <a:off x="1323172" y="5799747"/>
            <a:ext cx="699198" cy="594804"/>
          </a:xfrm>
          <a:prstGeom prst="rect">
            <a:avLst/>
          </a:prstGeom>
          <a:effectLst/>
        </p:spPr>
      </p:pic>
      <p:sp>
        <p:nvSpPr>
          <p:cNvPr id="72" name="Rectangle 71"/>
          <p:cNvSpPr/>
          <p:nvPr/>
        </p:nvSpPr>
        <p:spPr bwMode="auto">
          <a:xfrm>
            <a:off x="2060945" y="4849971"/>
            <a:ext cx="6828243" cy="74083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  <p:cxnSp>
        <p:nvCxnSpPr>
          <p:cNvPr id="87" name="Straight Connector 86"/>
          <p:cNvCxnSpPr/>
          <p:nvPr/>
        </p:nvCxnSpPr>
        <p:spPr bwMode="auto">
          <a:xfrm flipV="1">
            <a:off x="158409" y="4808089"/>
            <a:ext cx="8869680" cy="1093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197584" y="4979431"/>
            <a:ext cx="1268296" cy="667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100" dirty="0" smtClean="0">
                <a:solidFill>
                  <a:schemeClr val="bg1"/>
                </a:solidFill>
              </a:rPr>
              <a:t>REPORTING</a:t>
            </a:r>
          </a:p>
          <a:p>
            <a:pPr algn="l"/>
            <a:r>
              <a:rPr lang="en-US" sz="1100" dirty="0" smtClean="0">
                <a:solidFill>
                  <a:schemeClr val="bg1"/>
                </a:solidFill>
              </a:rPr>
              <a:t>OVERVIEW</a:t>
            </a:r>
          </a:p>
          <a:p>
            <a:pPr algn="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072383" y="4864703"/>
            <a:ext cx="1280160" cy="740833"/>
          </a:xfrm>
          <a:prstGeom prst="rect">
            <a:avLst/>
          </a:prstGeom>
          <a:noFill/>
          <a:ln>
            <a:noFill/>
          </a:ln>
        </p:spPr>
        <p:txBody>
          <a:bodyPr wrap="square" lIns="91440" rIns="9144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1100" b="0" dirty="0" smtClean="0">
                <a:solidFill>
                  <a:schemeClr val="tx1"/>
                </a:solidFill>
              </a:rPr>
              <a:t>Analysis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49898" y="4864703"/>
            <a:ext cx="1280160" cy="740833"/>
          </a:xfrm>
          <a:prstGeom prst="rect">
            <a:avLst/>
          </a:prstGeom>
          <a:noFill/>
          <a:ln>
            <a:noFill/>
          </a:ln>
        </p:spPr>
        <p:txBody>
          <a:bodyPr wrap="square" lIns="91440" rIns="9144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1100" b="0" dirty="0" smtClean="0">
                <a:solidFill>
                  <a:schemeClr val="tx1"/>
                </a:solidFill>
              </a:rPr>
              <a:t>Export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838836" y="4864703"/>
            <a:ext cx="1287888" cy="740833"/>
          </a:xfrm>
          <a:prstGeom prst="rect">
            <a:avLst/>
          </a:prstGeom>
          <a:noFill/>
          <a:ln>
            <a:noFill/>
          </a:ln>
        </p:spPr>
        <p:txBody>
          <a:bodyPr wrap="square" lIns="91440" rIns="9144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1100" b="0" dirty="0" smtClean="0">
                <a:solidFill>
                  <a:schemeClr val="tx1"/>
                </a:solidFill>
              </a:rPr>
              <a:t>Printing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218509" y="4864703"/>
            <a:ext cx="1287888" cy="740833"/>
          </a:xfrm>
          <a:prstGeom prst="rect">
            <a:avLst/>
          </a:prstGeom>
          <a:noFill/>
          <a:ln>
            <a:noFill/>
          </a:ln>
        </p:spPr>
        <p:txBody>
          <a:bodyPr wrap="square" lIns="91440" rIns="9144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1100" b="0" dirty="0" smtClean="0">
                <a:solidFill>
                  <a:schemeClr val="tx1"/>
                </a:solidFill>
              </a:rPr>
              <a:t>Report</a:t>
            </a:r>
          </a:p>
          <a:p>
            <a:pPr>
              <a:spcBef>
                <a:spcPts val="0"/>
              </a:spcBef>
            </a:pPr>
            <a:r>
              <a:rPr lang="en-US" sz="1100" b="0" dirty="0" smtClean="0">
                <a:solidFill>
                  <a:schemeClr val="tx1"/>
                </a:solidFill>
              </a:rPr>
              <a:t>Configuration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558907" y="4864703"/>
            <a:ext cx="1287888" cy="740833"/>
          </a:xfrm>
          <a:prstGeom prst="rect">
            <a:avLst/>
          </a:prstGeom>
          <a:noFill/>
          <a:ln>
            <a:noFill/>
          </a:ln>
        </p:spPr>
        <p:txBody>
          <a:bodyPr wrap="square" lIns="91440" rIns="9144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1100" b="0" dirty="0" smtClean="0">
                <a:solidFill>
                  <a:schemeClr val="tx1"/>
                </a:solidFill>
              </a:rPr>
              <a:t>SQL Server</a:t>
            </a:r>
          </a:p>
          <a:p>
            <a:pPr>
              <a:spcBef>
                <a:spcPts val="0"/>
              </a:spcBef>
            </a:pPr>
            <a:r>
              <a:rPr lang="en-US" sz="1100" b="0" dirty="0" smtClean="0">
                <a:solidFill>
                  <a:schemeClr val="tx1"/>
                </a:solidFill>
              </a:rPr>
              <a:t>Reports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 bwMode="auto">
          <a:xfrm flipV="1">
            <a:off x="158409" y="5606587"/>
            <a:ext cx="8869680" cy="1093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8" name="Picture 2" descr="C:\Documents and Settings\mark\My Documents\Temp\test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41037" y="4884152"/>
            <a:ext cx="638175" cy="676275"/>
          </a:xfrm>
          <a:prstGeom prst="rect">
            <a:avLst/>
          </a:prstGeom>
          <a:noFill/>
        </p:spPr>
      </p:pic>
      <p:grpSp>
        <p:nvGrpSpPr>
          <p:cNvPr id="3" name="Group 59"/>
          <p:cNvGrpSpPr/>
          <p:nvPr/>
        </p:nvGrpSpPr>
        <p:grpSpPr>
          <a:xfrm>
            <a:off x="3401485" y="1614997"/>
            <a:ext cx="4142843" cy="4695368"/>
            <a:chOff x="3401485" y="1614998"/>
            <a:chExt cx="4142843" cy="3749040"/>
          </a:xfrm>
        </p:grpSpPr>
        <p:grpSp>
          <p:nvGrpSpPr>
            <p:cNvPr id="4" name="Group 56"/>
            <p:cNvGrpSpPr/>
            <p:nvPr/>
          </p:nvGrpSpPr>
          <p:grpSpPr>
            <a:xfrm>
              <a:off x="4769935" y="1614998"/>
              <a:ext cx="11735" cy="3749040"/>
              <a:chOff x="6611815" y="1237621"/>
              <a:chExt cx="11735" cy="5235192"/>
            </a:xfrm>
          </p:grpSpPr>
          <p:cxnSp>
            <p:nvCxnSpPr>
              <p:cNvPr id="96" name="Straight Connector 95"/>
              <p:cNvCxnSpPr/>
              <p:nvPr/>
            </p:nvCxnSpPr>
            <p:spPr bwMode="auto">
              <a:xfrm>
                <a:off x="6611815" y="1237621"/>
                <a:ext cx="0" cy="523519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26782">
                    <a:alpha val="24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>
                <a:off x="6623550" y="1237622"/>
                <a:ext cx="0" cy="523519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alpha val="68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" name="Group 56"/>
            <p:cNvGrpSpPr/>
            <p:nvPr/>
          </p:nvGrpSpPr>
          <p:grpSpPr>
            <a:xfrm>
              <a:off x="6138385" y="1614998"/>
              <a:ext cx="11735" cy="3749040"/>
              <a:chOff x="6611815" y="1237621"/>
              <a:chExt cx="11735" cy="5235192"/>
            </a:xfrm>
          </p:grpSpPr>
          <p:cxnSp>
            <p:nvCxnSpPr>
              <p:cNvPr id="99" name="Straight Connector 98"/>
              <p:cNvCxnSpPr/>
              <p:nvPr/>
            </p:nvCxnSpPr>
            <p:spPr bwMode="auto">
              <a:xfrm>
                <a:off x="6611815" y="1237621"/>
                <a:ext cx="0" cy="523519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26782">
                    <a:alpha val="24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 bwMode="auto">
              <a:xfrm>
                <a:off x="6623550" y="1237622"/>
                <a:ext cx="0" cy="523519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alpha val="68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" name="Group 56"/>
            <p:cNvGrpSpPr/>
            <p:nvPr/>
          </p:nvGrpSpPr>
          <p:grpSpPr>
            <a:xfrm>
              <a:off x="7532593" y="1614998"/>
              <a:ext cx="11735" cy="3749040"/>
              <a:chOff x="6611815" y="1237621"/>
              <a:chExt cx="11735" cy="5235192"/>
            </a:xfrm>
          </p:grpSpPr>
          <p:cxnSp>
            <p:nvCxnSpPr>
              <p:cNvPr id="102" name="Straight Connector 101"/>
              <p:cNvCxnSpPr/>
              <p:nvPr/>
            </p:nvCxnSpPr>
            <p:spPr bwMode="auto">
              <a:xfrm>
                <a:off x="6611815" y="1237621"/>
                <a:ext cx="0" cy="523519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26782">
                    <a:alpha val="24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/>
              <p:cNvCxnSpPr/>
              <p:nvPr/>
            </p:nvCxnSpPr>
            <p:spPr bwMode="auto">
              <a:xfrm>
                <a:off x="6623550" y="1237622"/>
                <a:ext cx="0" cy="523519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alpha val="68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" name="Group 56"/>
            <p:cNvGrpSpPr/>
            <p:nvPr/>
          </p:nvGrpSpPr>
          <p:grpSpPr>
            <a:xfrm>
              <a:off x="3401485" y="1614998"/>
              <a:ext cx="11735" cy="3749040"/>
              <a:chOff x="6611815" y="1237621"/>
              <a:chExt cx="11735" cy="5235192"/>
            </a:xfrm>
          </p:grpSpPr>
          <p:cxnSp>
            <p:nvCxnSpPr>
              <p:cNvPr id="58" name="Straight Connector 57"/>
              <p:cNvCxnSpPr/>
              <p:nvPr/>
            </p:nvCxnSpPr>
            <p:spPr bwMode="auto">
              <a:xfrm>
                <a:off x="6611815" y="1237621"/>
                <a:ext cx="0" cy="523519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26782">
                    <a:alpha val="24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6623550" y="1237622"/>
                <a:ext cx="0" cy="523519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alpha val="68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Goals for the year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71575"/>
            <a:ext cx="8639175" cy="4525963"/>
          </a:xfrm>
        </p:spPr>
        <p:txBody>
          <a:bodyPr/>
          <a:lstStyle/>
          <a:p>
            <a:r>
              <a:rPr lang="en-US" sz="1800" dirty="0" smtClean="0"/>
              <a:t>Learn about </a:t>
            </a:r>
            <a:r>
              <a:rPr lang="en-US" sz="1800" dirty="0" err="1" smtClean="0"/>
              <a:t>Quintiq</a:t>
            </a:r>
            <a:r>
              <a:rPr lang="en-US" sz="1800" dirty="0" smtClean="0"/>
              <a:t>, POA, MIP, column generation, Local Search,</a:t>
            </a:r>
          </a:p>
          <a:p>
            <a:r>
              <a:rPr lang="en-US" sz="1800" dirty="0" smtClean="0"/>
              <a:t>Large Neighborhood Search, Constraint Programming (</a:t>
            </a:r>
            <a:r>
              <a:rPr lang="en-US" sz="1800" dirty="0" err="1" smtClean="0"/>
              <a:t>Gecode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Learn about the </a:t>
            </a:r>
            <a:r>
              <a:rPr lang="en-US" sz="1800" dirty="0" err="1" smtClean="0"/>
              <a:t>Quintiq</a:t>
            </a:r>
            <a:r>
              <a:rPr lang="en-US" sz="1800" dirty="0" smtClean="0"/>
              <a:t> Optimization code and how it is organized.</a:t>
            </a:r>
          </a:p>
          <a:p>
            <a:r>
              <a:rPr lang="en-US" sz="1800" dirty="0" smtClean="0"/>
              <a:t>Follow courses supporting the research goals.</a:t>
            </a:r>
          </a:p>
          <a:p>
            <a:r>
              <a:rPr lang="en-US" sz="1800" dirty="0" smtClean="0"/>
              <a:t>Doing a literature study on optimization under uncertainty / robust advanced planning and scheduling.</a:t>
            </a:r>
          </a:p>
          <a:p>
            <a:r>
              <a:rPr lang="en-US" sz="1800" dirty="0" smtClean="0"/>
              <a:t>Studying a </a:t>
            </a:r>
            <a:r>
              <a:rPr lang="en-US" sz="1800" dirty="0" err="1" smtClean="0"/>
              <a:t>Quintiq</a:t>
            </a:r>
            <a:r>
              <a:rPr lang="en-US" sz="1800" dirty="0" smtClean="0"/>
              <a:t> optimization problem:</a:t>
            </a:r>
          </a:p>
          <a:p>
            <a:pPr lvl="1"/>
            <a:r>
              <a:rPr lang="en-US" sz="1800" dirty="0" smtClean="0"/>
              <a:t>VRPTW (DHL)</a:t>
            </a:r>
          </a:p>
          <a:p>
            <a:pPr lvl="1"/>
            <a:r>
              <a:rPr lang="en-US" sz="1800" dirty="0" smtClean="0"/>
              <a:t>Flexible flow shop problem</a:t>
            </a:r>
          </a:p>
          <a:p>
            <a:r>
              <a:rPr lang="en-US" sz="1800" dirty="0" smtClean="0"/>
              <a:t>Writing a paper about solving this optimization problem.</a:t>
            </a:r>
            <a:endParaRPr lang="nl-NL" sz="1800" dirty="0"/>
          </a:p>
        </p:txBody>
      </p:sp>
      <p:pic>
        <p:nvPicPr>
          <p:cNvPr id="3200002" name="Picture 2" descr="D:\Documents\Presentatie TU\Presentatie TU\goa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5038725"/>
            <a:ext cx="2137701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VRPTW</a:t>
            </a:r>
            <a:endParaRPr lang="nl-NL"/>
          </a:p>
        </p:txBody>
      </p:sp>
      <p:pic>
        <p:nvPicPr>
          <p:cNvPr id="1026" name="Picture 2" descr="C:\Users\J\Desktop\vr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8725" y="4106444"/>
            <a:ext cx="3697786" cy="257058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6" name="Content Placeholder 5" descr="addin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4975" y="1244600"/>
            <a:ext cx="7600950" cy="31832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Decision variables</a:t>
            </a:r>
            <a:endParaRPr lang="nl-NL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6401" y="2520950"/>
            <a:ext cx="7776270" cy="793750"/>
          </a:xfrm>
          <a:prstGeom prst="rect">
            <a:avLst/>
          </a:prstGeom>
        </p:spPr>
      </p:pic>
      <p:pic>
        <p:nvPicPr>
          <p:cNvPr id="2050" name="Picture 2" descr="C:\Users\J\Desktop\The-Role-of-Technology-in-Decision-Mak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24475" y="3175000"/>
            <a:ext cx="2638425" cy="2488915"/>
          </a:xfrm>
          <a:prstGeom prst="rect">
            <a:avLst/>
          </a:prstGeom>
          <a:noFill/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49861" y="3948430"/>
            <a:ext cx="3282998" cy="1499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VRPTW Objective</a:t>
            </a:r>
            <a:endParaRPr lang="nl-NL" dirty="0"/>
          </a:p>
        </p:txBody>
      </p:sp>
      <p:pic>
        <p:nvPicPr>
          <p:cNvPr id="4" name="Content Placeholder 3" descr="addin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11810" y="1700568"/>
            <a:ext cx="7203440" cy="2035102"/>
          </a:xfrm>
        </p:spPr>
      </p:pic>
      <p:pic>
        <p:nvPicPr>
          <p:cNvPr id="3074" name="Picture 2" descr="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950" y="2200275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}&#10;&#10;\usepackage[english]{babel}&#10;\newcommand{\arrivaltime}{\textbf{\textsc{Arrival\,Time}}}&#10;\newcommand{\duedate}{\textsc{Due\,Date}}&#10;\newcommand{\reliability}{\textsc{Reliability}}&#10;\pagestyle{empty}&#10;\begin{document}&#10;\begin{itemize}&#10;    \item Let $G=(V,E)$ be an undirected graph where&#10;        \begin{itemize}&#10;           \item $V= \{0,1,\ldots,N\}$ is a set of customers, including the depot $0$&#10;        \end{itemize}&#10;    \item For each customer $i \in \{V \setminus 0\}$ we have:&#10;        \begin{itemize}&#10;            \item A demand $q_i$ to be satisfied&#10;            \item A delivery time window $[a_i,b_i]$&#10;        \end{itemize}&#10;    \item For each $i,j \in E$ we have a travel time $t_{ij}$ and travel costs $co_{ij}$&#10;    \item A fleet of vehicles each having capacity $Q$&#10;\end{itemize}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}&#10;&#10;\usepackage[english]{babel}&#10;\newcommand{\arrivaltime}{\textbf{\textsc{Arrival\,Time}}}&#10;\newcommand{\duedate}{\textsc{Due\,Date}}&#10;\newcommand{\reliability}{\textsc{Reliability}}&#10;\pagestyle{empty}&#10;\begin{document}&#10;&#10;\begin{eqnarray*}&#10;x_{ij} &amp;=&amp; \left\{&#10;\begin{array}{ll}&#10;1&amp;\text{if a vehicle travels directly from $i$ to $j$,}\\&#10;0&amp;\text{otherwise.}&#10;\end{array} \right.&#10;\end{eqnarray*}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}&#10;&#10;\usepackage[english]{babel}&#10;\newcommand{\arrivaltime}{\textbf{\textsc{Arrival\,Time}}}&#10;\newcommand{\duedate}{\textsc{Due\,Date}}&#10;\newcommand{\reliability}{\textsc{Reliability}}&#10;\pagestyle{empty}&#10;\begin{document}&#10;&#10;For each customer $i \in V$&#10;\begin{itemize}&#10; \item Vehicle load $c_i$&#10; \item Arrival time $t_i$&#10;\end{itemize}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}&#10;&#10;\usepackage[english]{babel}&#10;\newcommand{\arrivaltime}{\textbf{\textsc{Arrival\,Time}}}&#10;\newcommand{\duedate}{\textsc{Due\,Date}}&#10;\newcommand{\reliability}{\textsc{Reliability}}&#10;\pagestyle{empty}&#10;\begin{document}&#10;&#10;Minimize the number of routes and then the total costs:&#10;\begin{align*}&#10;&amp;k = \mathbf{min}  \sum_{j \in V} x_{0j} \\&#10;&amp;\mathbf{min} \sum_{i,j \in V} co_{ij} \cdot x_{ij} \quad \text{subject to:}\ \sum_{j \in V} x_{0j} = k&#10;\end{align*}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}&#10;&#10;\usepackage[english]{babel}&#10;\newcommand{\arrivaltime}{\textbf{\textsc{Arrival\,Time}}}&#10;\newcommand{\duedate}{\textsc{Due\,Date}}&#10;\newcommand{\reliability}{\textsc{Reliability}}&#10;\pagestyle{empty}&#10;\begin{document}&#10;&#10;\begin{itemize}&#10;\item Each order is visited exactly once&#10;\[&#10;\sum_{i \in V} x_{ij} = 1 \qquad \forall j \in V \setminus \{0\}&#10;\]&#10;\item Flow conservation&#10;\[&#10;\sum_{i \in V} x_{ij} - \sum_{i \in V} x_{ji} = 0 \qquad \forall j \in V&#10;\]&#10;\item Travel time&#10;\begin{align*}&#10; &amp; x_{ij} = 1 \Rightarrow t_j \geq t_i + \tau_{ij} \qquad \forall i,j \in E\\&#10; &amp; a_i \leq t_i \leq b_i \qquad \forall i \in V&#10;\end{align*}&#10;\item Capacity (no subtours)&#10;\begin{align*}&#10; &amp; x_{ij} = 1 \Rightarrow c_j = c_i + q_j \qquad \forall i,j \in E\\&#10; &amp; c_i \leq Q \qquad \forall i \in V\\&#10;\end{align*}&#10;\end{itemize}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}&#10;&#10;\usepackage[english]{babel}&#10;\newcommand{\arrivaltime}{\textbf{\textsc{Arrival\,Time}}}&#10;\newcommand{\duedate}{\textsc{Due\,Date}}&#10;\newcommand{\reliability}{\textsc{Reliability}}&#10;\pagestyle{empty}&#10;\begin{document}&#10;&#10;  \begin{itemize}&#10;  \item instance of the Constraint Satisfaction Problem (CSP) is a triple $(X, D, C)$  where&#10;  \item $X = \{x_1, \ldots, x_n\}$ is a set of variables,&#10;  \item $D = \{d(x_1),\ldots, d(x_n)\}$ is a set of domains such that all variables $x_i$ have a value in their respective domain $d(x_i)$,&#10;  \item $C = \{c_1, \ldots, c_q\}$ a set of constraints on $D$&#10;  \end{itemize}&#10;  The problem is to find an assignment $a \in d(x_1) \times \ldots \times d(x_n)$ such that all constraints hold, i.e., $\forall_{c \in C}\ c(a)$. Such an assignment is called a solution. \newline \newline&#10;  Where $c$ is a function  $c : d_1 \times \ldots \times d_n \rightarrow \{true, false\}$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}&#10;&#10;\usepackage[english]{babel}&#10;\newcommand{\arrivaltime}{\textbf{\textsc{Arrival\,Time}}}&#10;\newcommand{\duedate}{\textsc{Due\,Date}}&#10;\newcommand{\reliability}{\textsc{Reliability}}&#10;\pagestyle{empty}&#10;\begin{document}&#10;&#10;$f : d_1 \times \dots \times d_n \rightarrow \mathcal{Z}$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}&#10;&#10;\usepackage[english]{babel}&#10;\newcommand{\arrivaltime}{\textbf{\textsc{Arrival\,Time}}}&#10;\newcommand{\duedate}{\textsc{Due\,Date}}&#10;\newcommand{\reliability}{\textsc{Reliability}}&#10;\pagestyle{empty}&#10;\begin{document}&#10;$Z \approx N(\sum_{s \in S} 30,\sum_{s \in S} 2) = N(600, 40)$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}&#10;&#10;\usepackage[english]{babel}&#10;\newcommand{\arrivaltime}{\textbf{\textsc{Arrival\,Time}}}&#10;\newcommand{\duedate}{\textsc{Due\,Date}}&#10;\newcommand{\reliability}{\textsc{Reliability}}&#10;\pagestyle{empty}&#10;\begin{document}&#10;$\forall r\in R, k\in r: \mathbb{P}\big(\arrivaltime[r_k] &lt; \duedate[r_k]\big) \geq \reliability[r_k]$&#10;\end{document}"/>
  <p:tag name="IGUANATEXSIZE" val="20"/>
</p:tagLst>
</file>

<file path=ppt/theme/theme1.xml><?xml version="1.0" encoding="utf-8"?>
<a:theme xmlns:a="http://schemas.openxmlformats.org/drawingml/2006/main" name="1_Quintiq PPT TEMPLATE">
  <a:themeElements>
    <a:clrScheme name="1_Quintiq PPT TEMPLATE 13">
      <a:dk1>
        <a:srgbClr val="000000"/>
      </a:dk1>
      <a:lt1>
        <a:srgbClr val="FFFFFF"/>
      </a:lt1>
      <a:dk2>
        <a:srgbClr val="000000"/>
      </a:dk2>
      <a:lt2>
        <a:srgbClr val="FF993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Quintiq PPT TEMPLAT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75000"/>
          <a:buFont typeface="Wingdings" pitchFamily="2" charset="2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75000"/>
          <a:buFont typeface="Wingdings" pitchFamily="2" charset="2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Quintiq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Quintiq PP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Quintiq PP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Quintiq PP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Quintiq PP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Quintiq PP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Quintiq PP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Quintiq PP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Quintiq PP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Quintiq PP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Quintiq PP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Quintiq PP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Quintiq PPT TEMPLATE 13">
        <a:dk1>
          <a:srgbClr val="000000"/>
        </a:dk1>
        <a:lt1>
          <a:srgbClr val="FFFFFF"/>
        </a:lt1>
        <a:dk2>
          <a:srgbClr val="000000"/>
        </a:dk2>
        <a:lt2>
          <a:srgbClr val="FF9933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10333</TotalTime>
  <Words>1079</Words>
  <Application>Microsoft Office PowerPoint</Application>
  <PresentationFormat>On-screen Show (4:3)</PresentationFormat>
  <Paragraphs>295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1_Quintiq PPT TEMPLATE</vt:lpstr>
      <vt:lpstr>Slide 1</vt:lpstr>
      <vt:lpstr>Optimization under Uncertainty for Advanced Planning and Scheduling</vt:lpstr>
      <vt:lpstr>One Software, Many Solutions</vt:lpstr>
      <vt:lpstr>Quintiq Basic Architecture</vt:lpstr>
      <vt:lpstr>Software Features (Overview)</vt:lpstr>
      <vt:lpstr>Goals for the year</vt:lpstr>
      <vt:lpstr>VRPTW</vt:lpstr>
      <vt:lpstr>Decision variables</vt:lpstr>
      <vt:lpstr>VRPTW Objective</vt:lpstr>
      <vt:lpstr>VRPTW constraints:</vt:lpstr>
      <vt:lpstr>Examples</vt:lpstr>
      <vt:lpstr>Demo</vt:lpstr>
      <vt:lpstr>Solutions found in literature</vt:lpstr>
      <vt:lpstr>Constraint Programming</vt:lpstr>
      <vt:lpstr>CSP</vt:lpstr>
      <vt:lpstr>CP</vt:lpstr>
      <vt:lpstr>CP Search</vt:lpstr>
      <vt:lpstr>Large Neighboorhood Search (LNS)</vt:lpstr>
      <vt:lpstr>CP LNS</vt:lpstr>
      <vt:lpstr>CP LNS Framework</vt:lpstr>
      <vt:lpstr>Neighboorhoods for the VRPTW</vt:lpstr>
      <vt:lpstr>Relaxation strategies</vt:lpstr>
      <vt:lpstr>Implemention</vt:lpstr>
      <vt:lpstr>Preliminary results</vt:lpstr>
      <vt:lpstr>Generating routes using DP</vt:lpstr>
      <vt:lpstr>VRPTW with uncertain travel times</vt:lpstr>
      <vt:lpstr>VRPTW with uncertain travel times</vt:lpstr>
      <vt:lpstr>VRPTW with uncertain travel times</vt:lpstr>
      <vt:lpstr>Flexible flow shop problem (FFS)</vt:lpstr>
      <vt:lpstr>Uncertainty levels FFS</vt:lpstr>
      <vt:lpstr>Conclusion</vt:lpstr>
      <vt:lpstr>Questions</vt:lpstr>
    </vt:vector>
  </TitlesOfParts>
  <Company>Quintiq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yvonne</dc:creator>
  <cp:lastModifiedBy>J</cp:lastModifiedBy>
  <cp:revision>895</cp:revision>
  <dcterms:created xsi:type="dcterms:W3CDTF">2009-07-16T12:14:41Z</dcterms:created>
  <dcterms:modified xsi:type="dcterms:W3CDTF">2013-02-21T02:36:25Z</dcterms:modified>
</cp:coreProperties>
</file>