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72" r:id="rId4"/>
    <p:sldId id="273" r:id="rId5"/>
    <p:sldId id="262" r:id="rId6"/>
    <p:sldId id="276" r:id="rId7"/>
    <p:sldId id="274" r:id="rId8"/>
    <p:sldId id="264" r:id="rId9"/>
    <p:sldId id="265" r:id="rId10"/>
    <p:sldId id="267" r:id="rId11"/>
    <p:sldId id="283" r:id="rId12"/>
    <p:sldId id="278" r:id="rId13"/>
    <p:sldId id="269" r:id="rId14"/>
    <p:sldId id="270" r:id="rId15"/>
    <p:sldId id="279" r:id="rId16"/>
    <p:sldId id="280" r:id="rId17"/>
    <p:sldId id="281" r:id="rId18"/>
    <p:sldId id="28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8394" autoAdjust="0"/>
  </p:normalViewPr>
  <p:slideViewPr>
    <p:cSldViewPr>
      <p:cViewPr varScale="1">
        <p:scale>
          <a:sx n="66" d="100"/>
          <a:sy n="66" d="100"/>
        </p:scale>
        <p:origin x="-185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Local sports team wins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PSV Eindhoven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92992"/>
        <c:axId val="74746880"/>
      </c:barChart>
      <c:catAx>
        <c:axId val="666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746880"/>
        <c:crosses val="autoZero"/>
        <c:auto val="1"/>
        <c:lblAlgn val="ctr"/>
        <c:lblOffset val="100"/>
        <c:noMultiLvlLbl val="0"/>
      </c:catAx>
      <c:valAx>
        <c:axId val="74746880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66692992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Matches won in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PSV</c:v>
                </c:pt>
                <c:pt idx="1">
                  <c:v>Ajax</c:v>
                </c:pt>
                <c:pt idx="2">
                  <c:v>Go Ahead Eagles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90304"/>
        <c:axId val="78292096"/>
      </c:barChart>
      <c:catAx>
        <c:axId val="782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292096"/>
        <c:crosses val="autoZero"/>
        <c:auto val="1"/>
        <c:lblAlgn val="ctr"/>
        <c:lblOffset val="100"/>
        <c:noMultiLvlLbl val="0"/>
      </c:catAx>
      <c:valAx>
        <c:axId val="78292096"/>
        <c:scaling>
          <c:orientation val="minMax"/>
          <c:max val="20"/>
          <c:min val="0"/>
        </c:scaling>
        <c:delete val="0"/>
        <c:axPos val="l"/>
        <c:majorGridlines>
          <c:spPr>
            <a:ln>
              <a:noFill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78290304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Matches won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 Ahead Eagles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PSV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Ajax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58944"/>
        <c:axId val="32660480"/>
        <c:axId val="74775168"/>
      </c:bar3DChart>
      <c:catAx>
        <c:axId val="326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660480"/>
        <c:crosses val="autoZero"/>
        <c:auto val="1"/>
        <c:lblAlgn val="ctr"/>
        <c:lblOffset val="100"/>
        <c:noMultiLvlLbl val="0"/>
      </c:catAx>
      <c:valAx>
        <c:axId val="32660480"/>
        <c:scaling>
          <c:orientation val="minMax"/>
          <c:max val="20"/>
          <c:min val="0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32658944"/>
        <c:crosses val="autoZero"/>
        <c:crossBetween val="between"/>
        <c:majorUnit val="20"/>
        <c:minorUnit val="20"/>
      </c:valAx>
      <c:serAx>
        <c:axId val="7477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26604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11BF-F198-4D89-B66A-8F3D5E9D8638}" type="datetimeFigureOut">
              <a:rPr lang="en-GB" smtClean="0"/>
              <a:t>04/09/2014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4BCB-0057-4F28-AF57-52E261AEB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2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ta_analysi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/index.php?title=Data_dimension&amp;action=edit&amp;redlink=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34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Seal of approval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9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ata analysis"/>
              </a:rPr>
              <a:t>data analysis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process that groups data into two or more categories: </a:t>
            </a:r>
            <a:r>
              <a:rPr lang="en-US" sz="1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ata dimension (page does not exist)"/>
              </a:rPr>
              <a:t>data dimensions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measurements.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4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multidimensional </a:t>
            </a:r>
          </a:p>
          <a:p>
            <a:pPr fontAlgn="base"/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Cup matches vs League matches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another dimension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4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cube is a multidimensional structure that contains information for analytical purposes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 the structure of the cube that you use to slice and dice over, and measures provide aggregated numerical values of interest to the end user.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cell, in the cube, is defined by the intersection of dimension members and contains the aggregated values of the measures at that specific intersection.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4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6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0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Tatiana </a:t>
            </a:r>
            <a:r>
              <a:rPr lang="en-US" dirty="0" err="1" smtClean="0"/>
              <a:t>Mamaliga</a:t>
            </a:r>
            <a:endParaRPr lang="en-US" dirty="0" smtClean="0"/>
          </a:p>
          <a:p>
            <a:pPr lvl="2"/>
            <a:r>
              <a:rPr lang="en-US" dirty="0" smtClean="0"/>
              <a:t>Prototype</a:t>
            </a:r>
          </a:p>
          <a:p>
            <a:pPr lvl="3"/>
            <a:r>
              <a:rPr lang="en-US" dirty="0" smtClean="0"/>
              <a:t>Many bugs</a:t>
            </a:r>
          </a:p>
          <a:p>
            <a:pPr lvl="3"/>
            <a:r>
              <a:rPr lang="en-US" dirty="0" smtClean="0"/>
              <a:t>Limited functionalities</a:t>
            </a:r>
          </a:p>
          <a:p>
            <a:pPr lvl="2"/>
            <a:r>
              <a:rPr lang="en-US" dirty="0" smtClean="0"/>
              <a:t>Palo OLAP server overhead</a:t>
            </a:r>
          </a:p>
          <a:p>
            <a:pPr lvl="3"/>
            <a:r>
              <a:rPr lang="en-US" dirty="0" smtClean="0"/>
              <a:t>Pre-aggregate functions </a:t>
            </a:r>
          </a:p>
          <a:p>
            <a:pPr lvl="4"/>
            <a:r>
              <a:rPr lang="en-US" dirty="0" smtClean="0"/>
              <a:t>used for </a:t>
            </a:r>
            <a:r>
              <a:rPr lang="en-US" dirty="0" err="1" smtClean="0"/>
              <a:t>summarizability</a:t>
            </a:r>
            <a:endParaRPr lang="en-US" dirty="0" smtClean="0"/>
          </a:p>
          <a:p>
            <a:pPr lvl="3"/>
            <a:r>
              <a:rPr lang="en-US" dirty="0" smtClean="0"/>
              <a:t>In-memory DB</a:t>
            </a:r>
          </a:p>
          <a:p>
            <a:pPr lvl="4"/>
            <a:r>
              <a:rPr lang="en-US" dirty="0" smtClean="0"/>
              <a:t>Big Data issues with Multidimensional DBs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9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Process Indicators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2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parameters</a:t>
            </a:r>
          </a:p>
          <a:p>
            <a:endParaRPr lang="en-US" dirty="0" smtClean="0"/>
          </a:p>
          <a:p>
            <a:r>
              <a:rPr lang="en-US" dirty="0" smtClean="0"/>
              <a:t>Dimensions (hierarchies)</a:t>
            </a:r>
          </a:p>
          <a:p>
            <a:r>
              <a:rPr lang="en-US" dirty="0" smtClean="0"/>
              <a:t>Case ID</a:t>
            </a:r>
          </a:p>
          <a:p>
            <a:r>
              <a:rPr lang="en-US" dirty="0" smtClean="0"/>
              <a:t>Activity ID</a:t>
            </a:r>
          </a:p>
          <a:p>
            <a:r>
              <a:rPr lang="en-US" dirty="0" smtClean="0"/>
              <a:t>timestamp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4BCB-0057-4F28-AF57-52E261AEB5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1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3486-C287-43A5-A7C1-DCF409B60A95}" type="datetime1">
              <a:rPr lang="en-GB" smtClean="0"/>
              <a:t>04/09/2014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B50BE-B6A0-41C6-B168-BABDDC8BFB54}" type="datetime1">
              <a:rPr lang="en-GB" smtClean="0"/>
              <a:t>04/09/2014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B89A5-F8FF-44DB-8DBE-209101BA2436}" type="datetime1">
              <a:rPr lang="en-GB" smtClean="0"/>
              <a:t>04/09/2014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3E3055-99F4-4261-87A7-CB5F70BE569D}" type="datetime1">
              <a:rPr lang="en-GB" smtClean="0"/>
              <a:t>04/09/2014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6112" y="6453336"/>
            <a:ext cx="514400" cy="365125"/>
          </a:xfrm>
        </p:spPr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F7FD7E-6184-400A-83C2-02E66D7AC1D3}" type="datetime1">
              <a:rPr lang="en-GB" smtClean="0"/>
              <a:t>04/09/2014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0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1845E-626D-4DA5-B771-929D17DCAF4E}" type="datetime1">
              <a:rPr lang="en-GB" smtClean="0"/>
              <a:t>04/09/2014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7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EE0E08-5180-4963-8CD9-A3C925A28526}" type="datetime1">
              <a:rPr lang="en-GB" smtClean="0"/>
              <a:t>04/09/2014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81665-C531-4F43-A364-711B5DE0217A}" type="datetime1">
              <a:rPr lang="en-GB" smtClean="0"/>
              <a:t>04/09/2014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9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867BE-2674-4BB0-B4C5-EF76D45CEC5E}" type="datetime1">
              <a:rPr lang="en-GB" smtClean="0"/>
              <a:t>04/09/2014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3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570D7F-C6CE-4A78-A4F2-290BF4AC0A1A}" type="datetime1">
              <a:rPr lang="en-GB" smtClean="0"/>
              <a:t>04/09/2014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3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20F5-0FC1-499D-AC46-66D72A3B1195}" type="datetime1">
              <a:rPr lang="en-GB" smtClean="0"/>
              <a:t>04/09/2014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3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6112" y="6520259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5E946E-CE52-4FC5-8855-FCF6F22D9E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inion Pro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36000" indent="0" algn="l" defTabSz="914400" rtl="0" eaLnBrk="1" latinLnBrk="0" hangingPunct="1">
        <a:spcBef>
          <a:spcPts val="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72000" indent="0" algn="l" defTabSz="914400" rtl="0" eaLnBrk="1" latinLnBrk="0" hangingPunct="1">
        <a:spcBef>
          <a:spcPts val="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bg1"/>
        </a:buClr>
        <a:buFontTx/>
        <a:buNone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bg1"/>
        </a:buClr>
        <a:buFontTx/>
        <a:buNone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inion Pro" pitchFamily="18" charset="0"/>
              </a:rPr>
              <a:t>Process Multidimensional Analysis</a:t>
            </a:r>
            <a:endParaRPr lang="en-GB" sz="4000" dirty="0">
              <a:latin typeface="Mini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68" y="4005064"/>
            <a:ext cx="1656184" cy="72008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Alfredo Bolt</a:t>
            </a:r>
          </a:p>
          <a:p>
            <a:pPr algn="l"/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TU</a:t>
            </a:r>
            <a:r>
              <a:rPr lang="en-US" sz="1800" dirty="0" smtClean="0">
                <a:solidFill>
                  <a:srgbClr val="F1176A"/>
                </a:solidFill>
                <a:latin typeface="+mn-lt"/>
              </a:rPr>
              <a:t>/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1546" y="1916832"/>
            <a:ext cx="420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inion Pro" pitchFamily="18" charset="0"/>
              </a:rPr>
              <a:t>An overview of my current work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4/9/2014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3" y="2924944"/>
            <a:ext cx="3600400" cy="27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my approach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Import</a:t>
            </a:r>
          </a:p>
          <a:p>
            <a:pPr lvl="1"/>
            <a:r>
              <a:rPr lang="en-US" dirty="0" smtClean="0"/>
              <a:t>Flat Event Log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3"/>
            <a:r>
              <a:rPr lang="en-US" dirty="0" smtClean="0"/>
              <a:t>				             </a:t>
            </a:r>
            <a:r>
              <a:rPr lang="en-US" sz="1600" dirty="0" smtClean="0"/>
              <a:t>csv / </a:t>
            </a:r>
            <a:r>
              <a:rPr lang="en-US" sz="1600" dirty="0" err="1" smtClean="0"/>
              <a:t>arff</a:t>
            </a:r>
            <a:r>
              <a:rPr lang="en-US" sz="1600" dirty="0" smtClean="0"/>
              <a:t> / </a:t>
            </a:r>
            <a:r>
              <a:rPr lang="en-US" sz="1600" dirty="0" err="1" smtClean="0"/>
              <a:t>keyvalue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10</a:t>
            </a:fld>
            <a:endParaRPr lang="en-GB"/>
          </a:p>
        </p:txBody>
      </p:sp>
      <p:pic>
        <p:nvPicPr>
          <p:cNvPr id="4098" name="Picture 2" descr="https://fmannhardt.de/blog/user/files/images/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33002"/>
            <a:ext cx="3096344" cy="1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8122" y="3494448"/>
            <a:ext cx="1403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inion Pro" pitchFamily="18" charset="0"/>
              </a:rPr>
              <a:t>XES Event Log</a:t>
            </a:r>
            <a:endParaRPr lang="en-GB" sz="1600" dirty="0">
              <a:latin typeface="Minion Pro" pitchFamily="18" charset="0"/>
            </a:endParaRPr>
          </a:p>
        </p:txBody>
      </p:sp>
      <p:pic>
        <p:nvPicPr>
          <p:cNvPr id="7" name="Picture 2" title="Event 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2"/>
          <a:stretch/>
        </p:blipFill>
        <p:spPr bwMode="auto">
          <a:xfrm>
            <a:off x="4572000" y="3648298"/>
            <a:ext cx="4296891" cy="14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8874" y="3308294"/>
            <a:ext cx="1363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inion Pro" pitchFamily="18" charset="0"/>
              </a:rPr>
              <a:t>Flat Event Log</a:t>
            </a:r>
            <a:endParaRPr lang="en-GB" sz="1600" dirty="0">
              <a:latin typeface="Minion Pro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3928" y="4293096"/>
            <a:ext cx="5040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01481" y="5373216"/>
            <a:ext cx="554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inion Pro" pitchFamily="18" charset="0"/>
              </a:rPr>
              <a:t>/ </a:t>
            </a:r>
            <a:r>
              <a:rPr lang="en-US" sz="1600" dirty="0" err="1" smtClean="0">
                <a:latin typeface="Minion Pro" pitchFamily="18" charset="0"/>
              </a:rPr>
              <a:t>xes</a:t>
            </a:r>
            <a:endParaRPr lang="en-GB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my approach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Import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</a:t>
            </a:r>
          </a:p>
          <a:p>
            <a:endParaRPr lang="en-US" dirty="0"/>
          </a:p>
          <a:p>
            <a:r>
              <a:rPr lang="en-US" dirty="0" smtClean="0"/>
              <a:t>Cell Materialization</a:t>
            </a:r>
          </a:p>
          <a:p>
            <a:pPr lvl="1"/>
            <a:r>
              <a:rPr lang="en-US" dirty="0" smtClean="0"/>
              <a:t>Set of (sub)logs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11</a:t>
            </a:fld>
            <a:endParaRPr lang="en-GB"/>
          </a:p>
        </p:txBody>
      </p:sp>
      <p:pic>
        <p:nvPicPr>
          <p:cNvPr id="6146" name="Picture 2" descr="http://www.liv9.ca/new/wp-content/uploads/2014/01/gear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23" y="3392996"/>
            <a:ext cx="2232248" cy="21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6200000">
            <a:off x="5543915" y="2956386"/>
            <a:ext cx="576064" cy="36004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4139952" y="4437112"/>
            <a:ext cx="720080" cy="36004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14640" y="5301208"/>
            <a:ext cx="163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n Pro" pitchFamily="18" charset="0"/>
              </a:rPr>
              <a:t>Scope</a:t>
            </a:r>
          </a:p>
          <a:p>
            <a:r>
              <a:rPr lang="en-US" dirty="0" smtClean="0">
                <a:latin typeface="Minion Pro" pitchFamily="18" charset="0"/>
              </a:rPr>
              <a:t>Log parameters</a:t>
            </a:r>
            <a:endParaRPr lang="en-GB" dirty="0">
              <a:latin typeface="Minio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46" y="1340768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72200" y="1733403"/>
            <a:ext cx="76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n Pro" pitchFamily="18" charset="0"/>
              </a:rPr>
              <a:t>Event </a:t>
            </a:r>
          </a:p>
          <a:p>
            <a:r>
              <a:rPr lang="en-US" dirty="0" smtClean="0">
                <a:latin typeface="Minion Pro" pitchFamily="18" charset="0"/>
              </a:rPr>
              <a:t>Base</a:t>
            </a:r>
            <a:endParaRPr lang="en-GB" dirty="0">
              <a:latin typeface="Minion Pro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9446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6480212" y="4437112"/>
            <a:ext cx="54006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236296" y="3294276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n Pro" pitchFamily="18" charset="0"/>
              </a:rPr>
              <a:t>Cell = (sub) log</a:t>
            </a:r>
            <a:endParaRPr lang="en-GB" dirty="0">
              <a:latin typeface="Minio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7" y="3852336"/>
            <a:ext cx="2180482" cy="152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5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my approach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Import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Cell Materialization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of (sub)logs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Log Handling</a:t>
            </a:r>
          </a:p>
          <a:p>
            <a:pPr lvl="1"/>
            <a:r>
              <a:rPr lang="en-US" dirty="0" smtClean="0"/>
              <a:t>Plugins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12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09" y="1393415"/>
            <a:ext cx="1224136" cy="9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5455" y="1711164"/>
            <a:ext cx="89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inion Pro" pitchFamily="18" charset="0"/>
              </a:rPr>
              <a:t>XES Log</a:t>
            </a:r>
            <a:endParaRPr lang="en-GB" sz="1600" dirty="0">
              <a:latin typeface="Minion Pro" pitchFamily="18" charset="0"/>
            </a:endParaRPr>
          </a:p>
        </p:txBody>
      </p:sp>
      <p:pic>
        <p:nvPicPr>
          <p:cNvPr id="7172" name="Picture 4" descr="https://encrypted-tbn2.gstatic.com/images?q=tbn:ANd9GcT_i5a-rcHXgBlRdzYbe67KGsLW5v4qR5VozGWBzPexyHy-Ozw4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19" y="2694138"/>
            <a:ext cx="1596158" cy="6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3.gstatic.com/images?q=tbn:ANd9GcQAYdmYZN5PWj-2P7ea4z_d6P_DilJkW-JelivfJtNsC5msskF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94138"/>
            <a:ext cx="1547812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280277" y="2264684"/>
            <a:ext cx="360040" cy="218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69515" y="2264684"/>
            <a:ext cx="354137" cy="242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9" name="Picture 11" descr="https://encrypted-tbn2.gstatic.com/images?q=tbn:ANd9GcS360WSOx2czvmE7Nx-9vflHIloUr2otdMaOMiqe4kSuWvczgVv9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99" y="4002469"/>
            <a:ext cx="2000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3" descr="data:image/jpeg;base64,/9j/4AAQSkZJRgABAQAAAQABAAD/2wCEAAkGBxQQEBQUEBQVFRQUFBQUFRYWFRQWFRYPFREXFhQVFBQYHCggGBolGxUUITEhJSkrLi4uFx8zODMsNyguLisBCgoKDg0OGxAQGy8mICQsLCwsLSwwLCwsNDQvLSwsLCwsLCwsLCwsLSwsLSwsLCwsLDUsLCwsLCwsLCwsLCwsLP/AABEIAPMA0AMBIgACEQEDEQH/xAAcAAEAAQUBAQAAAAAAAAAAAAAABQECAwQGBwj/xABEEAACAQIDBQYCBwQHCQEAAAABAgADEQQSIQUiMUFRBhNhcYGRMqEUI0JSscHRB2KS8BVDcoKissIWU2Nzk6PS4eIk/8QAGwEBAAMBAQEBAAAAAAAAAAAAAAIDBAUBBgf/xAAwEQACAQMDAgMHAwUAAAAAAAAAAQIDBBESITEFQRMiUTJCYXGRobEVUuEUYoHB0f/aAAwDAQACEQMRAD8A9xiIgCIiAIiIAiJS8ArE08RtSjT+OogPS4J9hrI2t2roDhnbyW3+YiWRo1JezFkXOK5ZPROWqdsV+zSY+bAfgDMDdsm5Uh/Gf0lysq7938EPGh6nYRON/wBsn/3S/wAR/SVHbcjjR9n/APmeStKy5X3R6qsGdXi8StJC7GwH8gDxnO0+1RvvU9PBtbeREjtrbXbEZdCqjXLe+91JkdOFcXclPEHwUVK7z5TssP2iotxJQ/vDT3FxJSjXVxdGDDqCCPlPObS+lUKG6kqeoJBnkL+S9pCNw+6PR4nIYLtJUTSoM468G/QzpMBtGnWF0a55jgw8x+fCb6VxCpwy+FSMuDbiIlxYIiIAiIgCIiAIiIAiJQwDT2ziWpYetUS2anSqOt+GZUJFx0uJ5ana2pidK9QqegOWmfQfn7zvu1G3aFKhWps93anUXKu8blCNeQ9TPBRjb8NPxnW6bSTy2vlkzXOpJPseiASs4nZ23KlHQnOn3SeH9k8vwnVbP2lTrjcOvNTow9OY8ROs4tGNNM2zKGXWljGVyZNIsczNgqFzmPDl5zHQpZ28BxkmFtwnznV7/QvCg93z8F/JJ7LBS0WlxEsaoBxIHqJ8sVi0WmNsUg+0vuJYcfT+98j+kHmUbFoRypDKSrDgRoR/PSah2knifSY22ovIN8hPU8cDUjudg7eFY93VsKltDycDjbo3Ueo8J6eQPtI6FQVIIIIOoYcCNJ6fsHHHEYenUYWLLr0uCVJHgbX9Z1rS4dRaZco20KuvZkhERNpoEREAREQBETW2hjFoU2qObKov4k8gPEnSAU2hj0oIXqtYD3J6AczOD212oq17rTvTp9Ad8j95hw8h85HbX2o+JqF34cFXkq9B49TNKdClbqO8uTXTpJbsx1EuCOoM4TE4VqbWYWI/nSd/aYMVg1qCzC81xlpJVKepHCLUtx95mp1CCCpsRqCDYjyM39p7Eanqu8vzEh7FTNtOvth7o5Vaz3zHZnV7M7SkWWvqPvga/wB5efmJ0CVVcBkIZTwI4TzhKl5t4PHPRa9NrdRxB8xJzpqazExqTg8SR2712U2ViB4TE1Zz9pvczBgMX31MORYm4IGouDabFp+a39Rq5qJ/uYlDLyYySeMtmVhLJnjPUVSi4lsrESZApEqZSD0Gesdl0y4Oh/y1P8Wv5zyYz2LY9PLh6Q6UkH+AToWC8zZss+WbkRE6hvEREAREQBOE7fbQLVVog6IM7eLt8PsP807ozyPtZjQuPxAa9862sOQpLaaLaOZ/IuoR1T2NeVmidpDkp+Qlp2l0X5/+p0co6KoVH2JESsiztFuQX5/rLTj36j2H5zzJJW0yWKyJ2lsJalym63yMtOLc/aPyH4Sw1m5s3uYUmuD12bfLOcxmz3pmzj9JYlJ+Sk+QJnR5j4zItSWq4ceEUT6XGSxJmbYKEUFBBBu2hFj8RkjaYsGNweZ/GbKrPzrqM83NR/3P8nBq09FRwXZ4LckoaUzS60xwm0VVEmahpywibuWWtTl8a3qZ3T9DTtKTO9GYSJfGSZW8rksYT2ukllA6AD2E8bwtPNURfvOo92AnswnU6etpP5G6y7lYiJ0jcIiIAiIgCeN/tAp22lW8RTb/ALaj8p7JPJv2nUQMde2rUUN+oDOCPlH9R4CcsZOj0uCncKLOUjMJjtKhD0lL6rU7JH1Sso92zJnEd5KLQY8j7TIuCc/ZlT6lXfdfQmrWmjH3kd5NhdmueUyrsluZEqd9XfvEvBorsjSzwCTJE7HIHGaaJlJvxvaZq15VjHLk/qWQp03wkSuAFkA8T+M2xMWFwxFMddbj15TIs4U5ucss/PuqUpU7mba2beC8S4Sglwg5DYtFpdKgQRyWFZhq0b8JtBZd3J6H2kozcWe6XLbBq7Ep3xVAf8VPkwP5T10TzjYOBP0yi1tAxJ9EYg/KejifRdMkpU3JeprtabhF5RWIidI1CIiAIiIAnmH7WFy4ig4502H8L3/1z0+edftep6YZuhqr7imfyMprrNNm3p0sXEf8/g5XAOjjgLjiJuimOgnK06xQ3U2Mm8DtRX0bQ/IzlNYPr41NRJAS4CUEqJ4GXCVlJbVqhFJPL+bRkjg19pYnIthxPyHWaWAoXOY8Bw8+swi9V9efyElaagDwE5dxVc5YRplilDHfubKGyy1pQPKTLjSzg3UY1G1JZRs0aStzPlM4w46SPBm1RxXJvf8AWe5Zy5WNJcRRtLSHQS8KOgloaVvPCKpRXCLwYLS28peMEsGzgapWorDkbzvlM89w3xCd/QG6PIfhO90ZvzL5FFwtkzJERO4ZRERAEREATh/2sYcthabj7FYX8AyMPxtO4kft/ZoxWGqUTpnWwPRxqp9CAZGcdUWi63qeHVjL0Z8/vMc2MVRam7I4yspKsDyYGxE1zOUz62L7o3cLtN6el7joZL4bbKN8V1+YnNy5ZW0Xxl6nZ0q6t8LA+sito4nO1hwHzPWQ1JtRJjA0bnMeA4ecyXNTTHBppRiszfY3dm4U6AfE3GdBX2WMgA4/nK7EwdhnPE8PKSxEx04+8zlXVy5TwjkmpFNDKCSm0sOS2k1VwbSqXJkluasTeXAGZF2cZ5hkdLNKlVK8PabtKsG8+kyDZ1uMy09m31A0+8d1fc8fSNLISppmOJkqoBoGzdTawv4TJhcMX8FHEzwocGngy7Pokm/XQeZndKJz+x8NmcEfCn48p0M+h6RSapub7/6Md3JZUV2ERE7BkEREAREQBERAOC/aF2RNe+Iw63qgfWIONRQNGHVwNPEDwE8pM+krTju13YWni71KNqVfiT9iof3wOB/eHreZa1DVvE6tjf8AhrRU47M8dlRNva2yq2FfJXQoeRPwt4qw0YTUEwNNPDPoYSUllPYzUhqPMTq8KFUjoOV5ydM6jznTrMN1FPBG4qyjhI6WjtNbfCfSxmyuPU/e9py6TYQzI2zDoiyfNZT19pcGHQ/KQaMesyqZByZLwyYzj90eZ/KWmug4sT/ZFvmZHLKiRdRjwV3Zu/TAPhQX6tvH0vwmGtWZ/iJP89Jhl15W5NklTjHdI3dn4dWBZjwNrDidPwkhRpGoQqCw+QHUy3YuzndbkZVJvc8x4DnOlw2GWmLKPPqT4zp2XTp1cSntH7s5V1cKM3jdlMJhxTUAevieszxE+mjFRWFwcttt5YiIkjwREQBERAEREAREQDXxmDp1kKVUV1PFWAI9jOJ2v+zOi92w1RqJ+613T0ucw9zO+iQnTjP2kXUbipReYPB4ntDsRjKP9V3i/epEN/h0b5TO9MobOCp6MCD7GeyS2pTDCzAEdCAR7TDW6fGfDwbn1SpJLWk8HkKTOs9JqbDw7caNP0UD8Jgbszhj/V+z1B/qmKXSqnaSJx6jDumcEsyrO4HZnDfcP/Uqf+UypsDDj+rB8yx/Eyv9Iqvuvv8A8J/qVNdmcMDabGHwzv8AAjN5Ake/Cd1R2fST4KaDyVb+9ps2lsOi/un9EVz6o/dj9TkcL2cqt8ZCD+JvYafOTeB2HSpa2zN1bXXwHASUidCjYUKW6W/q9zFVu6tTZvb4CIibTMIiIAiIgCIiAJzHabtK2GqCnSVS2UMxa5GvAAAjpOnkJt7YVHEEPUYow3cwIFxyBv6yyk46vNwSg4p+Y2Oz21PpVHORlYEqw5ZgAdPCxE2dpYzuaefIz7yrZSoO8wUHeIHEjnKbLwCYemEp8ONzqSTxJM2K1IOLMLi4Nj1BBHzAMjLGXjg8ljOxFt2jw4NizDceoT3dQqKaGmGYsFtb61LEaEXIuBL8Jt6lUcpchszKAR8ZV8hK2vcXt6ES6rsLDsLNSQjXl1KkgdBuJpw3R0lf6Fo51YIBlzkAWAzuLFut7Fhx+0fC0TwkYi8XgCIiAIiIAiIgCIiAIiIAiIgCIiAIiIAiIgCcV21pv3ykgmnlAXoGucw8+E7WR21NrpQIDAljrYW4dTeTp3CoS1srqJOO7NbslTdcMBUuN4lAeIp6W9L3kjj6BqKoU2tUpuePwpUDMNOoBlNn41a6Zk62IPEHoZfjMWlFM9RgqgqCTwuzBV+ZA9ZGVRVHrXclHGFgg/6PxwLf/oQ3dSgItlphrEGyakqlM6/aq1RwCylXZeMPcsKyioi1ldrlgQ9akyEpkAfcpsCNz4tLSdo4xHF1ZTvMnH7akhhY8xlPtLRjqe8c62T4iSAAMive50tlZTfxnhIgX2XjzcjEhTYZVurAMKdf4m7oFgajYcnQaIR/a2cbgcYarNSrrkJcqjaBfqlVBcJe2cOTrcX4ngJb6bTzKodSWUsLG91GW5vw+2nvM4N+EA5OrszHBkY1gzZFpXUiw7wUVquVKAbuSq4N7ligsBcHq6ZNtRY6876X01t0tLogCIiAIiIAiIgCIiAIiIAiIgCIiAIiIAkJtzYzV2DoQCBlIa9rAkjUeZk3IPtDtV6JVaehIzEkX0vawma7nThSbqcDw/E8pubF2d9Hp5SbsTc24Xtaw9pftXZiYlMlXMUvchWK5rqy2JGtt6/mBNfYG0Wro2f4lIFxzBH4zNtbaPcCnu5u8dk42tloVKpPA8qRHrJ284Tppw4GjR5SNHZGjrdqpLZgTmQEq5qFgSFGhas58Ta9wAJe3ZSieJqG5qFtV3jVyF7gLoL00OlreWk2KXaGkwawe6mmMpQhi1VylMDlqykcdOctqdo6IbLvk63AW9rVWpf51I9RLgatbsjSOazNmYZSxtfIaqVHy5QCGuhtyBY6W0k/STKoHG2nLh6C0g6/a2gtJqgWqyqrNohGYKoYZS1gQ1wAeF9Daxtmw3aOk3eZgytS78sts31dGs1LNccblTYdQw5QCZiQtTtNRRgr5kJZl3gNCqlmzWOigK5zcNxtdJSn2mom184LWyjK2pZnCKbgWZu7fQ8LamATcSGxPaOnT7kkMVrU3qKQCW3TSAXIBckioT/d8Zho9qFZXtTYsrFVUfaOVcgJIGUszBR48YBPxMWFql0VmUqSoJU2JViLlTbmJlgCIiAIiIAiIgCIiAIiIAiIgCaW0cDTqgd7y4G9iL+M3ZDbeRiVOuW3+Lxme6ko0m3HPwLKMdU0s4JDA4VKSZaY048b3PUmZqlINbMAbcLgGxIINvQkeRMj9hIwQ34E7vtrK7eoVnpAYdir51Fw2W1N703bxKq5cDmUElbyUqaaWPgeVI6ZNZybb4OmQwKIQwswKqQwHAMLajU+8ouCpgkimgLG5IVbk3BuTbXgPac2rY+hTztlqMcpan8W9mO6hB0vuJwsCcx0Bm7iKeMFe6MGRVXQhQjMTTDi2bMDpUIJva4tfhLiBLjBUxf6tN4kndXVibknTUkylLAU1LFUAzqFYW0KAscuXgBd2PjmMhl+nEUmIQOFfvE0yEmrRyjRvuisQ2thyuZioDH3d2C5vo1QIlxk+lXvTzKHPvfhAJ0bNo6fVU90FRuLorCzAaaAjQiVxGAp1FYMi2YENYWJBzX3hr9pv4j1kPUfHHQBRZviUJrSWudQGf42phdLW3jqDoJbZlFkpAOSWux3iWIBckLmJJNgQLknhAKJsqiECd0hUIlMAqG+rT4FJa5IB1156zKMHTBBCJdSSDlW4JFiQbaEgAekzxALVQC9gBc3NuZ6nxl0RAEREAREQBERAEREAREQBERAEi9tbbTC2DAszcFFuHU34CSkgO0uwDiSrIwDKMtmvYre41HA8feQqOSj5eS+2VJ1Eqr8pIbI2omJTMlxY2IPEGbGMxaUVzVGyi9r6nXjy8AT6GR/Z3ZH0amQxBZiCbcBYaATY2zh6T0wcQQKaMHNyApsCLN1GvDnENWlauSNdQVRqnx2NqpiUUAswAJUA30JdgqD1ZgPWVasoIBIuxIA6kC5+U5bE7Ewd0XvSpqMpUAUiS6OlUkg0zpolw27vXtmIMsHZ3CIwXv3JYIVUmk10XPTHdjJy7wi66rZdRJlR1H02n3Xe5x3eTvM/wBnusubNfpbWZXqqurEAXA1IGpNgPMkges5vB9nqQSrSFa9OtQOHCgoW7kUlpZgSCM1xVJsLEvqDaYqmxcKGCmsxyA4jKO7ZQaVbO1Q2pnLZt3KLCwIA0gHTJiULFQwLAEkA3tY2N/WXVa6qpZiAALk+E5p9k4Ou7kVd762o2VqYyiqtSnU3gt7XL3udCovoLS+h2fwtOvcORUpgVSCVG41NKSs2mq/UX8CW5G0A6XMJjXEKWKhhdQCR0Bva/sZBLs7D0mog1yPotOqQpqUx9XlIdnAAICq410tuzU/oLCVKdlrHgKRde6U5ED7hISwU3J6EgHjAOszD+esZhOaTszhgWtUbgWfep3szVXLnd3W+vID6MAq2PG91bs9RZaKd5ZKYqj4lzO1Rri4tlIDAtYg6gaWuCB0eYS2pWVQWYgBRcnoAL3M57A9nKN6hpVahDLUpm3d5Qaq0c7JuW4UaYAG6LEADgKHsXQyZcz8Ct/qySvdJSAYFCGsqaXGhJI5WAnWx1MK7FwFpi7nkoyB9f7pB9Zlq1lUFmIAUEk9ABcyI2j2bp10dHZwHbMbZDr9HFDQMpHwi97XB58pjTspRDo93zI2ZT9WCD3tF+IXUn6Oik8SGa5OlgJhsUgUNmGU2AN9CSwUa+ZAmXMJDHs1SIpLdstLMFFqdijVA5Vhl1F1A8ba3Os1R2Moa3aobqqgEpuBUZVyWXSwYjy04QDo80pnHWRC9nKYam2ep9XSNJQGAGUq4JJAvff5H7ItMB7I0SQWLNYDQrRCmwA1CoNN1d3hfW1zeAT+YRmEgF7I4cEHW6lSDZLjKajAA5dBmqsfMAy/Z/ZajRcOpYspUqWyXAVStgQo4g6ni1tSYBOxEQBERAE0tq7NXEoFcsLEsCtrglGQ6MCDdXYajncWIBG7EAgf9ksPlK71ixbitwTVWqRmy3IzpfUn4jy4XP2WoG/xgEFSAQAUas1Urw0GZ76WOg8bzkQCIwvZ2lTcOMxYFTc5eKq6jRVAG7UI0twHO98mydh0sMSaea5ULqR8KhVUaAcFVR421ubkycQCDr9l6L3vnuWDggrdSHqOtt3UBqrGxvewvfnXF9mKNQi+YZUpooXIAvckmmwGXiMzafDr8PCTcQCGw/ZuigYDNlZKlMruBRTqBAyqqqAvwA6cySbwezVEsrHMSrK9zl3mWozgsAtjqxkzEA57DdlUTOuc90aYRFAAZLFWLF9c5zIpsRYai1tJe3ZLDm2hFsnDLayIFChMuVRpfdA1uRa8nogGHC4cU1CqTlAUKDayqqhQBYeF/UzNEQBERAEREAREQBERAEREAREQBERAEREAREQBERAEREAREQBERAEREA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99" y="4008506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Brace 25"/>
          <p:cNvSpPr/>
          <p:nvPr/>
        </p:nvSpPr>
        <p:spPr>
          <a:xfrm rot="5400000">
            <a:off x="6644284" y="1616293"/>
            <a:ext cx="288031" cy="4208361"/>
          </a:xfrm>
          <a:prstGeom prst="rightBrace">
            <a:avLst>
              <a:gd name="adj1" fmla="val 3209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my approach because…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flexible and customizable</a:t>
            </a:r>
          </a:p>
          <a:p>
            <a:pPr lvl="1"/>
            <a:r>
              <a:rPr lang="en-US" dirty="0" smtClean="0"/>
              <a:t>(sub)log generation</a:t>
            </a:r>
          </a:p>
          <a:p>
            <a:endParaRPr lang="en-US" dirty="0" smtClean="0"/>
          </a:p>
          <a:p>
            <a:r>
              <a:rPr lang="en-US" dirty="0" smtClean="0"/>
              <a:t>You can plug (almost) anything to it</a:t>
            </a:r>
          </a:p>
          <a:p>
            <a:pPr lvl="1"/>
            <a:r>
              <a:rPr lang="en-US" dirty="0" smtClean="0"/>
              <a:t>Try it!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is faster &amp; stronger</a:t>
            </a:r>
          </a:p>
          <a:p>
            <a:pPr lvl="1"/>
            <a:r>
              <a:rPr lang="en-US" dirty="0" smtClean="0"/>
              <a:t>Time-</a:t>
            </a:r>
            <a:r>
              <a:rPr lang="en-US" dirty="0" err="1" smtClean="0"/>
              <a:t>boundness</a:t>
            </a:r>
            <a:r>
              <a:rPr lang="en-US" dirty="0" smtClean="0"/>
              <a:t> / DB storage</a:t>
            </a:r>
          </a:p>
          <a:p>
            <a:endParaRPr lang="en-US" dirty="0" smtClean="0"/>
          </a:p>
          <a:p>
            <a:r>
              <a:rPr lang="en-US" dirty="0" smtClean="0"/>
              <a:t>Want to check it out?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still have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look &amp; feel</a:t>
            </a:r>
          </a:p>
          <a:p>
            <a:pPr lvl="1"/>
            <a:r>
              <a:rPr lang="en-US" dirty="0" smtClean="0"/>
              <a:t>Do you feel me?</a:t>
            </a:r>
          </a:p>
          <a:p>
            <a:endParaRPr lang="en-US" dirty="0"/>
          </a:p>
          <a:p>
            <a:r>
              <a:rPr lang="en-US" dirty="0" smtClean="0"/>
              <a:t>Add BPM/BI metrics</a:t>
            </a:r>
          </a:p>
          <a:p>
            <a:pPr lvl="1"/>
            <a:r>
              <a:rPr lang="en-US" dirty="0" smtClean="0"/>
              <a:t>Calculation &amp; Visualization</a:t>
            </a:r>
          </a:p>
          <a:p>
            <a:endParaRPr lang="en-US" dirty="0"/>
          </a:p>
          <a:p>
            <a:r>
              <a:rPr lang="en-US" dirty="0" smtClean="0"/>
              <a:t>Do user testing</a:t>
            </a:r>
          </a:p>
          <a:p>
            <a:pPr lvl="1"/>
            <a:r>
              <a:rPr lang="en-US" dirty="0" smtClean="0"/>
              <a:t>Reward for those who help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14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728192" cy="193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compare models</a:t>
            </a:r>
          </a:p>
          <a:p>
            <a:pPr lvl="1"/>
            <a:r>
              <a:rPr lang="en-US" dirty="0" smtClean="0"/>
              <a:t>Highlight different parts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15</a:t>
            </a:fld>
            <a:endParaRPr lang="en-GB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2528219"/>
            <a:ext cx="8001000" cy="39624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83968" y="3000469"/>
            <a:ext cx="43204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ight Arrow 12"/>
          <p:cNvSpPr/>
          <p:nvPr/>
        </p:nvSpPr>
        <p:spPr>
          <a:xfrm>
            <a:off x="4283968" y="5155232"/>
            <a:ext cx="43204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8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compare models</a:t>
            </a:r>
          </a:p>
          <a:p>
            <a:pPr lvl="1"/>
            <a:r>
              <a:rPr lang="en-US" dirty="0" smtClean="0"/>
              <a:t>Highlight common parts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16</a:t>
            </a:fld>
            <a:endParaRPr lang="en-GB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8" y="2989443"/>
            <a:ext cx="7772400" cy="2590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283968" y="3004859"/>
            <a:ext cx="43204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ight Arrow 13"/>
          <p:cNvSpPr/>
          <p:nvPr/>
        </p:nvSpPr>
        <p:spPr>
          <a:xfrm>
            <a:off x="4283968" y="5159622"/>
            <a:ext cx="43204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6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compare models</a:t>
            </a:r>
          </a:p>
          <a:p>
            <a:pPr lvl="1"/>
            <a:r>
              <a:rPr lang="en-US" dirty="0" smtClean="0"/>
              <a:t>Why not both?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2984307"/>
            <a:ext cx="8001000" cy="2590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436626">
            <a:off x="4331876" y="4776998"/>
            <a:ext cx="43204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ight Arrow 12"/>
          <p:cNvSpPr/>
          <p:nvPr/>
        </p:nvSpPr>
        <p:spPr>
          <a:xfrm rot="2003652">
            <a:off x="4328133" y="3508423"/>
            <a:ext cx="432048" cy="43204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compare models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Ideas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C00000"/>
                </a:solidFill>
              </a:rPr>
              <a:t>collaboration</a:t>
            </a:r>
            <a:r>
              <a:rPr lang="en-US" dirty="0" smtClean="0"/>
              <a:t> are always welcome!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tue.nl/uploads/pics/TU_DSC_e_keyimage_RGB_-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4" y="-238848"/>
            <a:ext cx="9184271" cy="66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Googling </a:t>
            </a:r>
            <a:br>
              <a:rPr lang="en-US" dirty="0" smtClean="0"/>
            </a:br>
            <a:r>
              <a:rPr lang="en-US" dirty="0" smtClean="0"/>
              <a:t>“Multidimensional Analysis”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Data dimensions &amp; Measurements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Single-dimensional datasets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23996193"/>
              </p:ext>
            </p:extLst>
          </p:nvPr>
        </p:nvGraphicFramePr>
        <p:xfrm>
          <a:off x="827584" y="2996952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95975187"/>
              </p:ext>
            </p:extLst>
          </p:nvPr>
        </p:nvGraphicFramePr>
        <p:xfrm>
          <a:off x="4932040" y="2996952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8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Googling </a:t>
            </a:r>
            <a:br>
              <a:rPr lang="en-US" dirty="0" smtClean="0"/>
            </a:br>
            <a:r>
              <a:rPr lang="en-US" dirty="0" smtClean="0"/>
              <a:t>“Multidimensional Analysis”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Data dimensions &amp; Measurements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Two-dimensional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75621898"/>
              </p:ext>
            </p:extLst>
          </p:nvPr>
        </p:nvGraphicFramePr>
        <p:xfrm>
          <a:off x="2915816" y="2708920"/>
          <a:ext cx="58326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5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Googling </a:t>
            </a:r>
            <a:br>
              <a:rPr lang="en-US" dirty="0" smtClean="0"/>
            </a:br>
            <a:r>
              <a:rPr lang="en-US" dirty="0" smtClean="0"/>
              <a:t>“Multidimensional Analysis”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Wikipedia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dimensions &amp; Measurements</a:t>
            </a:r>
          </a:p>
          <a:p>
            <a:pPr lvl="1"/>
            <a:endParaRPr lang="en-US" dirty="0"/>
          </a:p>
          <a:p>
            <a:r>
              <a:rPr lang="en-US" dirty="0" smtClean="0"/>
              <a:t>Microsoft (</a:t>
            </a:r>
            <a:r>
              <a:rPr lang="en-US" strike="sngStrike" dirty="0" err="1" smtClean="0"/>
              <a:t>Hyper</a:t>
            </a:r>
            <a:r>
              <a:rPr lang="en-US" dirty="0" err="1" smtClean="0"/>
              <a:t>Cube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Dimensions &amp; measures</a:t>
            </a:r>
          </a:p>
          <a:p>
            <a:pPr lvl="2"/>
            <a:r>
              <a:rPr lang="en-US" dirty="0" err="1" smtClean="0"/>
              <a:t>Keyphrase</a:t>
            </a:r>
            <a:r>
              <a:rPr lang="en-US" dirty="0" smtClean="0"/>
              <a:t>:  </a:t>
            </a:r>
            <a:r>
              <a:rPr lang="en-US" dirty="0" smtClean="0">
                <a:solidFill>
                  <a:schemeClr val="accent2"/>
                </a:solidFill>
              </a:rPr>
              <a:t>Aggregation of measurements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4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446003" y="2852936"/>
            <a:ext cx="3965296" cy="3067135"/>
            <a:chOff x="-612576" y="-459432"/>
            <a:chExt cx="10954927" cy="8186091"/>
          </a:xfrm>
        </p:grpSpPr>
        <p:pic>
          <p:nvPicPr>
            <p:cNvPr id="1026" name="Picture 2" descr="http://www.formika-gmbh.de/images/grafiken/gfx_cub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-459432"/>
              <a:ext cx="10954927" cy="818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520621" y="981936"/>
              <a:ext cx="1141082" cy="1107207"/>
            </a:xfrm>
            <a:custGeom>
              <a:avLst/>
              <a:gdLst>
                <a:gd name="connsiteX0" fmla="*/ 34724 w 706055"/>
                <a:gd name="connsiteY0" fmla="*/ 625032 h 717630"/>
                <a:gd name="connsiteX1" fmla="*/ 486136 w 706055"/>
                <a:gd name="connsiteY1" fmla="*/ 717630 h 717630"/>
                <a:gd name="connsiteX2" fmla="*/ 486136 w 706055"/>
                <a:gd name="connsiteY2" fmla="*/ 266217 h 717630"/>
                <a:gd name="connsiteX3" fmla="*/ 706055 w 706055"/>
                <a:gd name="connsiteY3" fmla="*/ 92597 h 717630"/>
                <a:gd name="connsiteX4" fmla="*/ 254643 w 706055"/>
                <a:gd name="connsiteY4" fmla="*/ 0 h 717630"/>
                <a:gd name="connsiteX5" fmla="*/ 0 w 706055"/>
                <a:gd name="connsiteY5" fmla="*/ 162045 h 717630"/>
                <a:gd name="connsiteX6" fmla="*/ 34724 w 706055"/>
                <a:gd name="connsiteY6" fmla="*/ 625032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055" h="717630">
                  <a:moveTo>
                    <a:pt x="34724" y="625032"/>
                  </a:moveTo>
                  <a:lnTo>
                    <a:pt x="486136" y="717630"/>
                  </a:lnTo>
                  <a:lnTo>
                    <a:pt x="486136" y="266217"/>
                  </a:lnTo>
                  <a:lnTo>
                    <a:pt x="706055" y="92597"/>
                  </a:lnTo>
                  <a:lnTo>
                    <a:pt x="254643" y="0"/>
                  </a:lnTo>
                  <a:lnTo>
                    <a:pt x="0" y="162045"/>
                  </a:lnTo>
                  <a:lnTo>
                    <a:pt x="34724" y="625032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32196" y="1231477"/>
              <a:ext cx="785663" cy="16072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11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432" y="1600200"/>
            <a:ext cx="4038600" cy="4525963"/>
          </a:xfrm>
        </p:spPr>
        <p:txBody>
          <a:bodyPr/>
          <a:lstStyle/>
          <a:p>
            <a:r>
              <a:rPr lang="en-US" dirty="0" smtClean="0"/>
              <a:t>Aggregation </a:t>
            </a:r>
            <a:r>
              <a:rPr lang="en-US" dirty="0" smtClean="0">
                <a:sym typeface="Wingdings" panose="05000000000000000000" pitchFamily="2" charset="2"/>
              </a:rPr>
              <a:t> Cell</a:t>
            </a:r>
            <a:endParaRPr lang="en-US" dirty="0" smtClean="0"/>
          </a:p>
          <a:p>
            <a:pPr lvl="2"/>
            <a:r>
              <a:rPr lang="en-US" dirty="0" smtClean="0"/>
              <a:t>Slice/Dice</a:t>
            </a:r>
          </a:p>
          <a:p>
            <a:pPr lvl="2"/>
            <a:r>
              <a:rPr lang="en-US" dirty="0" smtClean="0"/>
              <a:t>Roll-up/Drill-down</a:t>
            </a:r>
          </a:p>
          <a:p>
            <a:endParaRPr lang="en-US" dirty="0" smtClean="0"/>
          </a:p>
          <a:p>
            <a:r>
              <a:rPr lang="en-US" dirty="0" smtClean="0"/>
              <a:t>Visualization</a:t>
            </a:r>
          </a:p>
          <a:p>
            <a:pPr lvl="2"/>
            <a:r>
              <a:rPr lang="en-US" dirty="0" smtClean="0"/>
              <a:t>Fancy flavors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038600" cy="4525963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Cell selection</a:t>
            </a:r>
          </a:p>
          <a:p>
            <a:pPr lvl="2" algn="r"/>
            <a:r>
              <a:rPr lang="en-US" dirty="0" smtClean="0"/>
              <a:t>Scope definition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Comparison</a:t>
            </a:r>
          </a:p>
          <a:p>
            <a:pPr lvl="2" algn="r"/>
            <a:r>
              <a:rPr lang="en-US" dirty="0" smtClean="0"/>
              <a:t>Eureka!</a:t>
            </a:r>
            <a:endParaRPr lang="en-US" dirty="0"/>
          </a:p>
          <a:p>
            <a:pPr algn="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5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19872" y="2060848"/>
            <a:ext cx="2520280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2" y="2564904"/>
            <a:ext cx="2520280" cy="6480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19872" y="3501008"/>
            <a:ext cx="2520280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319972" y="872716"/>
            <a:ext cx="576064" cy="7272808"/>
          </a:xfrm>
          <a:prstGeom prst="rightBrace">
            <a:avLst>
              <a:gd name="adj1" fmla="val 3209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46040" y="4869160"/>
            <a:ext cx="352616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nion Pro" pitchFamily="18" charset="0"/>
                <a:ea typeface="+mn-ea"/>
                <a:cs typeface="+mn-cs"/>
              </a:defRPr>
            </a:lvl1pPr>
            <a:lvl2pPr marL="36000" indent="0" algn="l" defTabSz="914400" rtl="0" eaLnBrk="1" latinLnBrk="0" hangingPunct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nion Pro" pitchFamily="18" charset="0"/>
                <a:ea typeface="+mn-ea"/>
                <a:cs typeface="+mn-cs"/>
              </a:defRPr>
            </a:lvl2pPr>
            <a:lvl3pPr marL="72000" indent="0" algn="l" defTabSz="914400" rtl="0" eaLnBrk="1" latinLnBrk="0" hangingPunct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nion Pro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sz="1800" kern="1200">
                <a:solidFill>
                  <a:schemeClr val="tx1"/>
                </a:solidFill>
                <a:latin typeface="Minion Pro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Tx/>
              <a:buNone/>
              <a:defRPr sz="1800" kern="1200">
                <a:solidFill>
                  <a:schemeClr val="tx1"/>
                </a:solidFill>
                <a:latin typeface="Minion Pro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Decision Support</a:t>
            </a:r>
          </a:p>
          <a:p>
            <a:pPr lvl="2" algn="ctr"/>
            <a:r>
              <a:rPr lang="en-US" dirty="0" smtClean="0"/>
              <a:t>Trends</a:t>
            </a:r>
          </a:p>
          <a:p>
            <a:pPr lvl="2" algn="ctr"/>
            <a:r>
              <a:rPr lang="en-US" dirty="0" smtClean="0"/>
              <a:t>Performance</a:t>
            </a:r>
          </a:p>
          <a:p>
            <a:pPr lvl="2" algn="ctr"/>
            <a:r>
              <a:rPr lang="en-US" dirty="0" smtClean="0"/>
              <a:t>…</a:t>
            </a:r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OLAP is a good example for M.A.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n 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ine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nalytical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rocessing (Cube)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OLAP / </a:t>
            </a:r>
            <a:r>
              <a:rPr lang="en-US" b="1" dirty="0" smtClean="0"/>
              <a:t>R</a:t>
            </a:r>
            <a:r>
              <a:rPr lang="en-US" dirty="0" smtClean="0"/>
              <a:t>OLAP / </a:t>
            </a:r>
            <a:r>
              <a:rPr lang="en-US" b="1" dirty="0" smtClean="0"/>
              <a:t>H</a:t>
            </a:r>
            <a:r>
              <a:rPr lang="en-US" dirty="0" smtClean="0"/>
              <a:t>OLAP</a:t>
            </a:r>
          </a:p>
          <a:p>
            <a:pPr lvl="1"/>
            <a:endParaRPr lang="en-US" dirty="0"/>
          </a:p>
          <a:p>
            <a:r>
              <a:rPr lang="en-US" dirty="0"/>
              <a:t>On </a:t>
            </a:r>
            <a:r>
              <a:rPr lang="en-US" dirty="0" smtClean="0"/>
              <a:t>Line</a:t>
            </a:r>
          </a:p>
          <a:p>
            <a:pPr lvl="1"/>
            <a:r>
              <a:rPr lang="en-US" dirty="0" err="1" smtClean="0"/>
              <a:t>Summarizability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/>
              <a:t>easurements disjoint within dimension	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34" y="3645024"/>
            <a:ext cx="4132266" cy="2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2636912"/>
            <a:ext cx="20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nion Pro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Minion Pro" pitchFamily="18" charset="0"/>
              </a:rPr>
              <a:t>Real Time</a:t>
            </a:r>
            <a:endParaRPr lang="en-GB" sz="2800" dirty="0">
              <a:latin typeface="Minion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2636912"/>
            <a:ext cx="293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nion Pro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Minion Pro" pitchFamily="18" charset="0"/>
              </a:rPr>
              <a:t>Pre-calculations</a:t>
            </a:r>
            <a:endParaRPr lang="en-GB" sz="2800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apply this to process</a:t>
            </a:r>
            <a:r>
              <a:rPr lang="en-US" baseline="0" dirty="0" smtClean="0"/>
              <a:t>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32248"/>
            <a:ext cx="3250704" cy="4349080"/>
          </a:xfrm>
        </p:spPr>
        <p:txBody>
          <a:bodyPr/>
          <a:lstStyle/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(Trace &amp; Event) Attributes</a:t>
            </a:r>
          </a:p>
          <a:p>
            <a:pPr lvl="1"/>
            <a:endParaRPr lang="en-US" dirty="0"/>
          </a:p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endParaRPr lang="en-US" dirty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err="1" smtClean="0"/>
              <a:t>Summarizability</a:t>
            </a:r>
            <a:r>
              <a:rPr lang="en-US" dirty="0" smtClean="0"/>
              <a:t> is not </a:t>
            </a:r>
          </a:p>
          <a:p>
            <a:pPr lvl="1"/>
            <a:r>
              <a:rPr lang="en-US" dirty="0" smtClean="0"/>
              <a:t>guaranteed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 title="Event 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2"/>
          <a:stretch/>
        </p:blipFill>
        <p:spPr bwMode="auto">
          <a:xfrm>
            <a:off x="4059316" y="3463594"/>
            <a:ext cx="4762500" cy="15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9516" y="3133796"/>
            <a:ext cx="100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inion Pro" pitchFamily="18" charset="0"/>
              </a:rPr>
              <a:t>Event Log</a:t>
            </a:r>
            <a:endParaRPr lang="en-GB" sz="1600" dirty="0">
              <a:latin typeface="Minion Pr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004" y="4085739"/>
            <a:ext cx="53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Minion Pro" pitchFamily="18" charset="0"/>
              </a:rPr>
              <a:t>Event</a:t>
            </a:r>
            <a:endParaRPr lang="en-GB" sz="1200" dirty="0">
              <a:latin typeface="Minion Pro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1284" y="4239627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1364" y="5274291"/>
            <a:ext cx="123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Minion Pro" pitchFamily="18" charset="0"/>
              </a:rPr>
              <a:t>(Event) </a:t>
            </a:r>
            <a:r>
              <a:rPr lang="en-US" sz="1200" dirty="0" smtClean="0">
                <a:latin typeface="Minion Pro" pitchFamily="18" charset="0"/>
              </a:rPr>
              <a:t>Attribute</a:t>
            </a:r>
            <a:endParaRPr lang="en-GB" sz="1200" dirty="0">
              <a:latin typeface="Minion Pro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02912" y="5089060"/>
            <a:ext cx="0" cy="225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1284" y="3049961"/>
            <a:ext cx="1223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Minion Pro" pitchFamily="18" charset="0"/>
              </a:rPr>
              <a:t>(Trace)</a:t>
            </a:r>
            <a:r>
              <a:rPr lang="en-US" sz="1200" dirty="0" smtClean="0">
                <a:latin typeface="Minion Pro" pitchFamily="18" charset="0"/>
              </a:rPr>
              <a:t> Attribute</a:t>
            </a:r>
            <a:endParaRPr lang="en-GB" sz="1200" dirty="0">
              <a:latin typeface="Minion Pro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62588" y="3265364"/>
            <a:ext cx="0" cy="198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Tatiana </a:t>
            </a:r>
            <a:r>
              <a:rPr lang="en-US" dirty="0" err="1" smtClean="0"/>
              <a:t>Mamaliga</a:t>
            </a:r>
            <a:r>
              <a:rPr lang="en-US" dirty="0" smtClean="0"/>
              <a:t> (TU/e)</a:t>
            </a:r>
          </a:p>
          <a:p>
            <a:pPr lvl="1"/>
            <a:r>
              <a:rPr lang="en-US" dirty="0" err="1" smtClean="0"/>
              <a:t>ProCube</a:t>
            </a:r>
            <a:r>
              <a:rPr lang="en-US" dirty="0" smtClean="0"/>
              <a:t> (prototype)</a:t>
            </a:r>
          </a:p>
          <a:p>
            <a:pPr lvl="1"/>
            <a:endParaRPr lang="en-US" dirty="0"/>
          </a:p>
          <a:p>
            <a:pPr marL="0" lvl="1"/>
            <a:r>
              <a:rPr lang="de-DE" sz="2800" dirty="0" smtClean="0"/>
              <a:t>Vogelgesang</a:t>
            </a:r>
            <a:r>
              <a:rPr lang="de-DE" sz="2800" dirty="0"/>
              <a:t> </a:t>
            </a:r>
            <a:r>
              <a:rPr lang="de-DE" sz="2800" dirty="0" smtClean="0"/>
              <a:t>, Appelrath (</a:t>
            </a:r>
            <a:r>
              <a:rPr lang="en-US" sz="2800" dirty="0"/>
              <a:t>University of </a:t>
            </a:r>
            <a:r>
              <a:rPr lang="en-US" sz="2800" dirty="0" smtClean="0"/>
              <a:t>Oldenburg)</a:t>
            </a:r>
          </a:p>
          <a:p>
            <a:pPr lvl="1"/>
            <a:r>
              <a:rPr lang="en-US" dirty="0"/>
              <a:t>Only </a:t>
            </a:r>
            <a:r>
              <a:rPr lang="en-US" dirty="0" err="1"/>
              <a:t>theorical</a:t>
            </a:r>
            <a:endParaRPr lang="en-US" dirty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err="1" smtClean="0"/>
              <a:t>Shengnan</a:t>
            </a:r>
            <a:r>
              <a:rPr lang="en-US" sz="2800" dirty="0" smtClean="0"/>
              <a:t> Guo (TU/e)</a:t>
            </a:r>
            <a:endParaRPr lang="en-GB" sz="2800" dirty="0"/>
          </a:p>
          <a:p>
            <a:pPr marL="36000" lvl="2"/>
            <a:r>
              <a:rPr lang="en-US" sz="2000" dirty="0" smtClean="0"/>
              <a:t>Work in progress (</a:t>
            </a:r>
            <a:r>
              <a:rPr lang="en-US" sz="2000" dirty="0" err="1" smtClean="0"/>
              <a:t>ProM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</a:t>
            </a:r>
          </a:p>
          <a:p>
            <a:pPr lvl="1"/>
            <a:r>
              <a:rPr lang="en-US" dirty="0" smtClean="0"/>
              <a:t>Flexible input/output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Performance-wise</a:t>
            </a:r>
          </a:p>
          <a:p>
            <a:pPr lvl="1"/>
            <a:r>
              <a:rPr lang="en-US" dirty="0" smtClean="0"/>
              <a:t>Usable</a:t>
            </a:r>
          </a:p>
          <a:p>
            <a:pPr lvl="1"/>
            <a:endParaRPr lang="en-US" dirty="0" smtClean="0"/>
          </a:p>
          <a:p>
            <a:r>
              <a:rPr lang="en-US" dirty="0"/>
              <a:t>OLAP functions</a:t>
            </a:r>
          </a:p>
          <a:p>
            <a:pPr lvl="1"/>
            <a:r>
              <a:rPr lang="en-US" dirty="0"/>
              <a:t>Slice/Dice/Roll-up/Drill-down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Analysis tools</a:t>
            </a:r>
          </a:p>
          <a:p>
            <a:pPr lvl="1"/>
            <a:r>
              <a:rPr lang="en-US" dirty="0" smtClean="0"/>
              <a:t>Process Mining / BPM / BI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946E-CE52-4FC5-8855-FCF6F22D9E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Multidimensional Analyt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Process Multidimensional Analytics</Template>
  <TotalTime>414</TotalTime>
  <Words>507</Words>
  <Application>Microsoft Office PowerPoint</Application>
  <PresentationFormat>On-screen Show (4:3)</PresentationFormat>
  <Paragraphs>215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Process Multidimensional Analytics</vt:lpstr>
      <vt:lpstr>Process Multidimensional Analysis</vt:lpstr>
      <vt:lpstr>Googling  “Multidimensional Analysis”</vt:lpstr>
      <vt:lpstr>Googling  “Multidimensional Analysis”</vt:lpstr>
      <vt:lpstr>Googling  “Multidimensional Analysis”</vt:lpstr>
      <vt:lpstr>Why is this important?</vt:lpstr>
      <vt:lpstr>OLAP is a good example for M.A.</vt:lpstr>
      <vt:lpstr>How can we apply this to processes?</vt:lpstr>
      <vt:lpstr>Approaches so far…</vt:lpstr>
      <vt:lpstr>PMAC</vt:lpstr>
      <vt:lpstr>How does my approach work?</vt:lpstr>
      <vt:lpstr>How does my approach work?</vt:lpstr>
      <vt:lpstr>How does my approach work?</vt:lpstr>
      <vt:lpstr>I like my approach because…</vt:lpstr>
      <vt:lpstr>I still have to…</vt:lpstr>
      <vt:lpstr>Future work</vt:lpstr>
      <vt:lpstr>Future work</vt:lpstr>
      <vt:lpstr>Future work</vt:lpstr>
      <vt:lpstr>Future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Multidimensional Analytics</dc:title>
  <dc:creator>bcf</dc:creator>
  <cp:lastModifiedBy>bcf</cp:lastModifiedBy>
  <cp:revision>35</cp:revision>
  <dcterms:created xsi:type="dcterms:W3CDTF">2014-09-03T13:17:06Z</dcterms:created>
  <dcterms:modified xsi:type="dcterms:W3CDTF">2014-09-04T08:32:24Z</dcterms:modified>
</cp:coreProperties>
</file>