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342" r:id="rId3"/>
    <p:sldId id="285" r:id="rId4"/>
    <p:sldId id="299" r:id="rId5"/>
    <p:sldId id="347" r:id="rId6"/>
    <p:sldId id="291" r:id="rId7"/>
    <p:sldId id="292" r:id="rId8"/>
    <p:sldId id="293" r:id="rId9"/>
    <p:sldId id="294" r:id="rId10"/>
    <p:sldId id="296" r:id="rId11"/>
    <p:sldId id="301" r:id="rId12"/>
    <p:sldId id="332" r:id="rId13"/>
    <p:sldId id="349" r:id="rId14"/>
    <p:sldId id="309" r:id="rId15"/>
    <p:sldId id="310" r:id="rId16"/>
    <p:sldId id="350" r:id="rId17"/>
    <p:sldId id="334" r:id="rId18"/>
    <p:sldId id="351" r:id="rId19"/>
    <p:sldId id="345" r:id="rId20"/>
    <p:sldId id="352" r:id="rId21"/>
    <p:sldId id="353" r:id="rId22"/>
    <p:sldId id="323" r:id="rId23"/>
    <p:sldId id="325" r:id="rId24"/>
    <p:sldId id="326" r:id="rId25"/>
    <p:sldId id="328" r:id="rId26"/>
    <p:sldId id="354" r:id="rId27"/>
    <p:sldId id="335" r:id="rId28"/>
    <p:sldId id="329" r:id="rId29"/>
    <p:sldId id="337" r:id="rId30"/>
    <p:sldId id="355" r:id="rId31"/>
    <p:sldId id="277" r:id="rId32"/>
    <p:sldId id="273" r:id="rId33"/>
    <p:sldId id="260" r:id="rId34"/>
    <p:sldId id="343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9" autoAdjust="0"/>
    <p:restoredTop sz="85231" autoAdjust="0"/>
  </p:normalViewPr>
  <p:slideViewPr>
    <p:cSldViewPr>
      <p:cViewPr>
        <p:scale>
          <a:sx n="60" d="100"/>
          <a:sy n="60" d="100"/>
        </p:scale>
        <p:origin x="-144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080E4-437A-4736-9B53-60F2A3A36245}" type="datetimeFigureOut">
              <a:rPr lang="en-GB" smtClean="0"/>
              <a:t>16/04/2014</a:t>
            </a:fld>
            <a:endParaRPr lang="en-GB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E1B16-0C91-460C-B278-8BFFD241A846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74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purposes are two.</a:t>
            </a:r>
            <a:r>
              <a:rPr lang="en-GB" baseline="0" dirty="0" smtClean="0"/>
              <a:t> Firstly we are going to investigate the reasons that brought me to work on this integration.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E1B16-0C91-460C-B278-8BFFD241A84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692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</a:t>
            </a:r>
            <a:r>
              <a:rPr lang="en-GB" baseline="0" dirty="0" smtClean="0"/>
              <a:t> as u saw one issue of Prom is the several steps necessary to get an analysis</a:t>
            </a:r>
          </a:p>
          <a:p>
            <a:r>
              <a:rPr lang="en-GB" baseline="0" dirty="0" smtClean="0"/>
              <a:t>With doing experiments I mean that if you want to see the </a:t>
            </a:r>
            <a:r>
              <a:rPr lang="en-GB" baseline="0" dirty="0" err="1" smtClean="0"/>
              <a:t>behavior</a:t>
            </a:r>
            <a:r>
              <a:rPr lang="en-GB" baseline="0" dirty="0" smtClean="0"/>
              <a:t> of the analysis with different parameters you need to compose and execute again all the steps, </a:t>
            </a:r>
          </a:p>
          <a:p>
            <a:r>
              <a:rPr lang="en-GB" baseline="0" dirty="0" smtClean="0"/>
              <a:t>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 domain the analysis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always the same only change the data processed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E1B16-0C91-460C-B278-8BFFD241A84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726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to sum up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E1B16-0C91-460C-B278-8BFFD241A84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187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Compose and THEN</a:t>
            </a:r>
            <a:r>
              <a:rPr lang="en-GB" baseline="0" dirty="0" smtClean="0"/>
              <a:t> execute, in Prom you compose and execute in the same time so this is the first advantage in </a:t>
            </a:r>
            <a:r>
              <a:rPr lang="en-GB" baseline="0" dirty="0" err="1" smtClean="0"/>
              <a:t>knime</a:t>
            </a:r>
            <a:r>
              <a:rPr lang="en-GB" baseline="0" dirty="0" smtClean="0"/>
              <a:t> that you can repeat the same analysis only changing one parameter without </a:t>
            </a:r>
            <a:r>
              <a:rPr lang="en-GB" baseline="0" dirty="0" err="1" smtClean="0"/>
              <a:t>ri</a:t>
            </a:r>
            <a:r>
              <a:rPr lang="en-GB" baseline="0" dirty="0" smtClean="0"/>
              <a:t>-run it again this is important for example for the </a:t>
            </a:r>
            <a:r>
              <a:rPr lang="en-GB" baseline="0" dirty="0" err="1" smtClean="0"/>
              <a:t>ospital</a:t>
            </a:r>
            <a:r>
              <a:rPr lang="en-GB" baseline="0" dirty="0" smtClean="0"/>
              <a:t> when the analysis process could be the same and only the data change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E1B16-0C91-460C-B278-8BFFD241A846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72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This is an example of workflow in KNIME, as you can see it’s made by different steps:</a:t>
            </a:r>
          </a:p>
          <a:p>
            <a:r>
              <a:rPr lang="en-GB" dirty="0" smtClean="0"/>
              <a:t>Data Access for the input</a:t>
            </a:r>
            <a:r>
              <a:rPr lang="en-GB" baseline="0" dirty="0" smtClean="0"/>
              <a:t> data, then the manipulation of the data is made, after that some analysis are executed and the visualization and exploitation.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E1B16-0C91-460C-B278-8BFFD241A846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9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E1B16-0C91-460C-B278-8BFFD241A846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687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E1B16-0C91-460C-B278-8BFFD241A846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42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2446-62EE-4095-B608-B81824E3EF4B}" type="datetimeFigureOut">
              <a:rPr lang="it-IT" smtClean="0">
                <a:solidFill>
                  <a:srgbClr val="EEECE1"/>
                </a:solidFill>
              </a:rPr>
              <a:pPr/>
              <a:t>16/04/2014</a:t>
            </a:fld>
            <a:endParaRPr lang="it-IT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F0A6-9ED7-4DAE-A008-6D4C6E6A7A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7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2446-62EE-4095-B608-B81824E3EF4B}" type="datetimeFigureOut">
              <a:rPr lang="it-IT" smtClean="0">
                <a:solidFill>
                  <a:srgbClr val="EEECE1"/>
                </a:solidFill>
              </a:rPr>
              <a:pPr/>
              <a:t>16/04/2014</a:t>
            </a:fld>
            <a:endParaRPr lang="it-IT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F0A6-9ED7-4DAE-A008-6D4C6E6A7A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497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2446-62EE-4095-B608-B81824E3EF4B}" type="datetimeFigureOut">
              <a:rPr lang="it-IT" smtClean="0">
                <a:solidFill>
                  <a:srgbClr val="EEECE1"/>
                </a:solidFill>
              </a:rPr>
              <a:pPr/>
              <a:t>16/04/2014</a:t>
            </a:fld>
            <a:endParaRPr lang="it-IT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F0A6-9ED7-4DAE-A008-6D4C6E6A7A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3834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</p:spTree>
    <p:extLst>
      <p:ext uri="{BB962C8B-B14F-4D97-AF65-F5344CB8AC3E}">
        <p14:creationId xmlns:p14="http://schemas.microsoft.com/office/powerpoint/2010/main" val="1870147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101073"/>
                </a:solidFill>
              </a:rPr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FFFFFF"/>
                </a:solidFill>
              </a:rPr>
              <a:t>PAGE </a:t>
            </a:r>
            <a:fld id="{0B27E15A-8EF8-47B8-9ECE-E203BDCDE3D0}" type="slidenum">
              <a:rPr lang="nl-NL">
                <a:solidFill>
                  <a:srgbClr val="FFFFFF"/>
                </a:solidFill>
              </a:rPr>
              <a:pPr/>
              <a:t>‹N›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1332BE-1560-4F1B-815B-4FC7EA63CA42}" type="datetime1">
              <a:rPr lang="en-GB" smtClean="0">
                <a:solidFill>
                  <a:srgbClr val="FFFFFF"/>
                </a:solidFill>
              </a:rPr>
              <a:pPr/>
              <a:t>16/04/2014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87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101073"/>
                </a:solidFill>
              </a:rPr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FFFFFF"/>
                </a:solidFill>
              </a:rPr>
              <a:t>PAGE </a:t>
            </a:r>
            <a:fld id="{4ECDD008-6404-4746-BBE8-0B45591234D6}" type="slidenum">
              <a:rPr lang="nl-NL">
                <a:solidFill>
                  <a:srgbClr val="FFFFFF"/>
                </a:solidFill>
              </a:rPr>
              <a:pPr/>
              <a:t>‹N›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73500FF-4FC5-4732-806C-1241F94AD8D9}" type="datetime1">
              <a:rPr lang="en-GB" smtClean="0">
                <a:solidFill>
                  <a:srgbClr val="FFFFFF"/>
                </a:solidFill>
              </a:rPr>
              <a:pPr/>
              <a:t>16/04/2014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86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101073"/>
                </a:solidFill>
              </a:rPr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FFFFFF"/>
                </a:solidFill>
              </a:rPr>
              <a:t>PAGE </a:t>
            </a:r>
            <a:fld id="{BEA12E00-16AC-4E74-8DAD-A01D6CA0A37F}" type="slidenum">
              <a:rPr lang="nl-NL">
                <a:solidFill>
                  <a:srgbClr val="FFFFFF"/>
                </a:solidFill>
              </a:rPr>
              <a:pPr/>
              <a:t>‹N›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5ECBCAA-4E65-429B-BE08-0FDD66CA7237}" type="datetime1">
              <a:rPr lang="en-GB" smtClean="0">
                <a:solidFill>
                  <a:srgbClr val="FFFFFF"/>
                </a:solidFill>
              </a:rPr>
              <a:pPr/>
              <a:t>16/04/2014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54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101073"/>
                </a:solidFill>
              </a:rPr>
              <a:t>/ name of department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FFFFFF"/>
                </a:solidFill>
              </a:rPr>
              <a:t>PAGE </a:t>
            </a:r>
            <a:fld id="{2B6A0A39-4227-40DB-A89B-31932DA63FC0}" type="slidenum">
              <a:rPr lang="nl-NL">
                <a:solidFill>
                  <a:srgbClr val="FFFFFF"/>
                </a:solidFill>
              </a:rPr>
              <a:pPr/>
              <a:t>‹N›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D72CBFA-78FE-418D-98EA-E844BA01D00B}" type="datetime1">
              <a:rPr lang="en-GB" smtClean="0">
                <a:solidFill>
                  <a:srgbClr val="FFFFFF"/>
                </a:solidFill>
              </a:rPr>
              <a:pPr/>
              <a:t>16/04/2014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31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101073"/>
                </a:solidFill>
              </a:rPr>
              <a:t>/ name of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FFFFFF"/>
                </a:solidFill>
              </a:rPr>
              <a:t>PAGE </a:t>
            </a:r>
            <a:fld id="{AD6C13EE-D4F5-4F80-B709-ADB08527D242}" type="slidenum">
              <a:rPr lang="nl-NL">
                <a:solidFill>
                  <a:srgbClr val="FFFFFF"/>
                </a:solidFill>
              </a:rPr>
              <a:pPr/>
              <a:t>‹N›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012DED5-616B-4C0D-B6DA-A0E0E2CB34CD}" type="datetime1">
              <a:rPr lang="en-GB" smtClean="0">
                <a:solidFill>
                  <a:srgbClr val="FFFFFF"/>
                </a:solidFill>
              </a:rPr>
              <a:pPr/>
              <a:t>16/04/2014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11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101073"/>
                </a:solidFill>
              </a:rPr>
              <a:t>/ name of department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FFFFFF"/>
                </a:solidFill>
              </a:rPr>
              <a:t>PAGE </a:t>
            </a:r>
            <a:fld id="{3A5B5541-8BD0-4B0C-973F-6A6392B9B2B1}" type="slidenum">
              <a:rPr lang="nl-NL">
                <a:solidFill>
                  <a:srgbClr val="FFFFFF"/>
                </a:solidFill>
              </a:rPr>
              <a:pPr/>
              <a:t>‹N›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60144FC-DD6A-496E-B163-F1D4F687D9C2}" type="datetime1">
              <a:rPr lang="en-GB" smtClean="0">
                <a:solidFill>
                  <a:srgbClr val="FFFFFF"/>
                </a:solidFill>
              </a:rPr>
              <a:pPr/>
              <a:t>16/04/2014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93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101073"/>
                </a:solidFill>
              </a:rPr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FFFFFF"/>
                </a:solidFill>
              </a:rPr>
              <a:t>PAGE </a:t>
            </a:r>
            <a:fld id="{9EE9EB2D-55F7-4186-9A97-E30353859864}" type="slidenum">
              <a:rPr lang="nl-NL">
                <a:solidFill>
                  <a:srgbClr val="FFFFFF"/>
                </a:solidFill>
              </a:rPr>
              <a:pPr/>
              <a:t>‹N›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B1C676A-8EE0-4CE6-9291-40E1CB26A318}" type="datetime1">
              <a:rPr lang="en-GB" smtClean="0">
                <a:solidFill>
                  <a:srgbClr val="FFFFFF"/>
                </a:solidFill>
              </a:rPr>
              <a:pPr/>
              <a:t>16/04/2014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5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2446-62EE-4095-B608-B81824E3EF4B}" type="datetimeFigureOut">
              <a:rPr lang="it-IT" smtClean="0">
                <a:solidFill>
                  <a:srgbClr val="EEECE1"/>
                </a:solidFill>
              </a:rPr>
              <a:pPr/>
              <a:t>16/04/2014</a:t>
            </a:fld>
            <a:endParaRPr lang="it-IT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F0A6-9ED7-4DAE-A008-6D4C6E6A7A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3509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101073"/>
                </a:solidFill>
              </a:rPr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FFFFFF"/>
                </a:solidFill>
              </a:rPr>
              <a:t>PAGE </a:t>
            </a:r>
            <a:fld id="{194BFABF-9DCF-42F6-A698-54ED272D2399}" type="slidenum">
              <a:rPr lang="nl-NL">
                <a:solidFill>
                  <a:srgbClr val="FFFFFF"/>
                </a:solidFill>
              </a:rPr>
              <a:pPr/>
              <a:t>‹N›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2A6320D-A8BD-4663-930D-77EA86D3A1EB}" type="datetime1">
              <a:rPr lang="en-GB" smtClean="0">
                <a:solidFill>
                  <a:srgbClr val="FFFFFF"/>
                </a:solidFill>
              </a:rPr>
              <a:pPr/>
              <a:t>16/04/2014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52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101073"/>
                </a:solidFill>
              </a:rPr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FFFFFF"/>
                </a:solidFill>
              </a:rPr>
              <a:t>PAGE </a:t>
            </a:r>
            <a:fld id="{DE82B5D8-EE7B-4AC3-AC1C-0FFA2CCCC94E}" type="slidenum">
              <a:rPr lang="nl-NL">
                <a:solidFill>
                  <a:srgbClr val="FFFFFF"/>
                </a:solidFill>
              </a:rPr>
              <a:pPr/>
              <a:t>‹N›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9943062-E1C0-4E00-A3AE-D8FA195C2D57}" type="datetime1">
              <a:rPr lang="en-GB" smtClean="0">
                <a:solidFill>
                  <a:srgbClr val="FFFFFF"/>
                </a:solidFill>
              </a:rPr>
              <a:pPr/>
              <a:t>16/04/2014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52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101073"/>
                </a:solidFill>
              </a:rPr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FFFFFF"/>
                </a:solidFill>
              </a:rPr>
              <a:t>PAGE </a:t>
            </a:r>
            <a:fld id="{2CBACE3B-65D0-442B-9BE4-E4E692F37BE2}" type="slidenum">
              <a:rPr lang="nl-NL">
                <a:solidFill>
                  <a:srgbClr val="FFFFFF"/>
                </a:solidFill>
              </a:rPr>
              <a:pPr/>
              <a:t>‹N›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38C821E-982F-41C5-BA40-B6CA90E46090}" type="datetime1">
              <a:rPr lang="en-GB" smtClean="0">
                <a:solidFill>
                  <a:srgbClr val="FFFFFF"/>
                </a:solidFill>
              </a:rPr>
              <a:pPr/>
              <a:t>16/04/2014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9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2446-62EE-4095-B608-B81824E3EF4B}" type="datetimeFigureOut">
              <a:rPr lang="it-IT" smtClean="0">
                <a:solidFill>
                  <a:srgbClr val="EEECE1"/>
                </a:solidFill>
              </a:rPr>
              <a:pPr/>
              <a:t>16/04/2014</a:t>
            </a:fld>
            <a:endParaRPr lang="it-IT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F0A6-9ED7-4DAE-A008-6D4C6E6A7A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37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2446-62EE-4095-B608-B81824E3EF4B}" type="datetimeFigureOut">
              <a:rPr lang="it-IT" smtClean="0">
                <a:solidFill>
                  <a:srgbClr val="EEECE1"/>
                </a:solidFill>
              </a:rPr>
              <a:pPr/>
              <a:t>16/04/2014</a:t>
            </a:fld>
            <a:endParaRPr lang="it-IT" dirty="0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F0A6-9ED7-4DAE-A008-6D4C6E6A7A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258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2446-62EE-4095-B608-B81824E3EF4B}" type="datetimeFigureOut">
              <a:rPr lang="it-IT" smtClean="0">
                <a:solidFill>
                  <a:srgbClr val="EEECE1"/>
                </a:solidFill>
              </a:rPr>
              <a:pPr/>
              <a:t>16/04/2014</a:t>
            </a:fld>
            <a:endParaRPr lang="it-IT" dirty="0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F0A6-9ED7-4DAE-A008-6D4C6E6A7A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918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2446-62EE-4095-B608-B81824E3EF4B}" type="datetimeFigureOut">
              <a:rPr lang="it-IT" smtClean="0">
                <a:solidFill>
                  <a:srgbClr val="EEECE1"/>
                </a:solidFill>
              </a:rPr>
              <a:pPr/>
              <a:t>16/04/2014</a:t>
            </a:fld>
            <a:endParaRPr lang="it-IT" dirty="0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F0A6-9ED7-4DAE-A008-6D4C6E6A7A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612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2446-62EE-4095-B608-B81824E3EF4B}" type="datetimeFigureOut">
              <a:rPr lang="it-IT" smtClean="0">
                <a:solidFill>
                  <a:srgbClr val="EEECE1"/>
                </a:solidFill>
              </a:rPr>
              <a:pPr/>
              <a:t>16/04/2014</a:t>
            </a:fld>
            <a:endParaRPr lang="it-IT" dirty="0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F0A6-9ED7-4DAE-A008-6D4C6E6A7A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197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2446-62EE-4095-B608-B81824E3EF4B}" type="datetimeFigureOut">
              <a:rPr lang="it-IT" smtClean="0">
                <a:solidFill>
                  <a:srgbClr val="EEECE1"/>
                </a:solidFill>
              </a:rPr>
              <a:pPr/>
              <a:t>16/04/2014</a:t>
            </a:fld>
            <a:endParaRPr lang="it-IT" dirty="0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F0A6-9ED7-4DAE-A008-6D4C6E6A7A6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4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2446-62EE-4095-B608-B81824E3EF4B}" type="datetimeFigureOut">
              <a:rPr lang="it-IT" smtClean="0">
                <a:solidFill>
                  <a:srgbClr val="EEECE1"/>
                </a:solidFill>
              </a:rPr>
              <a:pPr/>
              <a:t>16/04/2014</a:t>
            </a:fld>
            <a:endParaRPr lang="it-IT" dirty="0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EF0A6-9ED7-4DAE-A008-6D4C6E6A7A6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4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E0EF0A6-9ED7-4DAE-A008-6D4C6E6A7A6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 dirty="0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5392446-62EE-4095-B608-B81824E3EF4B}" type="datetimeFigureOut">
              <a:rPr lang="it-IT" smtClean="0">
                <a:solidFill>
                  <a:srgbClr val="EEECE1"/>
                </a:solidFill>
              </a:rPr>
              <a:pPr/>
              <a:t>16/04/2014</a:t>
            </a:fld>
            <a:endParaRPr lang="it-IT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4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0" name="Picture 18" descr="blu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solidFill>
                  <a:srgbClr val="101073"/>
                </a:solidFill>
              </a:rPr>
              <a:t>/ name of department</a:t>
            </a:r>
          </a:p>
        </p:txBody>
      </p:sp>
      <p:pic>
        <p:nvPicPr>
          <p:cNvPr id="23562" name="Picture 10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solidFill>
                  <a:srgbClr val="FFFFFF"/>
                </a:solidFill>
              </a:rPr>
              <a:t>PAGE </a:t>
            </a:r>
            <a:fld id="{437F0BEA-E98B-472E-BB1C-640254384B00}" type="slidenum">
              <a:rPr lang="nl-NL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nl-NL">
              <a:solidFill>
                <a:srgbClr val="FFFFFF"/>
              </a:solidFill>
            </a:endParaRPr>
          </a:p>
        </p:txBody>
      </p:sp>
      <p:pic>
        <p:nvPicPr>
          <p:cNvPr id="23564" name="Picture 12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A7836F-0EC7-4B73-9E13-E301BBDBE93D}" type="datetime1">
              <a:rPr lang="en-GB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16/04/2014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67055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09625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90613" indent="-2794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>
          <a:xfrm>
            <a:off x="339725" y="1530350"/>
            <a:ext cx="6072188" cy="14351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1100" dirty="0" smtClean="0">
                <a:solidFill>
                  <a:srgbClr val="FFFF00"/>
                </a:solidFill>
              </a:rPr>
              <a:t/>
            </a:r>
            <a:br>
              <a:rPr lang="en-US" sz="1100" dirty="0" smtClean="0">
                <a:solidFill>
                  <a:srgbClr val="FFFF00"/>
                </a:solidFill>
              </a:rPr>
            </a:b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5760640" cy="3600400"/>
          </a:xfrm>
        </p:spPr>
        <p:txBody>
          <a:bodyPr/>
          <a:lstStyle/>
          <a:p>
            <a:r>
              <a:rPr lang="it-IT" sz="4400" b="0" kern="1200" spc="-100" dirty="0" smtClean="0">
                <a:solidFill>
                  <a:srgbClr val="FFFF00"/>
                </a:solidFill>
                <a:latin typeface="Cambria"/>
              </a:rPr>
              <a:t>Scientific </a:t>
            </a:r>
            <a:r>
              <a:rPr lang="it-IT" sz="4400" b="0" kern="1200" spc="-100" dirty="0">
                <a:solidFill>
                  <a:srgbClr val="FFFF00"/>
                </a:solidFill>
                <a:latin typeface="Cambria"/>
              </a:rPr>
              <a:t>Workflows Within the Process Mining </a:t>
            </a:r>
            <a:r>
              <a:rPr lang="it-IT" sz="4400" b="0" kern="1200" spc="-100" dirty="0" smtClean="0">
                <a:solidFill>
                  <a:srgbClr val="FFFF00"/>
                </a:solidFill>
                <a:latin typeface="Cambria"/>
              </a:rPr>
              <a:t>Domain</a:t>
            </a:r>
          </a:p>
          <a:p>
            <a:endParaRPr lang="it-IT" sz="4400" b="0" kern="1200" spc="-100" dirty="0">
              <a:solidFill>
                <a:srgbClr val="FFFF00"/>
              </a:solidFill>
              <a:latin typeface="Cambria"/>
            </a:endParaRPr>
          </a:p>
          <a:p>
            <a:r>
              <a:rPr lang="it-IT" sz="2400" b="0" dirty="0">
                <a:solidFill>
                  <a:srgbClr val="FFFF00"/>
                </a:solidFill>
              </a:rPr>
              <a:t>Martina </a:t>
            </a:r>
            <a:r>
              <a:rPr lang="it-IT" sz="2400" b="0" dirty="0" smtClean="0">
                <a:solidFill>
                  <a:srgbClr val="FFFF00"/>
                </a:solidFill>
              </a:rPr>
              <a:t>Caccavale</a:t>
            </a:r>
          </a:p>
          <a:p>
            <a:r>
              <a:rPr lang="it-IT" sz="2400" b="0" dirty="0" smtClean="0">
                <a:solidFill>
                  <a:srgbClr val="FFFF00"/>
                </a:solidFill>
              </a:rPr>
              <a:t>17 April 2014</a:t>
            </a:r>
            <a:endParaRPr lang="it-IT" sz="2400" b="0" dirty="0">
              <a:solidFill>
                <a:srgbClr val="FFFF00"/>
              </a:solidFill>
            </a:endParaRPr>
          </a:p>
          <a:p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7620000" cy="4800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Often Encountered Issues in ProM</a:t>
            </a:r>
          </a:p>
          <a:p>
            <a:r>
              <a:rPr lang="en-US" dirty="0">
                <a:solidFill>
                  <a:schemeClr val="tx2"/>
                </a:solidFill>
              </a:rPr>
              <a:t>Several intermediate steps are </a:t>
            </a:r>
            <a:r>
              <a:rPr lang="en-US" dirty="0" smtClean="0">
                <a:solidFill>
                  <a:schemeClr val="tx2"/>
                </a:solidFill>
              </a:rPr>
              <a:t>needed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No support for doing experiments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Often the same analysis is performed 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Usage of Data Mining / Machine Learning algorithms in ProM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2203" y="8400"/>
            <a:ext cx="6730037" cy="75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Integration of ProM in KNIME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4766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>
          <a:xfrm>
            <a:off x="3012065" y="4581128"/>
            <a:ext cx="3215208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ttangolo 3"/>
          <p:cNvSpPr/>
          <p:nvPr/>
        </p:nvSpPr>
        <p:spPr>
          <a:xfrm>
            <a:off x="1503040" y="1772816"/>
            <a:ext cx="5886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No support for the construction and execution of a workflow which describes all the analysis steps and their order</a:t>
            </a:r>
          </a:p>
          <a:p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160240" y="458112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200" b="1" dirty="0">
                <a:solidFill>
                  <a:schemeClr val="tx2"/>
                </a:solidFill>
              </a:rPr>
              <a:t>Solution:</a:t>
            </a:r>
          </a:p>
          <a:p>
            <a:pPr algn="ctr"/>
            <a:r>
              <a:rPr lang="nl-NL" sz="2200" b="1" dirty="0">
                <a:solidFill>
                  <a:schemeClr val="tx2"/>
                </a:solidFill>
              </a:rPr>
              <a:t>Scientific Workflows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203" y="8400"/>
            <a:ext cx="6730037" cy="75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Integration of ProM in KNIME</a:t>
            </a:r>
            <a:endParaRPr lang="en-GB" sz="3600" b="1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24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868958"/>
          </a:xfrm>
        </p:spPr>
        <p:txBody>
          <a:bodyPr/>
          <a:lstStyle/>
          <a:p>
            <a:r>
              <a:rPr lang="en-GB" sz="3600" b="1" dirty="0" smtClean="0"/>
              <a:t>Outline</a:t>
            </a:r>
            <a:endParaRPr lang="en-GB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124744"/>
            <a:ext cx="7620000" cy="5112568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Purposes </a:t>
            </a:r>
            <a:r>
              <a:rPr lang="en-GB" dirty="0">
                <a:solidFill>
                  <a:schemeClr val="tx2"/>
                </a:solidFill>
              </a:rPr>
              <a:t>of the </a:t>
            </a:r>
            <a:r>
              <a:rPr lang="en-GB" dirty="0" smtClean="0">
                <a:solidFill>
                  <a:schemeClr val="tx2"/>
                </a:solidFill>
              </a:rPr>
              <a:t>project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1.1 </a:t>
            </a:r>
            <a:r>
              <a:rPr lang="en-GB" dirty="0">
                <a:solidFill>
                  <a:schemeClr val="tx2"/>
                </a:solidFill>
              </a:rPr>
              <a:t>Process Mining Analysis </a:t>
            </a:r>
            <a:r>
              <a:rPr lang="en-GB" dirty="0" smtClean="0">
                <a:solidFill>
                  <a:schemeClr val="tx2"/>
                </a:solidFill>
              </a:rPr>
              <a:t>Workflow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1.2 Scientific Workflow System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1.3 Simple example of Process Discovery in KNIME (live)</a:t>
            </a:r>
          </a:p>
          <a:p>
            <a:pPr marL="571500" indent="-457200">
              <a:buFont typeface="Arial" pitchFamily="34" charset="0"/>
              <a:buAutoNum type="arabicPeriod" startAt="2"/>
            </a:pP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Connection Process Mining and Data Mining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2</a:t>
            </a:r>
            <a:r>
              <a:rPr lang="en-GB" dirty="0" smtClean="0">
                <a:solidFill>
                  <a:schemeClr val="tx2"/>
                </a:solidFill>
              </a:rPr>
              <a:t>.1 Two </a:t>
            </a:r>
            <a:r>
              <a:rPr lang="en-GB" dirty="0">
                <a:solidFill>
                  <a:schemeClr val="tx2"/>
                </a:solidFill>
              </a:rPr>
              <a:t>use cases about Data Mining and Process Mining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2.2 </a:t>
            </a:r>
            <a:r>
              <a:rPr lang="en-GB" dirty="0">
                <a:solidFill>
                  <a:schemeClr val="tx2"/>
                </a:solidFill>
              </a:rPr>
              <a:t>Cluster traces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2.3 Repair Log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accent1"/>
                </a:solidFill>
              </a:rPr>
              <a:t>3</a:t>
            </a:r>
            <a:r>
              <a:rPr lang="en-GB" dirty="0" smtClean="0">
                <a:solidFill>
                  <a:schemeClr val="tx2"/>
                </a:solidFill>
              </a:rPr>
              <a:t>.     Conclusion</a:t>
            </a:r>
          </a:p>
          <a:p>
            <a:pPr marL="571500" indent="-457200">
              <a:buFont typeface="+mj-lt"/>
              <a:buAutoNum type="arabicPeriod"/>
            </a:pPr>
            <a:endParaRPr lang="en-GB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	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e 4"/>
          <p:cNvSpPr/>
          <p:nvPr/>
        </p:nvSpPr>
        <p:spPr>
          <a:xfrm>
            <a:off x="1966073" y="1717273"/>
            <a:ext cx="3614039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8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40966"/>
            <a:ext cx="7620000" cy="5459834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Scientific Workflow System is designed </a:t>
            </a:r>
            <a:r>
              <a:rPr lang="en-US" dirty="0">
                <a:solidFill>
                  <a:schemeClr val="tx2"/>
                </a:solidFill>
              </a:rPr>
              <a:t>specifically </a:t>
            </a:r>
            <a:r>
              <a:rPr lang="en-US" dirty="0" smtClean="0">
                <a:solidFill>
                  <a:schemeClr val="tx2"/>
                </a:solidFill>
              </a:rPr>
              <a:t>to:</a:t>
            </a:r>
          </a:p>
          <a:p>
            <a:pPr marL="11430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 COMPOSE and EXECUTE a series of computational or data manipulation steps in a scientific application. </a:t>
            </a:r>
          </a:p>
          <a:p>
            <a:pPr marL="11430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provide an EASY-TO-USE way of specifying the tasks that have to be performed during a specific experiment.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7230" y="0"/>
            <a:ext cx="76200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>
                <a:solidFill>
                  <a:srgbClr val="1F497D"/>
                </a:solidFill>
              </a:rPr>
              <a:t>Scientific Workflow Systems </a:t>
            </a:r>
            <a:endParaRPr lang="nl-NL" sz="3600" b="1" dirty="0">
              <a:solidFill>
                <a:srgbClr val="1F497D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9053" y="4293096"/>
            <a:ext cx="3620030" cy="182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7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30" y="0"/>
            <a:ext cx="7620000" cy="940966"/>
          </a:xfrm>
        </p:spPr>
        <p:txBody>
          <a:bodyPr/>
          <a:lstStyle/>
          <a:p>
            <a:r>
              <a:rPr lang="nl-NL" sz="3600" b="1" dirty="0" err="1" smtClean="0"/>
              <a:t>Scientific</a:t>
            </a:r>
            <a:r>
              <a:rPr lang="nl-NL" sz="3600" b="1" dirty="0" smtClean="0"/>
              <a:t> Workflow Systems</a:t>
            </a:r>
            <a:endParaRPr lang="nl-NL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EEECE1"/>
                </a:solidFill>
              </a:rPr>
              <a:t>PAGE </a:t>
            </a:r>
            <a:fld id="{8F074414-AD2F-407D-B651-3F6E3BF86A28}" type="slidenum">
              <a:rPr lang="nl-NL" smtClean="0">
                <a:solidFill>
                  <a:srgbClr val="EEECE1"/>
                </a:solidFill>
              </a:rPr>
              <a:pPr/>
              <a:t>14</a:t>
            </a:fld>
            <a:endParaRPr lang="nl-NL">
              <a:solidFill>
                <a:srgbClr val="EEECE1"/>
              </a:solidFill>
            </a:endParaRPr>
          </a:p>
        </p:txBody>
      </p:sp>
      <p:pic>
        <p:nvPicPr>
          <p:cNvPr id="402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" y="1340768"/>
            <a:ext cx="8882303" cy="41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4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868958"/>
          </a:xfrm>
        </p:spPr>
        <p:txBody>
          <a:bodyPr/>
          <a:lstStyle/>
          <a:p>
            <a:r>
              <a:rPr lang="en-GB" sz="3600" b="1" dirty="0" smtClean="0"/>
              <a:t>Outline</a:t>
            </a:r>
            <a:endParaRPr lang="en-GB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124744"/>
            <a:ext cx="7620000" cy="5112568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Purposes </a:t>
            </a:r>
            <a:r>
              <a:rPr lang="en-GB" dirty="0">
                <a:solidFill>
                  <a:schemeClr val="tx2"/>
                </a:solidFill>
              </a:rPr>
              <a:t>of the </a:t>
            </a:r>
            <a:r>
              <a:rPr lang="en-GB" dirty="0" smtClean="0">
                <a:solidFill>
                  <a:schemeClr val="tx2"/>
                </a:solidFill>
              </a:rPr>
              <a:t>project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1.1 </a:t>
            </a:r>
            <a:r>
              <a:rPr lang="en-GB" dirty="0">
                <a:solidFill>
                  <a:schemeClr val="tx2"/>
                </a:solidFill>
              </a:rPr>
              <a:t>Process Mining Analysis </a:t>
            </a:r>
            <a:r>
              <a:rPr lang="en-GB" dirty="0" smtClean="0">
                <a:solidFill>
                  <a:schemeClr val="tx2"/>
                </a:solidFill>
              </a:rPr>
              <a:t>Workflow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1.2 Scientific Workflow System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1.3 Simple example of Process Discovery in KNIME (live)</a:t>
            </a:r>
          </a:p>
          <a:p>
            <a:pPr marL="571500" indent="-457200">
              <a:buFont typeface="Arial" pitchFamily="34" charset="0"/>
              <a:buAutoNum type="arabicPeriod" startAt="2"/>
            </a:pP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Connection Process Mining and Data Mining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2</a:t>
            </a:r>
            <a:r>
              <a:rPr lang="en-GB" dirty="0" smtClean="0">
                <a:solidFill>
                  <a:schemeClr val="tx2"/>
                </a:solidFill>
              </a:rPr>
              <a:t>.1 Two </a:t>
            </a:r>
            <a:r>
              <a:rPr lang="en-GB" dirty="0">
                <a:solidFill>
                  <a:schemeClr val="tx2"/>
                </a:solidFill>
              </a:rPr>
              <a:t>use cases about Data Mining and Process Mining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2.2 </a:t>
            </a:r>
            <a:r>
              <a:rPr lang="en-GB" dirty="0">
                <a:solidFill>
                  <a:schemeClr val="tx2"/>
                </a:solidFill>
              </a:rPr>
              <a:t>Cluster traces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2.3 Repair Log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accent1"/>
                </a:solidFill>
              </a:rPr>
              <a:t>3</a:t>
            </a:r>
            <a:r>
              <a:rPr lang="en-GB" dirty="0" smtClean="0">
                <a:solidFill>
                  <a:schemeClr val="tx2"/>
                </a:solidFill>
              </a:rPr>
              <a:t>.     Conclusion</a:t>
            </a:r>
          </a:p>
          <a:p>
            <a:pPr marL="571500" indent="-457200">
              <a:buFont typeface="+mj-lt"/>
              <a:buAutoNum type="arabicPeriod"/>
            </a:pPr>
            <a:endParaRPr lang="en-GB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	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e 4"/>
          <p:cNvSpPr/>
          <p:nvPr/>
        </p:nvSpPr>
        <p:spPr>
          <a:xfrm>
            <a:off x="1691680" y="2204864"/>
            <a:ext cx="6624736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8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Demo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733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868958"/>
          </a:xfrm>
        </p:spPr>
        <p:txBody>
          <a:bodyPr/>
          <a:lstStyle/>
          <a:p>
            <a:r>
              <a:rPr lang="en-GB" sz="3600" b="1" dirty="0" smtClean="0"/>
              <a:t>Outline</a:t>
            </a:r>
            <a:endParaRPr lang="en-GB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124744"/>
            <a:ext cx="7620000" cy="5112568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Purposes </a:t>
            </a:r>
            <a:r>
              <a:rPr lang="en-GB" dirty="0">
                <a:solidFill>
                  <a:schemeClr val="tx2"/>
                </a:solidFill>
              </a:rPr>
              <a:t>of the </a:t>
            </a:r>
            <a:r>
              <a:rPr lang="en-GB" dirty="0" smtClean="0">
                <a:solidFill>
                  <a:schemeClr val="tx2"/>
                </a:solidFill>
              </a:rPr>
              <a:t>project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1.1 </a:t>
            </a:r>
            <a:r>
              <a:rPr lang="en-GB" dirty="0">
                <a:solidFill>
                  <a:schemeClr val="tx2"/>
                </a:solidFill>
              </a:rPr>
              <a:t>Process Mining Analysis </a:t>
            </a:r>
            <a:r>
              <a:rPr lang="en-GB" dirty="0" smtClean="0">
                <a:solidFill>
                  <a:schemeClr val="tx2"/>
                </a:solidFill>
              </a:rPr>
              <a:t>Workflow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1.2 Scientific Workflow System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1.3 Simple example of Process Discovery in KNIME (live)</a:t>
            </a:r>
          </a:p>
          <a:p>
            <a:pPr marL="571500" indent="-457200">
              <a:buFont typeface="Arial" pitchFamily="34" charset="0"/>
              <a:buAutoNum type="arabicPeriod" startAt="2"/>
            </a:pP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Connection Process Mining and Data Mining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2</a:t>
            </a:r>
            <a:r>
              <a:rPr lang="en-GB" dirty="0" smtClean="0">
                <a:solidFill>
                  <a:schemeClr val="tx2"/>
                </a:solidFill>
              </a:rPr>
              <a:t>.1 Two </a:t>
            </a:r>
            <a:r>
              <a:rPr lang="en-GB" dirty="0">
                <a:solidFill>
                  <a:schemeClr val="tx2"/>
                </a:solidFill>
              </a:rPr>
              <a:t>use cases about Data Mining and Process Mining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2.2 </a:t>
            </a:r>
            <a:r>
              <a:rPr lang="en-GB" dirty="0">
                <a:solidFill>
                  <a:schemeClr val="tx2"/>
                </a:solidFill>
              </a:rPr>
              <a:t>Cluster traces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2.3 Repair Log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accent1"/>
                </a:solidFill>
              </a:rPr>
              <a:t>3</a:t>
            </a:r>
            <a:r>
              <a:rPr lang="en-GB" dirty="0" smtClean="0">
                <a:solidFill>
                  <a:schemeClr val="tx2"/>
                </a:solidFill>
              </a:rPr>
              <a:t>.     Conclusion</a:t>
            </a:r>
          </a:p>
          <a:p>
            <a:pPr marL="571500" indent="-457200">
              <a:buFont typeface="+mj-lt"/>
              <a:buAutoNum type="arabicPeriod"/>
            </a:pPr>
            <a:endParaRPr lang="en-GB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	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e 4"/>
          <p:cNvSpPr/>
          <p:nvPr/>
        </p:nvSpPr>
        <p:spPr>
          <a:xfrm>
            <a:off x="1259632" y="2564904"/>
            <a:ext cx="583264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158" y="915271"/>
            <a:ext cx="3762375" cy="592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Connection between Data Mining and Process Mining </a:t>
            </a:r>
            <a:endParaRPr lang="en-GB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16832"/>
            <a:ext cx="4164958" cy="48006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In ProM to use Data Mining algorithms you have to implement them, in KNIME are already there!</a:t>
            </a:r>
          </a:p>
          <a:p>
            <a:pPr marL="11430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So the question is: What can I do with them that I cannot do in ProM? </a:t>
            </a:r>
          </a:p>
          <a:p>
            <a:pPr marL="11430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reccia a destra 3"/>
          <p:cNvSpPr/>
          <p:nvPr/>
        </p:nvSpPr>
        <p:spPr>
          <a:xfrm>
            <a:off x="3203848" y="3140968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868958"/>
          </a:xfrm>
        </p:spPr>
        <p:txBody>
          <a:bodyPr/>
          <a:lstStyle/>
          <a:p>
            <a:r>
              <a:rPr lang="en-GB" sz="3600" b="1" dirty="0" smtClean="0"/>
              <a:t>Outline</a:t>
            </a:r>
            <a:endParaRPr lang="en-GB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124744"/>
            <a:ext cx="7620000" cy="5112568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Purposes </a:t>
            </a:r>
            <a:r>
              <a:rPr lang="en-GB" dirty="0">
                <a:solidFill>
                  <a:schemeClr val="tx2"/>
                </a:solidFill>
              </a:rPr>
              <a:t>of the </a:t>
            </a:r>
            <a:r>
              <a:rPr lang="en-GB" dirty="0" smtClean="0">
                <a:solidFill>
                  <a:schemeClr val="tx2"/>
                </a:solidFill>
              </a:rPr>
              <a:t>project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1.1 </a:t>
            </a:r>
            <a:r>
              <a:rPr lang="en-GB" dirty="0">
                <a:solidFill>
                  <a:schemeClr val="tx2"/>
                </a:solidFill>
              </a:rPr>
              <a:t>Process Mining Analysis </a:t>
            </a:r>
            <a:r>
              <a:rPr lang="en-GB" dirty="0" smtClean="0">
                <a:solidFill>
                  <a:schemeClr val="tx2"/>
                </a:solidFill>
              </a:rPr>
              <a:t>Workflow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1.2 Scientific Workflow System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1.3 Simple example of Process Discovery in KNIME (live)</a:t>
            </a:r>
          </a:p>
          <a:p>
            <a:pPr marL="571500" indent="-457200">
              <a:buFont typeface="Arial" pitchFamily="34" charset="0"/>
              <a:buAutoNum type="arabicPeriod" startAt="2"/>
            </a:pP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Connection Process Mining and Data Mining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2</a:t>
            </a:r>
            <a:r>
              <a:rPr lang="en-GB" dirty="0" smtClean="0">
                <a:solidFill>
                  <a:schemeClr val="tx2"/>
                </a:solidFill>
              </a:rPr>
              <a:t>.1 Two </a:t>
            </a:r>
            <a:r>
              <a:rPr lang="en-GB" dirty="0">
                <a:solidFill>
                  <a:schemeClr val="tx2"/>
                </a:solidFill>
              </a:rPr>
              <a:t>use cases about Data Mining and Process Mining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2.2 </a:t>
            </a:r>
            <a:r>
              <a:rPr lang="en-GB" dirty="0">
                <a:solidFill>
                  <a:schemeClr val="tx2"/>
                </a:solidFill>
              </a:rPr>
              <a:t>Cluster traces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2.3 Repair Log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accent1"/>
                </a:solidFill>
              </a:rPr>
              <a:t>3</a:t>
            </a:r>
            <a:r>
              <a:rPr lang="en-GB" dirty="0" smtClean="0">
                <a:solidFill>
                  <a:schemeClr val="tx2"/>
                </a:solidFill>
              </a:rPr>
              <a:t>.     Conclusion</a:t>
            </a:r>
          </a:p>
          <a:p>
            <a:pPr marL="571500" indent="-457200">
              <a:buFont typeface="+mj-lt"/>
              <a:buAutoNum type="arabicPeriod"/>
            </a:pPr>
            <a:endParaRPr lang="en-GB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	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e 4"/>
          <p:cNvSpPr/>
          <p:nvPr/>
        </p:nvSpPr>
        <p:spPr>
          <a:xfrm>
            <a:off x="1907704" y="3068960"/>
            <a:ext cx="655272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69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868958"/>
          </a:xfrm>
        </p:spPr>
        <p:txBody>
          <a:bodyPr/>
          <a:lstStyle/>
          <a:p>
            <a:r>
              <a:rPr lang="en-GB" sz="3600" b="1" dirty="0" smtClean="0"/>
              <a:t>Outline</a:t>
            </a:r>
            <a:endParaRPr lang="en-GB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124744"/>
            <a:ext cx="7620000" cy="5112568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Purposes </a:t>
            </a:r>
            <a:r>
              <a:rPr lang="en-GB" dirty="0">
                <a:solidFill>
                  <a:schemeClr val="tx2"/>
                </a:solidFill>
              </a:rPr>
              <a:t>of the </a:t>
            </a:r>
            <a:r>
              <a:rPr lang="en-GB" dirty="0" smtClean="0">
                <a:solidFill>
                  <a:schemeClr val="tx2"/>
                </a:solidFill>
              </a:rPr>
              <a:t>project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1.1 </a:t>
            </a:r>
            <a:r>
              <a:rPr lang="en-GB" dirty="0">
                <a:solidFill>
                  <a:schemeClr val="tx2"/>
                </a:solidFill>
              </a:rPr>
              <a:t>Process Mining Analysis </a:t>
            </a:r>
            <a:r>
              <a:rPr lang="en-GB" dirty="0" smtClean="0">
                <a:solidFill>
                  <a:schemeClr val="tx2"/>
                </a:solidFill>
              </a:rPr>
              <a:t>Workflow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1.2 Scientific Workflow System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1.3 Simple example of Process Discovery in KNIME (live)</a:t>
            </a:r>
          </a:p>
          <a:p>
            <a:pPr marL="571500" indent="-457200">
              <a:buFont typeface="Arial" pitchFamily="34" charset="0"/>
              <a:buAutoNum type="arabicPeriod" startAt="2"/>
            </a:pP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Connection Process Mining and Data Mining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2</a:t>
            </a:r>
            <a:r>
              <a:rPr lang="en-GB" dirty="0" smtClean="0">
                <a:solidFill>
                  <a:schemeClr val="tx2"/>
                </a:solidFill>
              </a:rPr>
              <a:t>.1 Two </a:t>
            </a:r>
            <a:r>
              <a:rPr lang="en-GB" dirty="0">
                <a:solidFill>
                  <a:schemeClr val="tx2"/>
                </a:solidFill>
              </a:rPr>
              <a:t>use cases about Data Mining and Process Mining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2.2 </a:t>
            </a:r>
            <a:r>
              <a:rPr lang="en-GB" dirty="0">
                <a:solidFill>
                  <a:schemeClr val="tx2"/>
                </a:solidFill>
              </a:rPr>
              <a:t>Cluster traces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2.3 Repair Log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3</a:t>
            </a:r>
            <a:r>
              <a:rPr lang="en-GB" dirty="0" smtClean="0">
                <a:solidFill>
                  <a:schemeClr val="tx2"/>
                </a:solidFill>
              </a:rPr>
              <a:t>.     Conclusion</a:t>
            </a:r>
          </a:p>
          <a:p>
            <a:pPr marL="571500" indent="-457200">
              <a:buFont typeface="+mj-lt"/>
              <a:buAutoNum type="arabicPeriod"/>
            </a:pPr>
            <a:endParaRPr lang="en-GB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	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e 4"/>
          <p:cNvSpPr/>
          <p:nvPr/>
        </p:nvSpPr>
        <p:spPr>
          <a:xfrm>
            <a:off x="1204711" y="980728"/>
            <a:ext cx="3384376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14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868958"/>
          </a:xfrm>
        </p:spPr>
        <p:txBody>
          <a:bodyPr/>
          <a:lstStyle/>
          <a:p>
            <a:r>
              <a:rPr lang="en-GB" sz="3600" b="1" dirty="0" smtClean="0"/>
              <a:t>Outline</a:t>
            </a:r>
            <a:endParaRPr lang="en-GB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124744"/>
            <a:ext cx="7620000" cy="5112568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Purposes </a:t>
            </a:r>
            <a:r>
              <a:rPr lang="en-GB" dirty="0">
                <a:solidFill>
                  <a:schemeClr val="tx2"/>
                </a:solidFill>
              </a:rPr>
              <a:t>of the </a:t>
            </a:r>
            <a:r>
              <a:rPr lang="en-GB" dirty="0" smtClean="0">
                <a:solidFill>
                  <a:schemeClr val="tx2"/>
                </a:solidFill>
              </a:rPr>
              <a:t>project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1.1 </a:t>
            </a:r>
            <a:r>
              <a:rPr lang="en-GB" dirty="0">
                <a:solidFill>
                  <a:schemeClr val="tx2"/>
                </a:solidFill>
              </a:rPr>
              <a:t>Process Mining Analysis </a:t>
            </a:r>
            <a:r>
              <a:rPr lang="en-GB" dirty="0" smtClean="0">
                <a:solidFill>
                  <a:schemeClr val="tx2"/>
                </a:solidFill>
              </a:rPr>
              <a:t>Workflow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1.2 Scientific Workflow System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1.3 Simple example of Process Discovery in KNIME (live)</a:t>
            </a:r>
          </a:p>
          <a:p>
            <a:pPr marL="571500" indent="-457200">
              <a:buFont typeface="Arial" pitchFamily="34" charset="0"/>
              <a:buAutoNum type="arabicPeriod" startAt="2"/>
            </a:pP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Connection Process Mining and Data Mining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2</a:t>
            </a:r>
            <a:r>
              <a:rPr lang="en-GB" dirty="0" smtClean="0">
                <a:solidFill>
                  <a:schemeClr val="tx2"/>
                </a:solidFill>
              </a:rPr>
              <a:t>.1 Two </a:t>
            </a:r>
            <a:r>
              <a:rPr lang="en-GB" dirty="0">
                <a:solidFill>
                  <a:schemeClr val="tx2"/>
                </a:solidFill>
              </a:rPr>
              <a:t>use cases about Data Mining and Process Mining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2.2 </a:t>
            </a:r>
            <a:r>
              <a:rPr lang="en-GB" dirty="0">
                <a:solidFill>
                  <a:schemeClr val="tx2"/>
                </a:solidFill>
              </a:rPr>
              <a:t>Cluster traces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2.3 Repair Log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accent1"/>
                </a:solidFill>
              </a:rPr>
              <a:t>3</a:t>
            </a:r>
            <a:r>
              <a:rPr lang="en-GB" dirty="0" smtClean="0">
                <a:solidFill>
                  <a:schemeClr val="tx2"/>
                </a:solidFill>
              </a:rPr>
              <a:t>.     Conclusion</a:t>
            </a:r>
          </a:p>
          <a:p>
            <a:pPr marL="571500" indent="-457200">
              <a:buFont typeface="+mj-lt"/>
              <a:buAutoNum type="arabicPeriod"/>
            </a:pPr>
            <a:endParaRPr lang="en-GB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	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e 4"/>
          <p:cNvSpPr/>
          <p:nvPr/>
        </p:nvSpPr>
        <p:spPr>
          <a:xfrm>
            <a:off x="1979712" y="3429000"/>
            <a:ext cx="205222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69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70"/>
            <a:ext cx="5220072" cy="761934"/>
          </a:xfrm>
        </p:spPr>
        <p:txBody>
          <a:bodyPr/>
          <a:lstStyle/>
          <a:p>
            <a:r>
              <a:rPr lang="en-GB" sz="3600" b="1" dirty="0" smtClean="0"/>
              <a:t>Use case 1: </a:t>
            </a:r>
            <a:r>
              <a:rPr lang="en-GB" sz="3600" dirty="0"/>
              <a:t>Cluster </a:t>
            </a:r>
            <a:r>
              <a:rPr lang="en-GB" sz="3600" dirty="0" smtClean="0"/>
              <a:t>traces</a:t>
            </a:r>
            <a:endParaRPr lang="en-GB" sz="3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" y="1305327"/>
            <a:ext cx="916842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5023" y="855111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chemeClr val="tx2"/>
                </a:solidFill>
              </a:rPr>
              <a:t>The purpose is to split the log in sublogs using the clustering of the traces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0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435280" cy="5636096"/>
          </a:xfrm>
        </p:spPr>
        <p:txBody>
          <a:bodyPr/>
          <a:lstStyle/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       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 </a:t>
            </a:r>
            <a:r>
              <a:rPr lang="en-GB" dirty="0" smtClean="0">
                <a:solidFill>
                  <a:schemeClr val="tx2"/>
                </a:solidFill>
              </a:rPr>
              <a:t>      converts the log in features set:</a:t>
            </a:r>
          </a:p>
          <a:p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	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 Per traces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Number of events in trace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Total duration of a trace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......</a:t>
            </a:r>
          </a:p>
          <a:p>
            <a:r>
              <a:rPr lang="en-GB" dirty="0">
                <a:solidFill>
                  <a:schemeClr val="tx2"/>
                </a:solidFill>
              </a:rPr>
              <a:t>Per </a:t>
            </a:r>
            <a:r>
              <a:rPr lang="en-GB" dirty="0" smtClean="0">
                <a:solidFill>
                  <a:schemeClr val="tx2"/>
                </a:solidFill>
              </a:rPr>
              <a:t>events: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Number of instances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Relative times from start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How often the resource </a:t>
            </a:r>
            <a:r>
              <a:rPr lang="en-GB" smtClean="0">
                <a:solidFill>
                  <a:schemeClr val="tx2"/>
                </a:solidFill>
              </a:rPr>
              <a:t>X executes </a:t>
            </a:r>
            <a:r>
              <a:rPr lang="en-GB" dirty="0" smtClean="0">
                <a:solidFill>
                  <a:schemeClr val="tx2"/>
                </a:solidFill>
              </a:rPr>
              <a:t>the event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Value of data attribute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…….	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2770"/>
            <a:ext cx="5220072" cy="761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Use case 1: </a:t>
            </a:r>
            <a:r>
              <a:rPr lang="en-GB" sz="3600" dirty="0" smtClean="0"/>
              <a:t>Cluster traces</a:t>
            </a:r>
            <a:endParaRPr lang="en-GB" sz="36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83555"/>
            <a:ext cx="12668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89422"/>
              </p:ext>
            </p:extLst>
          </p:nvPr>
        </p:nvGraphicFramePr>
        <p:xfrm>
          <a:off x="12809" y="2276872"/>
          <a:ext cx="9143995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788"/>
                <a:gridCol w="1152128"/>
                <a:gridCol w="1584176"/>
                <a:gridCol w="1152128"/>
                <a:gridCol w="1512168"/>
                <a:gridCol w="1656184"/>
                <a:gridCol w="142542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Case 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T:number</a:t>
                      </a:r>
                      <a:r>
                        <a:rPr lang="en-GB" baseline="0" dirty="0" smtClean="0"/>
                        <a:t> of events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T:duration (</a:t>
                      </a:r>
                      <a:r>
                        <a:rPr lang="en-GB" dirty="0" err="1" smtClean="0"/>
                        <a:t>ms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E:get</a:t>
                      </a:r>
                      <a:r>
                        <a:rPr lang="en-GB" baseline="0" dirty="0" smtClean="0"/>
                        <a:t> review1 </a:t>
                      </a:r>
                      <a:r>
                        <a:rPr lang="en-GB" dirty="0" smtClean="0"/>
                        <a:t>number</a:t>
                      </a:r>
                      <a:r>
                        <a:rPr lang="en-GB" baseline="0" dirty="0" smtClean="0"/>
                        <a:t> of in</a:t>
                      </a:r>
                      <a:r>
                        <a:rPr lang="en-GB" dirty="0" smtClean="0"/>
                        <a:t>stances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E:get</a:t>
                      </a:r>
                      <a:r>
                        <a:rPr lang="en-GB" baseline="0" dirty="0" smtClean="0"/>
                        <a:t> review1 relative 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E:get</a:t>
                      </a:r>
                      <a:r>
                        <a:rPr lang="en-GB" baseline="0" dirty="0" smtClean="0"/>
                        <a:t> review1 complete Anna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E:data</a:t>
                      </a:r>
                      <a:r>
                        <a:rPr lang="en-GB" baseline="0" dirty="0" smtClean="0"/>
                        <a:t> get review1  Result by Reviewer 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8812800000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864000000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Reject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108864000000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79747200000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518400000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Accept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olo 1"/>
          <p:cNvSpPr txBox="1">
            <a:spLocks/>
          </p:cNvSpPr>
          <p:nvPr/>
        </p:nvSpPr>
        <p:spPr>
          <a:xfrm>
            <a:off x="0" y="2770"/>
            <a:ext cx="5220072" cy="761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Use case 1: </a:t>
            </a:r>
            <a:r>
              <a:rPr lang="en-GB" sz="3600" dirty="0" smtClean="0"/>
              <a:t>Cluster traces</a:t>
            </a:r>
            <a:endParaRPr lang="en-GB" sz="36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27584" y="1124744"/>
            <a:ext cx="6120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Each row is a trace</a:t>
            </a:r>
            <a:endParaRPr lang="en-GB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6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" y="980728"/>
            <a:ext cx="916842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0" y="2770"/>
            <a:ext cx="5220072" cy="761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Use case 1: </a:t>
            </a:r>
            <a:r>
              <a:rPr lang="en-GB" sz="3600" dirty="0" smtClean="0"/>
              <a:t>Cluster traces</a:t>
            </a:r>
            <a:endParaRPr lang="en-GB" sz="36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451759" y="2147058"/>
            <a:ext cx="1800200" cy="792088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umetto 1 5"/>
          <p:cNvSpPr/>
          <p:nvPr/>
        </p:nvSpPr>
        <p:spPr>
          <a:xfrm>
            <a:off x="5148064" y="1052736"/>
            <a:ext cx="2744637" cy="914674"/>
          </a:xfrm>
          <a:prstGeom prst="wedge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Nodes for data </a:t>
            </a:r>
            <a:r>
              <a:rPr lang="en-GB" b="1" dirty="0">
                <a:solidFill>
                  <a:schemeClr val="tx2"/>
                </a:solidFill>
              </a:rPr>
              <a:t>v</a:t>
            </a:r>
            <a:r>
              <a:rPr lang="en-GB" b="1" dirty="0" smtClean="0">
                <a:solidFill>
                  <a:schemeClr val="tx2"/>
                </a:solidFill>
              </a:rPr>
              <a:t>isualization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3" y="1510073"/>
            <a:ext cx="8208912" cy="5269443"/>
          </a:xfrm>
          <a:prstGeom prst="rect">
            <a:avLst/>
          </a:prstGeom>
        </p:spPr>
      </p:pic>
      <p:pic>
        <p:nvPicPr>
          <p:cNvPr id="22" name="Segnaposto contenuto 21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8" y="1306456"/>
            <a:ext cx="7248433" cy="5094344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876425"/>
            <a:ext cx="40386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8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868958"/>
          </a:xfrm>
        </p:spPr>
        <p:txBody>
          <a:bodyPr/>
          <a:lstStyle/>
          <a:p>
            <a:r>
              <a:rPr lang="en-GB" sz="3600" b="1" dirty="0" smtClean="0"/>
              <a:t>Outline</a:t>
            </a:r>
            <a:endParaRPr lang="en-GB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124744"/>
            <a:ext cx="7620000" cy="5112568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Purposes </a:t>
            </a:r>
            <a:r>
              <a:rPr lang="en-GB" dirty="0">
                <a:solidFill>
                  <a:schemeClr val="tx2"/>
                </a:solidFill>
              </a:rPr>
              <a:t>of the </a:t>
            </a:r>
            <a:r>
              <a:rPr lang="en-GB" dirty="0" smtClean="0">
                <a:solidFill>
                  <a:schemeClr val="tx2"/>
                </a:solidFill>
              </a:rPr>
              <a:t>project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1.1 </a:t>
            </a:r>
            <a:r>
              <a:rPr lang="en-GB" dirty="0">
                <a:solidFill>
                  <a:schemeClr val="tx2"/>
                </a:solidFill>
              </a:rPr>
              <a:t>Process Mining Analysis </a:t>
            </a:r>
            <a:r>
              <a:rPr lang="en-GB" dirty="0" smtClean="0">
                <a:solidFill>
                  <a:schemeClr val="tx2"/>
                </a:solidFill>
              </a:rPr>
              <a:t>Workflow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1.2 Scientific Workflow System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1.3 Simple example of Process Discovery in KNIME (live)</a:t>
            </a:r>
          </a:p>
          <a:p>
            <a:pPr marL="571500" indent="-457200">
              <a:buFont typeface="Arial" pitchFamily="34" charset="0"/>
              <a:buAutoNum type="arabicPeriod" startAt="2"/>
            </a:pP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Connection Process Mining and Data Mining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2</a:t>
            </a:r>
            <a:r>
              <a:rPr lang="en-GB" dirty="0" smtClean="0">
                <a:solidFill>
                  <a:schemeClr val="tx2"/>
                </a:solidFill>
              </a:rPr>
              <a:t>.1 Two </a:t>
            </a:r>
            <a:r>
              <a:rPr lang="en-GB" dirty="0">
                <a:solidFill>
                  <a:schemeClr val="tx2"/>
                </a:solidFill>
              </a:rPr>
              <a:t>use cases about Data Mining and Process Mining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2.2 </a:t>
            </a:r>
            <a:r>
              <a:rPr lang="en-GB" dirty="0">
                <a:solidFill>
                  <a:schemeClr val="tx2"/>
                </a:solidFill>
              </a:rPr>
              <a:t>Cluster traces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2.3 Repair Log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accent1"/>
                </a:solidFill>
              </a:rPr>
              <a:t>3</a:t>
            </a:r>
            <a:r>
              <a:rPr lang="en-GB" dirty="0" smtClean="0">
                <a:solidFill>
                  <a:schemeClr val="tx2"/>
                </a:solidFill>
              </a:rPr>
              <a:t>.     Conclusion</a:t>
            </a:r>
          </a:p>
          <a:p>
            <a:pPr marL="571500" indent="-457200">
              <a:buFont typeface="+mj-lt"/>
              <a:buAutoNum type="arabicPeriod"/>
            </a:pPr>
            <a:endParaRPr lang="en-GB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	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e 4"/>
          <p:cNvSpPr/>
          <p:nvPr/>
        </p:nvSpPr>
        <p:spPr>
          <a:xfrm>
            <a:off x="1778877" y="3861048"/>
            <a:ext cx="1929027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69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2770"/>
            <a:ext cx="5220072" cy="761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Use case 2: </a:t>
            </a:r>
            <a:r>
              <a:rPr lang="en-GB" sz="3600" dirty="0" smtClean="0"/>
              <a:t>Repair Log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56123"/>
            <a:ext cx="9143999" cy="500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" y="760672"/>
            <a:ext cx="903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purpose is to predict the missing values contained in the log using Naïve Bayes predictor 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6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2376264" cy="15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9598" y="1268760"/>
            <a:ext cx="7620000" cy="4800600"/>
          </a:xfrm>
        </p:spPr>
        <p:txBody>
          <a:bodyPr/>
          <a:lstStyle/>
          <a:p>
            <a:pPr marL="2103120" lvl="8" indent="0">
              <a:buNone/>
            </a:pPr>
            <a:r>
              <a:rPr lang="en-GB" dirty="0" smtClean="0"/>
              <a:t>  </a:t>
            </a:r>
            <a:r>
              <a:rPr lang="en-GB" sz="2200" dirty="0" smtClean="0">
                <a:solidFill>
                  <a:schemeClr val="tx2"/>
                </a:solidFill>
              </a:rPr>
              <a:t>converts the log to table</a:t>
            </a:r>
          </a:p>
          <a:p>
            <a:pPr lvl="8"/>
            <a:r>
              <a:rPr lang="en-GB" sz="2200" dirty="0" smtClean="0">
                <a:solidFill>
                  <a:schemeClr val="tx2"/>
                </a:solidFill>
              </a:rPr>
              <a:t>Every event is a row</a:t>
            </a:r>
          </a:p>
          <a:p>
            <a:pPr marL="2103120" lvl="8" indent="0">
              <a:buNone/>
            </a:pPr>
            <a:r>
              <a:rPr lang="en-GB" sz="2200" dirty="0">
                <a:solidFill>
                  <a:schemeClr val="tx2"/>
                </a:solidFill>
              </a:rPr>
              <a:t>	</a:t>
            </a:r>
            <a:r>
              <a:rPr lang="en-GB" sz="2200" dirty="0" smtClean="0">
                <a:solidFill>
                  <a:schemeClr val="tx2"/>
                </a:solidFill>
              </a:rPr>
              <a:t>	</a:t>
            </a:r>
            <a:endParaRPr lang="en-GB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2770"/>
            <a:ext cx="5220072" cy="761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Use case 2: </a:t>
            </a:r>
            <a:r>
              <a:rPr lang="en-GB" sz="3600" dirty="0" smtClean="0"/>
              <a:t>Repair Log</a:t>
            </a:r>
            <a:endParaRPr lang="en-GB" sz="36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411600"/>
              </p:ext>
            </p:extLst>
          </p:nvPr>
        </p:nvGraphicFramePr>
        <p:xfrm>
          <a:off x="0" y="2343564"/>
          <a:ext cx="9143995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788"/>
                <a:gridCol w="1152128"/>
                <a:gridCol w="1584176"/>
                <a:gridCol w="1152128"/>
                <a:gridCol w="1512168"/>
                <a:gridCol w="1656184"/>
                <a:gridCol w="142542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Case 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E:</a:t>
                      </a:r>
                      <a:r>
                        <a:rPr lang="en-GB" baseline="0" dirty="0" smtClean="0"/>
                        <a:t>concept 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E:lifecycle</a:t>
                      </a:r>
                      <a:r>
                        <a:rPr lang="en-GB" baseline="0" dirty="0" smtClean="0"/>
                        <a:t> transition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E:org</a:t>
                      </a:r>
                    </a:p>
                    <a:p>
                      <a:r>
                        <a:rPr lang="en-GB" dirty="0" smtClean="0"/>
                        <a:t>resource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E:</a:t>
                      </a:r>
                      <a:r>
                        <a:rPr lang="en-GB" baseline="0" dirty="0" smtClean="0"/>
                        <a:t> time. timestamp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E:Result</a:t>
                      </a:r>
                      <a:r>
                        <a:rPr lang="en-GB" baseline="0" dirty="0" smtClean="0"/>
                        <a:t> by Reviewer 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E:Result by Reviewer B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invite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reviewers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start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Mike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01 </a:t>
                      </a:r>
                      <a:r>
                        <a:rPr lang="it-IT" dirty="0" err="1" smtClean="0"/>
                        <a:t>Jan</a:t>
                      </a:r>
                      <a:r>
                        <a:rPr lang="it-IT" dirty="0" smtClean="0"/>
                        <a:t> 2006</a:t>
                      </a:r>
                    </a:p>
                    <a:p>
                      <a:r>
                        <a:rPr lang="it-IT" dirty="0" smtClean="0"/>
                        <a:t>00:00:00 CET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invite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reviewers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complete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Mike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06 Jan 2006 </a:t>
                      </a:r>
                      <a:r>
                        <a:rPr lang="fr-FR" dirty="0"/>
                        <a:t>00:00:00 CET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get</a:t>
                      </a:r>
                      <a:r>
                        <a:rPr lang="en-GB" baseline="0" dirty="0" smtClean="0"/>
                        <a:t> review2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complete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Carol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09 Jan 2006 </a:t>
                      </a:r>
                      <a:r>
                        <a:rPr lang="fr-FR" dirty="0"/>
                        <a:t>00:00:00 CET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Reject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get</a:t>
                      </a:r>
                      <a:r>
                        <a:rPr lang="en-GB" baseline="0" dirty="0" smtClean="0"/>
                        <a:t> review1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complete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John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 Jan</a:t>
                      </a:r>
                      <a:r>
                        <a:rPr lang="fr-FR" baseline="0" dirty="0" smtClean="0"/>
                        <a:t> 2006</a:t>
                      </a:r>
                    </a:p>
                    <a:p>
                      <a:r>
                        <a:rPr lang="fr-FR" baseline="0" dirty="0" smtClean="0"/>
                        <a:t>00:00:00 CET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MISSING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get</a:t>
                      </a:r>
                      <a:r>
                        <a:rPr lang="en-GB" baseline="0" dirty="0" smtClean="0"/>
                        <a:t> review1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complete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Anne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 Jan</a:t>
                      </a:r>
                      <a:r>
                        <a:rPr lang="fr-FR" baseline="0" dirty="0" smtClean="0"/>
                        <a:t> 2006</a:t>
                      </a:r>
                    </a:p>
                    <a:p>
                      <a:r>
                        <a:rPr lang="fr-FR" baseline="0" dirty="0" smtClean="0"/>
                        <a:t>00:00:00 CET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Accept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umetto 1 8"/>
          <p:cNvSpPr/>
          <p:nvPr/>
        </p:nvSpPr>
        <p:spPr>
          <a:xfrm>
            <a:off x="6049083" y="548680"/>
            <a:ext cx="2975623" cy="1421760"/>
          </a:xfrm>
          <a:prstGeom prst="wedge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 smtClean="0">
                <a:solidFill>
                  <a:schemeClr val="tx2"/>
                </a:solidFill>
              </a:rPr>
              <a:t>Column with some missing values corresponding to the event ‘get review 1’</a:t>
            </a:r>
            <a:endParaRPr lang="en-GB" sz="2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1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2770"/>
            <a:ext cx="5220072" cy="761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Use case 2: </a:t>
            </a:r>
            <a:r>
              <a:rPr lang="en-GB" sz="3600" dirty="0" smtClean="0"/>
              <a:t>Repair Log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56123"/>
            <a:ext cx="9143999" cy="500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95536" y="855112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Purpose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umetto 1 7"/>
          <p:cNvSpPr/>
          <p:nvPr/>
        </p:nvSpPr>
        <p:spPr>
          <a:xfrm>
            <a:off x="5004048" y="1412776"/>
            <a:ext cx="2376264" cy="1728192"/>
          </a:xfrm>
          <a:prstGeom prst="wedge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chemeClr val="tx1"/>
                </a:solidFill>
              </a:rPr>
              <a:t>Give all the data attributes with missing values to the Naïve Bayes Predictor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9" name="Fumetto 1 8"/>
          <p:cNvSpPr/>
          <p:nvPr/>
        </p:nvSpPr>
        <p:spPr>
          <a:xfrm>
            <a:off x="4211960" y="1197305"/>
            <a:ext cx="2376264" cy="1584176"/>
          </a:xfrm>
          <a:prstGeom prst="wedge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chemeClr val="tx1"/>
                </a:solidFill>
              </a:rPr>
              <a:t>Give all the data attributes with values to the Naïve Bayes Learner</a:t>
            </a:r>
            <a:endParaRPr lang="en-GB" sz="2200" dirty="0">
              <a:solidFill>
                <a:schemeClr val="tx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576388"/>
            <a:ext cx="91249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umetto 1 10"/>
          <p:cNvSpPr/>
          <p:nvPr/>
        </p:nvSpPr>
        <p:spPr>
          <a:xfrm>
            <a:off x="6460642" y="2492896"/>
            <a:ext cx="2304256" cy="1281898"/>
          </a:xfrm>
          <a:prstGeom prst="wedge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chemeClr val="tx1"/>
                </a:solidFill>
              </a:rPr>
              <a:t>Table update with the predicted values 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7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868958"/>
          </a:xfrm>
        </p:spPr>
        <p:txBody>
          <a:bodyPr/>
          <a:lstStyle/>
          <a:p>
            <a:r>
              <a:rPr lang="en-GB" sz="3600" b="1" dirty="0" smtClean="0"/>
              <a:t>Outline</a:t>
            </a:r>
            <a:endParaRPr lang="en-GB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124744"/>
            <a:ext cx="7620000" cy="5112568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Purposes </a:t>
            </a:r>
            <a:r>
              <a:rPr lang="en-GB" dirty="0">
                <a:solidFill>
                  <a:schemeClr val="tx2"/>
                </a:solidFill>
              </a:rPr>
              <a:t>of the </a:t>
            </a:r>
            <a:r>
              <a:rPr lang="en-GB" dirty="0" smtClean="0">
                <a:solidFill>
                  <a:schemeClr val="tx2"/>
                </a:solidFill>
              </a:rPr>
              <a:t>project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1.1 </a:t>
            </a:r>
            <a:r>
              <a:rPr lang="en-GB" dirty="0">
                <a:solidFill>
                  <a:schemeClr val="tx2"/>
                </a:solidFill>
              </a:rPr>
              <a:t>Process Mining Analysis </a:t>
            </a:r>
            <a:r>
              <a:rPr lang="en-GB" dirty="0" smtClean="0">
                <a:solidFill>
                  <a:schemeClr val="tx2"/>
                </a:solidFill>
              </a:rPr>
              <a:t>Workflow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1.2 Scientific Workflow System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1.3 Simple example of Process Discovery in KNIME (live)</a:t>
            </a:r>
          </a:p>
          <a:p>
            <a:pPr marL="571500" indent="-457200">
              <a:buFont typeface="Arial" pitchFamily="34" charset="0"/>
              <a:buAutoNum type="arabicPeriod" startAt="2"/>
            </a:pP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Connection Process Mining and Data Mining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2</a:t>
            </a:r>
            <a:r>
              <a:rPr lang="en-GB" dirty="0" smtClean="0">
                <a:solidFill>
                  <a:schemeClr val="tx2"/>
                </a:solidFill>
              </a:rPr>
              <a:t>.1 Two </a:t>
            </a:r>
            <a:r>
              <a:rPr lang="en-GB" dirty="0">
                <a:solidFill>
                  <a:schemeClr val="tx2"/>
                </a:solidFill>
              </a:rPr>
              <a:t>use cases about Data Mining and Process Mining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2.2 </a:t>
            </a:r>
            <a:r>
              <a:rPr lang="en-GB" dirty="0">
                <a:solidFill>
                  <a:schemeClr val="tx2"/>
                </a:solidFill>
              </a:rPr>
              <a:t>Cluster traces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2.3 Repair Log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accent1"/>
                </a:solidFill>
              </a:rPr>
              <a:t>3</a:t>
            </a:r>
            <a:r>
              <a:rPr lang="en-GB" dirty="0" smtClean="0">
                <a:solidFill>
                  <a:schemeClr val="tx2"/>
                </a:solidFill>
              </a:rPr>
              <a:t>.     Conclusion</a:t>
            </a:r>
          </a:p>
          <a:p>
            <a:pPr marL="571500" indent="-457200">
              <a:buFont typeface="+mj-lt"/>
              <a:buAutoNum type="arabicPeriod"/>
            </a:pPr>
            <a:endParaRPr lang="en-GB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	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e 4"/>
          <p:cNvSpPr/>
          <p:nvPr/>
        </p:nvSpPr>
        <p:spPr>
          <a:xfrm>
            <a:off x="1257065" y="4221088"/>
            <a:ext cx="1730759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69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742455" y="915242"/>
            <a:ext cx="7378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it-IT" sz="3200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3200" dirty="0" smtClean="0">
                <a:solidFill>
                  <a:schemeClr val="tx2"/>
                </a:solidFill>
              </a:rPr>
              <a:t>Integrate ProM6 into KNIME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dirty="0" smtClean="0">
                <a:solidFill>
                  <a:schemeClr val="tx2"/>
                </a:solidFill>
              </a:rPr>
              <a:t>Connection between Process Mining and Data Mining using KNIME</a:t>
            </a:r>
            <a:endParaRPr lang="it-IT" sz="3200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8640" y="3501009"/>
            <a:ext cx="3571792" cy="180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20" y="3501008"/>
            <a:ext cx="324961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ccia a destra 6"/>
          <p:cNvSpPr/>
          <p:nvPr/>
        </p:nvSpPr>
        <p:spPr>
          <a:xfrm>
            <a:off x="3606233" y="3872879"/>
            <a:ext cx="1214883" cy="743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0" y="0"/>
            <a:ext cx="8863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</a:rPr>
              <a:t>Purposes</a:t>
            </a:r>
            <a:r>
              <a:rPr lang="it-IT" sz="3600" b="1" dirty="0" smtClean="0">
                <a:solidFill>
                  <a:schemeClr val="tx2"/>
                </a:solidFill>
              </a:rPr>
              <a:t> </a:t>
            </a:r>
            <a:r>
              <a:rPr lang="it-IT" sz="3600" b="1" dirty="0">
                <a:solidFill>
                  <a:schemeClr val="tx2"/>
                </a:solidFill>
              </a:rPr>
              <a:t>of the project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33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25752"/>
            <a:ext cx="7620000" cy="53750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upport </a:t>
            </a:r>
            <a:r>
              <a:rPr lang="en-US" dirty="0">
                <a:solidFill>
                  <a:schemeClr val="tx2"/>
                </a:solidFill>
              </a:rPr>
              <a:t>for the construction and execution of a workflow which describes all the analysis steps and their </a:t>
            </a:r>
            <a:r>
              <a:rPr lang="en-US" dirty="0" smtClean="0">
                <a:solidFill>
                  <a:schemeClr val="tx2"/>
                </a:solidFill>
              </a:rPr>
              <a:t>order is made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2"/>
                </a:solidFill>
              </a:rPr>
              <a:t> Execution time of the Process Mining Analysis WorkFlow is reduced</a:t>
            </a:r>
          </a:p>
          <a:p>
            <a:pPr marL="11430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Connection between Process Mining and Data Mining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2"/>
                </a:solidFill>
              </a:rPr>
              <a:t>D</a:t>
            </a:r>
            <a:r>
              <a:rPr lang="en-GB" dirty="0" smtClean="0">
                <a:solidFill>
                  <a:schemeClr val="tx2"/>
                </a:solidFill>
              </a:rPr>
              <a:t>ragging and dropping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Analyses/data modification techniques </a:t>
            </a:r>
            <a:r>
              <a:rPr lang="en-GB" dirty="0" smtClean="0">
                <a:solidFill>
                  <a:schemeClr val="tx2"/>
                </a:solidFill>
              </a:rPr>
              <a:t>are now possible on the event log </a:t>
            </a:r>
            <a:endParaRPr lang="en-GB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GB" dirty="0" smtClean="0"/>
          </a:p>
          <a:p>
            <a:pPr marL="628650" indent="-514350">
              <a:buFont typeface="+mj-lt"/>
              <a:buAutoNum type="romanUcPeriod"/>
            </a:pPr>
            <a:endParaRPr lang="en-GB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12778"/>
            <a:ext cx="7620000" cy="1012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/>
              <a:t>Conclusion</a:t>
            </a:r>
            <a:endParaRPr lang="en-GB" sz="36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3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/>
              <a:t>Future </a:t>
            </a:r>
            <a:r>
              <a:rPr lang="en-GB" sz="3600" b="1" dirty="0"/>
              <a:t>Work</a:t>
            </a:r>
            <a:endParaRPr lang="en-GB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Implement more ProM plugins 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Invent new use cases</a:t>
            </a:r>
          </a:p>
          <a:p>
            <a:pPr lvl="1"/>
            <a:r>
              <a:rPr lang="en-GB" dirty="0" smtClean="0">
                <a:solidFill>
                  <a:schemeClr val="tx2"/>
                </a:solidFill>
              </a:rPr>
              <a:t>Text Mining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Make software available for users </a:t>
            </a:r>
          </a:p>
          <a:p>
            <a:pPr marL="11430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Some </a:t>
            </a:r>
            <a:r>
              <a:rPr lang="en-GB" dirty="0" smtClean="0">
                <a:solidFill>
                  <a:schemeClr val="tx2"/>
                </a:solidFill>
              </a:rPr>
              <a:t>ideas?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5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6912768" cy="4587485"/>
          </a:xfrm>
          <a:prstGeom prst="rect">
            <a:avLst/>
          </a:prstGeom>
          <a:noFill/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0" y="12778"/>
            <a:ext cx="7620000" cy="1012974"/>
          </a:xfrm>
        </p:spPr>
        <p:txBody>
          <a:bodyPr/>
          <a:lstStyle/>
          <a:p>
            <a:pPr algn="ctr"/>
            <a:r>
              <a:rPr lang="en-GB" sz="3600" b="1" dirty="0" smtClean="0"/>
              <a:t>Questions? /Discussion</a:t>
            </a:r>
            <a:endParaRPr lang="en-GB" sz="36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27984" y="1772816"/>
            <a:ext cx="4114800" cy="2476872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GB" sz="5400" b="1" dirty="0" smtClean="0">
                <a:solidFill>
                  <a:schemeClr val="tx2"/>
                </a:solidFill>
              </a:rPr>
              <a:t>Thanks for the attention</a:t>
            </a:r>
            <a:endParaRPr lang="en-GB" sz="5400" b="1" dirty="0">
              <a:solidFill>
                <a:schemeClr val="tx2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7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868958"/>
          </a:xfrm>
        </p:spPr>
        <p:txBody>
          <a:bodyPr/>
          <a:lstStyle/>
          <a:p>
            <a:r>
              <a:rPr lang="en-GB" sz="3600" b="1" dirty="0" smtClean="0"/>
              <a:t>Outline</a:t>
            </a:r>
            <a:endParaRPr lang="en-GB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124744"/>
            <a:ext cx="7620000" cy="5112568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Purposes </a:t>
            </a:r>
            <a:r>
              <a:rPr lang="en-GB" dirty="0">
                <a:solidFill>
                  <a:schemeClr val="tx2"/>
                </a:solidFill>
              </a:rPr>
              <a:t>of the </a:t>
            </a:r>
            <a:r>
              <a:rPr lang="en-GB" dirty="0" smtClean="0">
                <a:solidFill>
                  <a:schemeClr val="tx2"/>
                </a:solidFill>
              </a:rPr>
              <a:t>project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1.1 </a:t>
            </a:r>
            <a:r>
              <a:rPr lang="en-GB" dirty="0">
                <a:solidFill>
                  <a:schemeClr val="tx2"/>
                </a:solidFill>
              </a:rPr>
              <a:t>Process Mining Analysis </a:t>
            </a:r>
            <a:r>
              <a:rPr lang="en-GB" dirty="0" smtClean="0">
                <a:solidFill>
                  <a:schemeClr val="tx2"/>
                </a:solidFill>
              </a:rPr>
              <a:t>Workflow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1.2 Scientific Workflow System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1.3 Simple example of Process Discovery in KNIME (live)</a:t>
            </a:r>
          </a:p>
          <a:p>
            <a:pPr marL="571500" indent="-457200">
              <a:buFont typeface="Arial" pitchFamily="34" charset="0"/>
              <a:buAutoNum type="arabicPeriod" startAt="2"/>
            </a:pP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Connection Process Mining and Data Mining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2</a:t>
            </a:r>
            <a:r>
              <a:rPr lang="en-GB" dirty="0" smtClean="0">
                <a:solidFill>
                  <a:schemeClr val="tx2"/>
                </a:solidFill>
              </a:rPr>
              <a:t>.1 Two </a:t>
            </a:r>
            <a:r>
              <a:rPr lang="en-GB" dirty="0">
                <a:solidFill>
                  <a:schemeClr val="tx2"/>
                </a:solidFill>
              </a:rPr>
              <a:t>use cases about Data Mining and Process Mining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2.2 </a:t>
            </a:r>
            <a:r>
              <a:rPr lang="en-GB" dirty="0">
                <a:solidFill>
                  <a:schemeClr val="tx2"/>
                </a:solidFill>
              </a:rPr>
              <a:t>Cluster traces</a:t>
            </a:r>
          </a:p>
          <a:p>
            <a:pPr marL="11430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	2.3 Repair Log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accent1"/>
                </a:solidFill>
              </a:rPr>
              <a:t>3</a:t>
            </a:r>
            <a:r>
              <a:rPr lang="en-GB" dirty="0" smtClean="0">
                <a:solidFill>
                  <a:schemeClr val="tx2"/>
                </a:solidFill>
              </a:rPr>
              <a:t>.     Conclusion</a:t>
            </a:r>
          </a:p>
          <a:p>
            <a:pPr marL="571500" indent="-457200">
              <a:buFont typeface="+mj-lt"/>
              <a:buAutoNum type="arabicPeriod"/>
            </a:pPr>
            <a:endParaRPr lang="en-GB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	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e 4"/>
          <p:cNvSpPr/>
          <p:nvPr/>
        </p:nvSpPr>
        <p:spPr>
          <a:xfrm>
            <a:off x="1979712" y="1340768"/>
            <a:ext cx="417646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32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7620000" cy="609507"/>
          </a:xfrm>
        </p:spPr>
        <p:txBody>
          <a:bodyPr/>
          <a:lstStyle/>
          <a:p>
            <a:r>
              <a:rPr lang="en-GB" sz="2800" b="1" dirty="0" smtClean="0"/>
              <a:t>Process </a:t>
            </a:r>
            <a:r>
              <a:rPr lang="nl-NL" sz="2800" b="1" dirty="0" smtClean="0"/>
              <a:t>Mining Analysis Workflow</a:t>
            </a:r>
            <a:endParaRPr lang="nl-NL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203" y="8400"/>
            <a:ext cx="6730037" cy="75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Integration of ProM in KNIME</a:t>
            </a:r>
            <a:endParaRPr lang="en-GB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9880"/>
            <a:ext cx="9143999" cy="486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1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6" y="1439169"/>
            <a:ext cx="9141797" cy="491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7329185" y="3573016"/>
            <a:ext cx="1847273" cy="979714"/>
          </a:xfrm>
          <a:prstGeom prst="wedgeRectCallout">
            <a:avLst>
              <a:gd name="adj1" fmla="val -157420"/>
              <a:gd name="adj2" fmla="val -20516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749" tIns="37874" rIns="75749" bIns="37874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rgbClr val="0066CC"/>
                </a:solidFill>
                <a:latin typeface="Arial"/>
              </a:rPr>
              <a:t>Select log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3528" y="836712"/>
            <a:ext cx="7620000" cy="609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Process </a:t>
            </a:r>
            <a:r>
              <a:rPr lang="nl-NL" sz="2800" b="1" dirty="0" smtClean="0"/>
              <a:t>Mining Analysis Workflow</a:t>
            </a:r>
            <a:endParaRPr lang="nl-NL" sz="2800" b="1" dirty="0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2203" y="8400"/>
            <a:ext cx="6730037" cy="75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Integration of ProM in KNIME</a:t>
            </a:r>
            <a:endParaRPr lang="en-GB" sz="3600" b="1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21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" y="1396556"/>
            <a:ext cx="9148117" cy="48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6876256" y="3356992"/>
            <a:ext cx="1847273" cy="1368153"/>
          </a:xfrm>
          <a:prstGeom prst="wedgeRectCallout">
            <a:avLst>
              <a:gd name="adj1" fmla="val -222976"/>
              <a:gd name="adj2" fmla="val -7162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749" tIns="37874" rIns="75749" bIns="3787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000" dirty="0" smtClean="0">
                <a:solidFill>
                  <a:srgbClr val="0066CC"/>
                </a:solidFill>
                <a:latin typeface="Arial"/>
              </a:rPr>
              <a:t>We have the log</a:t>
            </a:r>
            <a:endParaRPr lang="nl-NL" sz="2000" dirty="0">
              <a:solidFill>
                <a:srgbClr val="0066CC"/>
              </a:solidFill>
              <a:latin typeface="Arial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l-NL" sz="2200" dirty="0">
              <a:solidFill>
                <a:schemeClr val="tx2"/>
              </a:solidFill>
            </a:endParaRPr>
          </a:p>
          <a:p>
            <a:pPr algn="ctr"/>
            <a:r>
              <a:rPr lang="nl-NL" dirty="0" smtClean="0"/>
              <a:t>e log</a:t>
            </a:r>
            <a:endParaRPr lang="nl-NL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7620000" cy="609507"/>
          </a:xfrm>
        </p:spPr>
        <p:txBody>
          <a:bodyPr/>
          <a:lstStyle/>
          <a:p>
            <a:r>
              <a:rPr lang="en-GB" sz="2800" b="1" dirty="0" smtClean="0"/>
              <a:t>Process </a:t>
            </a:r>
            <a:r>
              <a:rPr lang="nl-NL" sz="2800" b="1" dirty="0" smtClean="0"/>
              <a:t>Mining Analysis Workflow</a:t>
            </a:r>
            <a:endParaRPr lang="nl-NL" sz="2800" b="1" dirty="0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2203" y="8400"/>
            <a:ext cx="6730037" cy="75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Integration of ProM in KNIME</a:t>
            </a:r>
            <a:endParaRPr lang="en-GB" sz="3600" b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3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8" y="1459979"/>
            <a:ext cx="9122741" cy="488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7276701" y="3411560"/>
            <a:ext cx="1847273" cy="979714"/>
          </a:xfrm>
          <a:prstGeom prst="wedgeRectCallout">
            <a:avLst>
              <a:gd name="adj1" fmla="val -184643"/>
              <a:gd name="adj2" fmla="val -27183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749" tIns="37874" rIns="75749" bIns="37874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rgbClr val="0066CC"/>
                </a:solidFill>
                <a:latin typeface="Arial"/>
              </a:rPr>
              <a:t>Select </a:t>
            </a:r>
            <a:r>
              <a:rPr lang="nl-NL" sz="2400" dirty="0" smtClean="0">
                <a:solidFill>
                  <a:srgbClr val="0066CC"/>
                </a:solidFill>
                <a:latin typeface="Arial"/>
              </a:rPr>
              <a:t>Alpha Miner</a:t>
            </a:r>
            <a:endParaRPr lang="nl-NL" sz="2400" dirty="0">
              <a:solidFill>
                <a:srgbClr val="0066CC"/>
              </a:solidFill>
              <a:latin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7620000" cy="609507"/>
          </a:xfrm>
        </p:spPr>
        <p:txBody>
          <a:bodyPr/>
          <a:lstStyle/>
          <a:p>
            <a:r>
              <a:rPr lang="en-GB" sz="2800" b="1" dirty="0" smtClean="0"/>
              <a:t>Process </a:t>
            </a:r>
            <a:r>
              <a:rPr lang="nl-NL" sz="2800" b="1" dirty="0" smtClean="0"/>
              <a:t>Mining Analysis Workflow</a:t>
            </a:r>
            <a:endParaRPr lang="nl-NL" sz="2800" b="1" dirty="0"/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2203" y="8400"/>
            <a:ext cx="6730037" cy="75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Integration of ProM in KNIME</a:t>
            </a:r>
            <a:endParaRPr lang="en-GB" sz="3600" b="1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41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219"/>
            <a:ext cx="9143999" cy="487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4355976" y="4509120"/>
            <a:ext cx="1847273" cy="979714"/>
          </a:xfrm>
          <a:prstGeom prst="wedgeRectCallout">
            <a:avLst>
              <a:gd name="adj1" fmla="val -147976"/>
              <a:gd name="adj2" fmla="val -164961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749" tIns="37874" rIns="75749" bIns="37874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rgbClr val="0066CC"/>
                </a:solidFill>
                <a:latin typeface="Arial"/>
              </a:rPr>
              <a:t>Resulting Petri net</a:t>
            </a:r>
          </a:p>
          <a:p>
            <a:pPr algn="ctr"/>
            <a:endParaRPr lang="nl-NL" dirty="0" err="1" smtClean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83" y="5827713"/>
            <a:ext cx="31273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23528" y="836712"/>
            <a:ext cx="7620000" cy="609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Process </a:t>
            </a:r>
            <a:r>
              <a:rPr lang="nl-NL" sz="2800" b="1" dirty="0" smtClean="0"/>
              <a:t>Mining Analysis Workflow</a:t>
            </a:r>
            <a:endParaRPr lang="nl-NL" sz="2800" b="1" dirty="0"/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2203" y="8400"/>
            <a:ext cx="6730037" cy="75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Integration of ProM in KNIME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89583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Ue standard blue">
  <a:themeElements>
    <a:clrScheme name="Blue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5988</TotalTime>
  <Words>836</Words>
  <Application>Microsoft Office PowerPoint</Application>
  <PresentationFormat>Presentazione su schermo (4:3)</PresentationFormat>
  <Paragraphs>295</Paragraphs>
  <Slides>33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33</vt:i4>
      </vt:variant>
    </vt:vector>
  </HeadingPairs>
  <TitlesOfParts>
    <vt:vector size="35" baseType="lpstr">
      <vt:lpstr>Adiacente</vt:lpstr>
      <vt:lpstr>TUe standard blue</vt:lpstr>
      <vt:lpstr>  </vt:lpstr>
      <vt:lpstr>Outline</vt:lpstr>
      <vt:lpstr>Presentazione standard di PowerPoint</vt:lpstr>
      <vt:lpstr>Outline</vt:lpstr>
      <vt:lpstr>Process Mining Analysis Workflow</vt:lpstr>
      <vt:lpstr>Presentazione standard di PowerPoint</vt:lpstr>
      <vt:lpstr>Process Mining Analysis Workflow</vt:lpstr>
      <vt:lpstr>Process Mining Analysis Workflow</vt:lpstr>
      <vt:lpstr>Presentazione standard di PowerPoint</vt:lpstr>
      <vt:lpstr>Presentazione standard di PowerPoint</vt:lpstr>
      <vt:lpstr>Presentazione standard di PowerPoint</vt:lpstr>
      <vt:lpstr>Outline</vt:lpstr>
      <vt:lpstr>Presentazione standard di PowerPoint</vt:lpstr>
      <vt:lpstr>Scientific Workflow Systems</vt:lpstr>
      <vt:lpstr>Outline</vt:lpstr>
      <vt:lpstr>Demo</vt:lpstr>
      <vt:lpstr>Outline</vt:lpstr>
      <vt:lpstr>Connection between Data Mining and Process Mining </vt:lpstr>
      <vt:lpstr>Outline</vt:lpstr>
      <vt:lpstr>Outline</vt:lpstr>
      <vt:lpstr>Use case 1: Cluster traces</vt:lpstr>
      <vt:lpstr>Presentazione standard di PowerPoint</vt:lpstr>
      <vt:lpstr>Presentazione standard di PowerPoint</vt:lpstr>
      <vt:lpstr>Presentazione standard di PowerPoint</vt:lpstr>
      <vt:lpstr>Outline</vt:lpstr>
      <vt:lpstr>Presentazione standard di PowerPoint</vt:lpstr>
      <vt:lpstr>Presentazione standard di PowerPoint</vt:lpstr>
      <vt:lpstr>Presentazione standard di PowerPoint</vt:lpstr>
      <vt:lpstr>Outline</vt:lpstr>
      <vt:lpstr>Presentazione standard di PowerPoint</vt:lpstr>
      <vt:lpstr>Future Work</vt:lpstr>
      <vt:lpstr>Questions? /Discussion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Martina Caccavale</dc:creator>
  <cp:lastModifiedBy>Martina Caccavale</cp:lastModifiedBy>
  <cp:revision>132</cp:revision>
  <dcterms:created xsi:type="dcterms:W3CDTF">2014-04-04T08:48:03Z</dcterms:created>
  <dcterms:modified xsi:type="dcterms:W3CDTF">2014-04-16T16:04:57Z</dcterms:modified>
</cp:coreProperties>
</file>